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1" r:id="rId2"/>
    <p:sldId id="266" r:id="rId3"/>
    <p:sldId id="272" r:id="rId4"/>
    <p:sldId id="256" r:id="rId5"/>
    <p:sldId id="257" r:id="rId6"/>
    <p:sldId id="258" r:id="rId7"/>
    <p:sldId id="273" r:id="rId8"/>
    <p:sldId id="276" r:id="rId9"/>
    <p:sldId id="259" r:id="rId10"/>
    <p:sldId id="275" r:id="rId11"/>
    <p:sldId id="277" r:id="rId12"/>
    <p:sldId id="260" r:id="rId13"/>
    <p:sldId id="261" r:id="rId14"/>
    <p:sldId id="263" r:id="rId15"/>
    <p:sldId id="264" r:id="rId16"/>
    <p:sldId id="267" r:id="rId17"/>
    <p:sldId id="268" r:id="rId18"/>
    <p:sldId id="269" r:id="rId19"/>
    <p:sldId id="274" r:id="rId20"/>
  </p:sldIdLst>
  <p:sldSz cx="14630400" cy="8229600"/>
  <p:notesSz cx="6888163" cy="100187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DA74B-AD69-4E06-A24F-2F9B1DD6E1C0}" type="doc">
      <dgm:prSet loTypeId="urn:microsoft.com/office/officeart/2005/8/layout/gear1" loCatId="relationship" qsTypeId="urn:microsoft.com/office/officeart/2005/8/quickstyle/simple3" qsCatId="simple" csTypeId="urn:microsoft.com/office/officeart/2005/8/colors/colorful3" csCatId="colorful" phldr="1"/>
      <dgm:spPr/>
    </dgm:pt>
    <dgm:pt modelId="{0C5E3432-6FB2-4F34-B069-5554C15E3DAB}">
      <dgm:prSet phldrT="[Texto]"/>
      <dgm:spPr>
        <a:solidFill>
          <a:srgbClr val="FFFF00"/>
        </a:solidFill>
      </dgm:spPr>
      <dgm:t>
        <a:bodyPr/>
        <a:lstStyle/>
        <a:p>
          <a:r>
            <a:rPr lang="pt-BR" dirty="0"/>
            <a:t>Diversificação</a:t>
          </a:r>
        </a:p>
      </dgm:t>
    </dgm:pt>
    <dgm:pt modelId="{ABBC9B95-AAE5-496E-8505-1021C473F61E}" type="parTrans" cxnId="{066666CF-9E07-48F6-98A8-B06F423E8DCE}">
      <dgm:prSet/>
      <dgm:spPr/>
      <dgm:t>
        <a:bodyPr/>
        <a:lstStyle/>
        <a:p>
          <a:endParaRPr lang="pt-BR"/>
        </a:p>
      </dgm:t>
    </dgm:pt>
    <dgm:pt modelId="{C0189AD4-BDF7-4989-83B7-8637080BA878}" type="sibTrans" cxnId="{066666CF-9E07-48F6-98A8-B06F423E8DCE}">
      <dgm:prSet/>
      <dgm:spPr/>
      <dgm:t>
        <a:bodyPr/>
        <a:lstStyle/>
        <a:p>
          <a:endParaRPr lang="pt-BR"/>
        </a:p>
      </dgm:t>
    </dgm:pt>
    <dgm:pt modelId="{7F0FBE09-14E3-4D19-BA07-89E878D37B5D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Risco X</a:t>
          </a:r>
        </a:p>
        <a:p>
          <a:r>
            <a:rPr lang="pt-BR" dirty="0"/>
            <a:t>Retorno</a:t>
          </a:r>
        </a:p>
      </dgm:t>
    </dgm:pt>
    <dgm:pt modelId="{99D0B6EA-3D89-4957-A39A-16E961822212}" type="parTrans" cxnId="{681809FE-3832-4E5E-AB2B-33463A8949D8}">
      <dgm:prSet/>
      <dgm:spPr/>
      <dgm:t>
        <a:bodyPr/>
        <a:lstStyle/>
        <a:p>
          <a:endParaRPr lang="pt-BR"/>
        </a:p>
      </dgm:t>
    </dgm:pt>
    <dgm:pt modelId="{42A4ADF2-DF32-4113-AE10-2C4C93D8C501}" type="sibTrans" cxnId="{681809FE-3832-4E5E-AB2B-33463A8949D8}">
      <dgm:prSet/>
      <dgm:spPr/>
      <dgm:t>
        <a:bodyPr/>
        <a:lstStyle/>
        <a:p>
          <a:endParaRPr lang="pt-BR"/>
        </a:p>
      </dgm:t>
    </dgm:pt>
    <dgm:pt modelId="{D0D9CAF6-6057-4292-A409-CC35A69E13F0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dirty="0"/>
            <a:t>Risco</a:t>
          </a:r>
        </a:p>
      </dgm:t>
    </dgm:pt>
    <dgm:pt modelId="{913C1893-1BB4-4FBD-A4B8-EE5B80D45175}" type="parTrans" cxnId="{40B91979-37A6-4F9E-B27D-A38BEEA49FFC}">
      <dgm:prSet/>
      <dgm:spPr/>
      <dgm:t>
        <a:bodyPr/>
        <a:lstStyle/>
        <a:p>
          <a:endParaRPr lang="pt-BR"/>
        </a:p>
      </dgm:t>
    </dgm:pt>
    <dgm:pt modelId="{979F2850-D2A2-4C3C-8C7D-C5EF348D134A}" type="sibTrans" cxnId="{40B91979-37A6-4F9E-B27D-A38BEEA49FFC}">
      <dgm:prSet/>
      <dgm:spPr/>
      <dgm:t>
        <a:bodyPr/>
        <a:lstStyle/>
        <a:p>
          <a:endParaRPr lang="pt-BR"/>
        </a:p>
      </dgm:t>
    </dgm:pt>
    <dgm:pt modelId="{A9130268-3E93-47D9-943B-E431E479B222}" type="pres">
      <dgm:prSet presAssocID="{604DA74B-AD69-4E06-A24F-2F9B1DD6E1C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C43CAFF-B9FB-40B5-B308-169F6C6B9B2B}" type="pres">
      <dgm:prSet presAssocID="{0C5E3432-6FB2-4F34-B069-5554C15E3DAB}" presName="gear1" presStyleLbl="node1" presStyleIdx="0" presStyleCnt="3">
        <dgm:presLayoutVars>
          <dgm:chMax val="1"/>
          <dgm:bulletEnabled val="1"/>
        </dgm:presLayoutVars>
      </dgm:prSet>
      <dgm:spPr/>
    </dgm:pt>
    <dgm:pt modelId="{5542D31E-A5F5-458E-886B-BA050D2A4FF0}" type="pres">
      <dgm:prSet presAssocID="{0C5E3432-6FB2-4F34-B069-5554C15E3DAB}" presName="gear1srcNode" presStyleLbl="node1" presStyleIdx="0" presStyleCnt="3"/>
      <dgm:spPr/>
    </dgm:pt>
    <dgm:pt modelId="{28041E71-F1D8-4D2A-A3DE-21DF8F833FDD}" type="pres">
      <dgm:prSet presAssocID="{0C5E3432-6FB2-4F34-B069-5554C15E3DAB}" presName="gear1dstNode" presStyleLbl="node1" presStyleIdx="0" presStyleCnt="3"/>
      <dgm:spPr/>
    </dgm:pt>
    <dgm:pt modelId="{1A5F14AB-46DA-4735-AAAC-BA648E19D86C}" type="pres">
      <dgm:prSet presAssocID="{7F0FBE09-14E3-4D19-BA07-89E878D37B5D}" presName="gear2" presStyleLbl="node1" presStyleIdx="1" presStyleCnt="3">
        <dgm:presLayoutVars>
          <dgm:chMax val="1"/>
          <dgm:bulletEnabled val="1"/>
        </dgm:presLayoutVars>
      </dgm:prSet>
      <dgm:spPr/>
    </dgm:pt>
    <dgm:pt modelId="{D963DFF1-8EA4-4071-B043-E445E093AFA8}" type="pres">
      <dgm:prSet presAssocID="{7F0FBE09-14E3-4D19-BA07-89E878D37B5D}" presName="gear2srcNode" presStyleLbl="node1" presStyleIdx="1" presStyleCnt="3"/>
      <dgm:spPr/>
    </dgm:pt>
    <dgm:pt modelId="{89C93766-3FE1-4415-AD59-0E8F06D6772C}" type="pres">
      <dgm:prSet presAssocID="{7F0FBE09-14E3-4D19-BA07-89E878D37B5D}" presName="gear2dstNode" presStyleLbl="node1" presStyleIdx="1" presStyleCnt="3"/>
      <dgm:spPr/>
    </dgm:pt>
    <dgm:pt modelId="{705967BE-4C88-47B1-A9A3-76DA5910A35C}" type="pres">
      <dgm:prSet presAssocID="{D0D9CAF6-6057-4292-A409-CC35A69E13F0}" presName="gear3" presStyleLbl="node1" presStyleIdx="2" presStyleCnt="3"/>
      <dgm:spPr/>
    </dgm:pt>
    <dgm:pt modelId="{3A6066EB-DC9A-494F-B247-97FDF6416B29}" type="pres">
      <dgm:prSet presAssocID="{D0D9CAF6-6057-4292-A409-CC35A69E13F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57B0CDA-8CEB-4B96-B639-C7C4DDB1CB0F}" type="pres">
      <dgm:prSet presAssocID="{D0D9CAF6-6057-4292-A409-CC35A69E13F0}" presName="gear3srcNode" presStyleLbl="node1" presStyleIdx="2" presStyleCnt="3"/>
      <dgm:spPr/>
    </dgm:pt>
    <dgm:pt modelId="{E8E17E7D-0B10-4456-A541-09EC45C2BD35}" type="pres">
      <dgm:prSet presAssocID="{D0D9CAF6-6057-4292-A409-CC35A69E13F0}" presName="gear3dstNode" presStyleLbl="node1" presStyleIdx="2" presStyleCnt="3"/>
      <dgm:spPr/>
    </dgm:pt>
    <dgm:pt modelId="{E56B969B-4617-446F-A8ED-15D1035AE64A}" type="pres">
      <dgm:prSet presAssocID="{C0189AD4-BDF7-4989-83B7-8637080BA878}" presName="connector1" presStyleLbl="sibTrans2D1" presStyleIdx="0" presStyleCnt="3"/>
      <dgm:spPr/>
    </dgm:pt>
    <dgm:pt modelId="{40BF2847-68FC-4FB9-BCD9-B3E82BC15BDA}" type="pres">
      <dgm:prSet presAssocID="{42A4ADF2-DF32-4113-AE10-2C4C93D8C501}" presName="connector2" presStyleLbl="sibTrans2D1" presStyleIdx="1" presStyleCnt="3"/>
      <dgm:spPr/>
    </dgm:pt>
    <dgm:pt modelId="{BD7F9A58-2957-4095-8A15-A18F36DDB772}" type="pres">
      <dgm:prSet presAssocID="{979F2850-D2A2-4C3C-8C7D-C5EF348D134A}" presName="connector3" presStyleLbl="sibTrans2D1" presStyleIdx="2" presStyleCnt="3"/>
      <dgm:spPr/>
    </dgm:pt>
  </dgm:ptLst>
  <dgm:cxnLst>
    <dgm:cxn modelId="{B6D7A309-8308-49A1-AD88-0533AD7B5F8D}" type="presOf" srcId="{0C5E3432-6FB2-4F34-B069-5554C15E3DAB}" destId="{5C43CAFF-B9FB-40B5-B308-169F6C6B9B2B}" srcOrd="0" destOrd="0" presId="urn:microsoft.com/office/officeart/2005/8/layout/gear1"/>
    <dgm:cxn modelId="{2B6B681C-F35F-4FD1-B2FC-1DAF4ACD2F20}" type="presOf" srcId="{7F0FBE09-14E3-4D19-BA07-89E878D37B5D}" destId="{1A5F14AB-46DA-4735-AAAC-BA648E19D86C}" srcOrd="0" destOrd="0" presId="urn:microsoft.com/office/officeart/2005/8/layout/gear1"/>
    <dgm:cxn modelId="{8D041422-CC2E-4B57-BF68-9DC5A3D8FEB4}" type="presOf" srcId="{7F0FBE09-14E3-4D19-BA07-89E878D37B5D}" destId="{89C93766-3FE1-4415-AD59-0E8F06D6772C}" srcOrd="2" destOrd="0" presId="urn:microsoft.com/office/officeart/2005/8/layout/gear1"/>
    <dgm:cxn modelId="{35005D3B-6EDA-4727-A266-DC2E3E7C7173}" type="presOf" srcId="{7F0FBE09-14E3-4D19-BA07-89E878D37B5D}" destId="{D963DFF1-8EA4-4071-B043-E445E093AFA8}" srcOrd="1" destOrd="0" presId="urn:microsoft.com/office/officeart/2005/8/layout/gear1"/>
    <dgm:cxn modelId="{4B80E43F-9AD3-4908-82F7-8E8016EAAE13}" type="presOf" srcId="{D0D9CAF6-6057-4292-A409-CC35A69E13F0}" destId="{E8E17E7D-0B10-4456-A541-09EC45C2BD35}" srcOrd="3" destOrd="0" presId="urn:microsoft.com/office/officeart/2005/8/layout/gear1"/>
    <dgm:cxn modelId="{F7C90541-CC6B-46D9-815A-FD21F3472A2C}" type="presOf" srcId="{42A4ADF2-DF32-4113-AE10-2C4C93D8C501}" destId="{40BF2847-68FC-4FB9-BCD9-B3E82BC15BDA}" srcOrd="0" destOrd="0" presId="urn:microsoft.com/office/officeart/2005/8/layout/gear1"/>
    <dgm:cxn modelId="{BA003A4B-F65F-494C-9B05-EF9DD04F4427}" type="presOf" srcId="{D0D9CAF6-6057-4292-A409-CC35A69E13F0}" destId="{705967BE-4C88-47B1-A9A3-76DA5910A35C}" srcOrd="0" destOrd="0" presId="urn:microsoft.com/office/officeart/2005/8/layout/gear1"/>
    <dgm:cxn modelId="{98D4BE73-3357-4A97-9156-E27AE6A8E487}" type="presOf" srcId="{D0D9CAF6-6057-4292-A409-CC35A69E13F0}" destId="{157B0CDA-8CEB-4B96-B639-C7C4DDB1CB0F}" srcOrd="2" destOrd="0" presId="urn:microsoft.com/office/officeart/2005/8/layout/gear1"/>
    <dgm:cxn modelId="{40B91979-37A6-4F9E-B27D-A38BEEA49FFC}" srcId="{604DA74B-AD69-4E06-A24F-2F9B1DD6E1C0}" destId="{D0D9CAF6-6057-4292-A409-CC35A69E13F0}" srcOrd="2" destOrd="0" parTransId="{913C1893-1BB4-4FBD-A4B8-EE5B80D45175}" sibTransId="{979F2850-D2A2-4C3C-8C7D-C5EF348D134A}"/>
    <dgm:cxn modelId="{CEFC798A-8381-47EB-A978-4A317B90B03C}" type="presOf" srcId="{C0189AD4-BDF7-4989-83B7-8637080BA878}" destId="{E56B969B-4617-446F-A8ED-15D1035AE64A}" srcOrd="0" destOrd="0" presId="urn:microsoft.com/office/officeart/2005/8/layout/gear1"/>
    <dgm:cxn modelId="{9F4E2A93-0621-492F-8999-8D98D3A04FCC}" type="presOf" srcId="{979F2850-D2A2-4C3C-8C7D-C5EF348D134A}" destId="{BD7F9A58-2957-4095-8A15-A18F36DDB772}" srcOrd="0" destOrd="0" presId="urn:microsoft.com/office/officeart/2005/8/layout/gear1"/>
    <dgm:cxn modelId="{C206039E-00FC-4EA5-9634-250B4D224FFB}" type="presOf" srcId="{0C5E3432-6FB2-4F34-B069-5554C15E3DAB}" destId="{5542D31E-A5F5-458E-886B-BA050D2A4FF0}" srcOrd="1" destOrd="0" presId="urn:microsoft.com/office/officeart/2005/8/layout/gear1"/>
    <dgm:cxn modelId="{2F5D80CE-8F98-4B9B-9B2A-C33ABB8A0EB9}" type="presOf" srcId="{604DA74B-AD69-4E06-A24F-2F9B1DD6E1C0}" destId="{A9130268-3E93-47D9-943B-E431E479B222}" srcOrd="0" destOrd="0" presId="urn:microsoft.com/office/officeart/2005/8/layout/gear1"/>
    <dgm:cxn modelId="{066666CF-9E07-48F6-98A8-B06F423E8DCE}" srcId="{604DA74B-AD69-4E06-A24F-2F9B1DD6E1C0}" destId="{0C5E3432-6FB2-4F34-B069-5554C15E3DAB}" srcOrd="0" destOrd="0" parTransId="{ABBC9B95-AAE5-496E-8505-1021C473F61E}" sibTransId="{C0189AD4-BDF7-4989-83B7-8637080BA878}"/>
    <dgm:cxn modelId="{E9A34DF0-BFF3-45D0-A5F5-FA9A10AC4CE6}" type="presOf" srcId="{0C5E3432-6FB2-4F34-B069-5554C15E3DAB}" destId="{28041E71-F1D8-4D2A-A3DE-21DF8F833FDD}" srcOrd="2" destOrd="0" presId="urn:microsoft.com/office/officeart/2005/8/layout/gear1"/>
    <dgm:cxn modelId="{88FBF2FD-1F9E-4C0C-B36D-3E08EFB241FD}" type="presOf" srcId="{D0D9CAF6-6057-4292-A409-CC35A69E13F0}" destId="{3A6066EB-DC9A-494F-B247-97FDF6416B29}" srcOrd="1" destOrd="0" presId="urn:microsoft.com/office/officeart/2005/8/layout/gear1"/>
    <dgm:cxn modelId="{681809FE-3832-4E5E-AB2B-33463A8949D8}" srcId="{604DA74B-AD69-4E06-A24F-2F9B1DD6E1C0}" destId="{7F0FBE09-14E3-4D19-BA07-89E878D37B5D}" srcOrd="1" destOrd="0" parTransId="{99D0B6EA-3D89-4957-A39A-16E961822212}" sibTransId="{42A4ADF2-DF32-4113-AE10-2C4C93D8C501}"/>
    <dgm:cxn modelId="{41E0D344-5DDC-4535-B24E-8817FF0DEE0E}" type="presParOf" srcId="{A9130268-3E93-47D9-943B-E431E479B222}" destId="{5C43CAFF-B9FB-40B5-B308-169F6C6B9B2B}" srcOrd="0" destOrd="0" presId="urn:microsoft.com/office/officeart/2005/8/layout/gear1"/>
    <dgm:cxn modelId="{00808655-02E6-46CE-8C48-6A40F41B5D7E}" type="presParOf" srcId="{A9130268-3E93-47D9-943B-E431E479B222}" destId="{5542D31E-A5F5-458E-886B-BA050D2A4FF0}" srcOrd="1" destOrd="0" presId="urn:microsoft.com/office/officeart/2005/8/layout/gear1"/>
    <dgm:cxn modelId="{A4DB6CE9-5869-4E3A-942B-A9B311620199}" type="presParOf" srcId="{A9130268-3E93-47D9-943B-E431E479B222}" destId="{28041E71-F1D8-4D2A-A3DE-21DF8F833FDD}" srcOrd="2" destOrd="0" presId="urn:microsoft.com/office/officeart/2005/8/layout/gear1"/>
    <dgm:cxn modelId="{93F90554-28BC-4082-9FEB-5597A70EBB62}" type="presParOf" srcId="{A9130268-3E93-47D9-943B-E431E479B222}" destId="{1A5F14AB-46DA-4735-AAAC-BA648E19D86C}" srcOrd="3" destOrd="0" presId="urn:microsoft.com/office/officeart/2005/8/layout/gear1"/>
    <dgm:cxn modelId="{A96EB33A-04DB-4819-A043-1FB8DDFA6EC3}" type="presParOf" srcId="{A9130268-3E93-47D9-943B-E431E479B222}" destId="{D963DFF1-8EA4-4071-B043-E445E093AFA8}" srcOrd="4" destOrd="0" presId="urn:microsoft.com/office/officeart/2005/8/layout/gear1"/>
    <dgm:cxn modelId="{DD6DD573-E8CC-4C6E-9C99-0ED87757606E}" type="presParOf" srcId="{A9130268-3E93-47D9-943B-E431E479B222}" destId="{89C93766-3FE1-4415-AD59-0E8F06D6772C}" srcOrd="5" destOrd="0" presId="urn:microsoft.com/office/officeart/2005/8/layout/gear1"/>
    <dgm:cxn modelId="{90809A6F-CBDA-443C-91BF-52419691D60C}" type="presParOf" srcId="{A9130268-3E93-47D9-943B-E431E479B222}" destId="{705967BE-4C88-47B1-A9A3-76DA5910A35C}" srcOrd="6" destOrd="0" presId="urn:microsoft.com/office/officeart/2005/8/layout/gear1"/>
    <dgm:cxn modelId="{6FB33FDB-2D2C-4F3C-94A2-577882828026}" type="presParOf" srcId="{A9130268-3E93-47D9-943B-E431E479B222}" destId="{3A6066EB-DC9A-494F-B247-97FDF6416B29}" srcOrd="7" destOrd="0" presId="urn:microsoft.com/office/officeart/2005/8/layout/gear1"/>
    <dgm:cxn modelId="{F13697FE-FF25-4855-9CFF-8179CF8B89A7}" type="presParOf" srcId="{A9130268-3E93-47D9-943B-E431E479B222}" destId="{157B0CDA-8CEB-4B96-B639-C7C4DDB1CB0F}" srcOrd="8" destOrd="0" presId="urn:microsoft.com/office/officeart/2005/8/layout/gear1"/>
    <dgm:cxn modelId="{E9CAC14D-F386-4EFC-9D38-00ECC22442B6}" type="presParOf" srcId="{A9130268-3E93-47D9-943B-E431E479B222}" destId="{E8E17E7D-0B10-4456-A541-09EC45C2BD35}" srcOrd="9" destOrd="0" presId="urn:microsoft.com/office/officeart/2005/8/layout/gear1"/>
    <dgm:cxn modelId="{6CDD7A76-4073-44B7-A53B-7B3DB6ADFAD7}" type="presParOf" srcId="{A9130268-3E93-47D9-943B-E431E479B222}" destId="{E56B969B-4617-446F-A8ED-15D1035AE64A}" srcOrd="10" destOrd="0" presId="urn:microsoft.com/office/officeart/2005/8/layout/gear1"/>
    <dgm:cxn modelId="{97324E4E-DC59-4A4B-9C03-425F91E1C6B5}" type="presParOf" srcId="{A9130268-3E93-47D9-943B-E431E479B222}" destId="{40BF2847-68FC-4FB9-BCD9-B3E82BC15BDA}" srcOrd="11" destOrd="0" presId="urn:microsoft.com/office/officeart/2005/8/layout/gear1"/>
    <dgm:cxn modelId="{7ED30855-ECD9-49FE-B558-BCC27DDD4BC6}" type="presParOf" srcId="{A9130268-3E93-47D9-943B-E431E479B222}" destId="{BD7F9A58-2957-4095-8A15-A18F36DDB77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3CAFF-B9FB-40B5-B308-169F6C6B9B2B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Diversificação</a:t>
          </a:r>
        </a:p>
      </dsp:txBody>
      <dsp:txXfrm>
        <a:off x="3294175" y="2352385"/>
        <a:ext cx="1336450" cy="1148939"/>
      </dsp:txXfrm>
    </dsp:sp>
    <dsp:sp modelId="{1A5F14AB-46DA-4735-AAAC-BA648E19D86C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Risco X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Retorno</a:t>
          </a:r>
        </a:p>
      </dsp:txBody>
      <dsp:txXfrm>
        <a:off x="1953570" y="1712203"/>
        <a:ext cx="807100" cy="802154"/>
      </dsp:txXfrm>
    </dsp:sp>
    <dsp:sp modelId="{705967BE-4C88-47B1-A9A3-76DA5910A35C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Risco</a:t>
          </a:r>
        </a:p>
      </dsp:txBody>
      <dsp:txXfrm rot="-20700000">
        <a:off x="2804160" y="528320"/>
        <a:ext cx="894080" cy="894080"/>
      </dsp:txXfrm>
    </dsp:sp>
    <dsp:sp modelId="{E56B969B-4617-446F-A8ED-15D1035AE64A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BF2847-68FC-4FB9-BCD9-B3E82BC15BDA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7F9A58-2957-4095-8A15-A18F36DDB772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67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8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3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8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0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5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6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87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979" y="2440543"/>
            <a:ext cx="5054322" cy="334851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71965" y="3171024"/>
            <a:ext cx="7934325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68"/>
              </a:lnSpc>
              <a:buNone/>
            </a:pPr>
            <a:r>
              <a:rPr lang="en-US" sz="4695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Finanças Empresariais: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30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-82214" y="2190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492143" y="337515"/>
            <a:ext cx="6740843" cy="672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Risco Financeiro</a:t>
            </a:r>
          </a:p>
        </p:txBody>
      </p:sp>
      <p:pic>
        <p:nvPicPr>
          <p:cNvPr id="25" name="Picture 2" descr="UMC">
            <a:extLst>
              <a:ext uri="{FF2B5EF4-FFF2-40B4-BE49-F238E27FC236}">
                <a16:creationId xmlns:a16="http://schemas.microsoft.com/office/drawing/2014/main" id="{7423DFC6-87FE-3AB2-44C5-B1A38015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E31CCAB-E762-BDDF-D8F6-E04A43F14112}"/>
              </a:ext>
            </a:extLst>
          </p:cNvPr>
          <p:cNvSpPr/>
          <p:nvPr/>
        </p:nvSpPr>
        <p:spPr>
          <a:xfrm>
            <a:off x="-82214" y="2190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214CFCBE-D4C8-A95C-F98C-9F6DB3681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185387"/>
              </p:ext>
            </p:extLst>
          </p:nvPr>
        </p:nvGraphicFramePr>
        <p:xfrm>
          <a:off x="2460104" y="27417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6" name="Conector em curva 16">
            <a:extLst>
              <a:ext uri="{FF2B5EF4-FFF2-40B4-BE49-F238E27FC236}">
                <a16:creationId xmlns:a16="http://schemas.microsoft.com/office/drawing/2014/main" id="{7F9F80C5-FA47-955F-0DFD-0078C04BC0EC}"/>
              </a:ext>
            </a:extLst>
          </p:cNvPr>
          <p:cNvCxnSpPr/>
          <p:nvPr/>
        </p:nvCxnSpPr>
        <p:spPr>
          <a:xfrm flipV="1">
            <a:off x="5603776" y="2453707"/>
            <a:ext cx="936104" cy="50405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em curva 19">
            <a:extLst>
              <a:ext uri="{FF2B5EF4-FFF2-40B4-BE49-F238E27FC236}">
                <a16:creationId xmlns:a16="http://schemas.microsoft.com/office/drawing/2014/main" id="{FB6F0EB7-C642-A37D-87B0-D15D34EE377B}"/>
              </a:ext>
            </a:extLst>
          </p:cNvPr>
          <p:cNvCxnSpPr/>
          <p:nvPr/>
        </p:nvCxnSpPr>
        <p:spPr>
          <a:xfrm flipV="1">
            <a:off x="6323856" y="3009668"/>
            <a:ext cx="576064" cy="21602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1">
            <a:extLst>
              <a:ext uri="{FF2B5EF4-FFF2-40B4-BE49-F238E27FC236}">
                <a16:creationId xmlns:a16="http://schemas.microsoft.com/office/drawing/2014/main" id="{C8432CE1-FEDE-6595-E9DE-77D3DD011941}"/>
              </a:ext>
            </a:extLst>
          </p:cNvPr>
          <p:cNvCxnSpPr/>
          <p:nvPr/>
        </p:nvCxnSpPr>
        <p:spPr>
          <a:xfrm flipV="1">
            <a:off x="6513754" y="3566646"/>
            <a:ext cx="576064" cy="3600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11EE0D2C-392A-8474-0E16-94E47360B8DE}"/>
              </a:ext>
            </a:extLst>
          </p:cNvPr>
          <p:cNvSpPr/>
          <p:nvPr/>
        </p:nvSpPr>
        <p:spPr>
          <a:xfrm>
            <a:off x="6644707" y="2263809"/>
            <a:ext cx="121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de liquidez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F6D1FA8-7BBF-45C0-B921-0B3EE94815D0}"/>
              </a:ext>
            </a:extLst>
          </p:cNvPr>
          <p:cNvSpPr/>
          <p:nvPr/>
        </p:nvSpPr>
        <p:spPr>
          <a:xfrm>
            <a:off x="6945802" y="2816219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de crédito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9207B7A-21F7-C661-3D75-B9A2D3931FC8}"/>
              </a:ext>
            </a:extLst>
          </p:cNvPr>
          <p:cNvSpPr/>
          <p:nvPr/>
        </p:nvSpPr>
        <p:spPr>
          <a:xfrm>
            <a:off x="7135700" y="3354393"/>
            <a:ext cx="132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De mercado</a:t>
            </a:r>
          </a:p>
        </p:txBody>
      </p:sp>
    </p:spTree>
    <p:extLst>
      <p:ext uri="{BB962C8B-B14F-4D97-AF65-F5344CB8AC3E}">
        <p14:creationId xmlns:p14="http://schemas.microsoft.com/office/powerpoint/2010/main" val="249909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2850" y="2190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492143" y="337515"/>
            <a:ext cx="6740843" cy="672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Risco Financeiro</a:t>
            </a:r>
          </a:p>
        </p:txBody>
      </p:sp>
      <p:pic>
        <p:nvPicPr>
          <p:cNvPr id="25" name="Picture 2" descr="UMC">
            <a:extLst>
              <a:ext uri="{FF2B5EF4-FFF2-40B4-BE49-F238E27FC236}">
                <a16:creationId xmlns:a16="http://schemas.microsoft.com/office/drawing/2014/main" id="{7423DFC6-87FE-3AB2-44C5-B1A38015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E31CCAB-E762-BDDF-D8F6-E04A43F14112}"/>
              </a:ext>
            </a:extLst>
          </p:cNvPr>
          <p:cNvSpPr/>
          <p:nvPr/>
        </p:nvSpPr>
        <p:spPr>
          <a:xfrm>
            <a:off x="-2850" y="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B9FD51D-5655-3F13-FB32-4100DB7BE5D7}"/>
              </a:ext>
            </a:extLst>
          </p:cNvPr>
          <p:cNvSpPr/>
          <p:nvPr/>
        </p:nvSpPr>
        <p:spPr>
          <a:xfrm>
            <a:off x="5100678" y="2597326"/>
            <a:ext cx="4824536" cy="286725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SzPct val="50000"/>
              <a:buFont typeface="Wingdings" panose="05000000000000000000" pitchFamily="2" charset="2"/>
              <a:buChar char="§"/>
            </a:pPr>
            <a:endParaRPr lang="pt-BR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upo 35">
            <a:extLst>
              <a:ext uri="{FF2B5EF4-FFF2-40B4-BE49-F238E27FC236}">
                <a16:creationId xmlns:a16="http://schemas.microsoft.com/office/drawing/2014/main" id="{3FAF1116-37BC-72B7-93F3-80F5DBC05AE9}"/>
              </a:ext>
            </a:extLst>
          </p:cNvPr>
          <p:cNvGrpSpPr/>
          <p:nvPr/>
        </p:nvGrpSpPr>
        <p:grpSpPr>
          <a:xfrm>
            <a:off x="5582379" y="3016311"/>
            <a:ext cx="3537684" cy="2241540"/>
            <a:chOff x="3482588" y="2420888"/>
            <a:chExt cx="3537684" cy="2241540"/>
          </a:xfrm>
        </p:grpSpPr>
        <p:cxnSp>
          <p:nvCxnSpPr>
            <p:cNvPr id="12" name="Conector de seta reta 6">
              <a:extLst>
                <a:ext uri="{FF2B5EF4-FFF2-40B4-BE49-F238E27FC236}">
                  <a16:creationId xmlns:a16="http://schemas.microsoft.com/office/drawing/2014/main" id="{B144E913-904F-71FC-56D4-9B3DF4CEAC5C}"/>
                </a:ext>
              </a:extLst>
            </p:cNvPr>
            <p:cNvCxnSpPr/>
            <p:nvPr/>
          </p:nvCxnSpPr>
          <p:spPr>
            <a:xfrm flipV="1">
              <a:off x="3851920" y="2420888"/>
              <a:ext cx="0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8">
              <a:extLst>
                <a:ext uri="{FF2B5EF4-FFF2-40B4-BE49-F238E27FC236}">
                  <a16:creationId xmlns:a16="http://schemas.microsoft.com/office/drawing/2014/main" id="{00EA9440-47EC-AA3B-3D5B-4ED239F323E8}"/>
                </a:ext>
              </a:extLst>
            </p:cNvPr>
            <p:cNvCxnSpPr/>
            <p:nvPr/>
          </p:nvCxnSpPr>
          <p:spPr>
            <a:xfrm>
              <a:off x="3851920" y="4293096"/>
              <a:ext cx="3168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E8F4708-F329-03D9-0FA7-C7EE2843C361}"/>
                </a:ext>
              </a:extLst>
            </p:cNvPr>
            <p:cNvSpPr/>
            <p:nvPr/>
          </p:nvSpPr>
          <p:spPr>
            <a:xfrm>
              <a:off x="6336183" y="4293096"/>
              <a:ext cx="625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risco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C6AE544-3A37-84FE-728D-A3CE44F58112}"/>
                </a:ext>
              </a:extLst>
            </p:cNvPr>
            <p:cNvSpPr/>
            <p:nvPr/>
          </p:nvSpPr>
          <p:spPr>
            <a:xfrm rot="16200000">
              <a:off x="3219086" y="3110651"/>
              <a:ext cx="896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retorno</a:t>
              </a:r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01FF297E-8280-49C2-1556-70814AEA8C18}"/>
                </a:ext>
              </a:extLst>
            </p:cNvPr>
            <p:cNvCxnSpPr/>
            <p:nvPr/>
          </p:nvCxnSpPr>
          <p:spPr>
            <a:xfrm flipV="1">
              <a:off x="4283968" y="3068960"/>
              <a:ext cx="1944216" cy="6745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622814EB-9714-93DD-A5C1-7E2E926B7508}"/>
                </a:ext>
              </a:extLst>
            </p:cNvPr>
            <p:cNvCxnSpPr/>
            <p:nvPr/>
          </p:nvCxnSpPr>
          <p:spPr>
            <a:xfrm>
              <a:off x="4788024" y="3573016"/>
              <a:ext cx="0" cy="7200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78223640-C88C-F6DB-1F15-75450713E639}"/>
                </a:ext>
              </a:extLst>
            </p:cNvPr>
            <p:cNvCxnSpPr/>
            <p:nvPr/>
          </p:nvCxnSpPr>
          <p:spPr>
            <a:xfrm>
              <a:off x="5724128" y="3295316"/>
              <a:ext cx="0" cy="9977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85A3B119-919B-F02C-18E8-31DA2F173EC6}"/>
                </a:ext>
              </a:extLst>
            </p:cNvPr>
            <p:cNvCxnSpPr/>
            <p:nvPr/>
          </p:nvCxnSpPr>
          <p:spPr>
            <a:xfrm flipH="1">
              <a:off x="3864983" y="3559953"/>
              <a:ext cx="9361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077C6C15-EA36-FB27-D874-9C034B560332}"/>
                </a:ext>
              </a:extLst>
            </p:cNvPr>
            <p:cNvCxnSpPr/>
            <p:nvPr/>
          </p:nvCxnSpPr>
          <p:spPr>
            <a:xfrm flipH="1">
              <a:off x="3851920" y="3271921"/>
              <a:ext cx="187220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016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11626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764371" y="222828"/>
            <a:ext cx="9613006" cy="13080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Ferramentas de Gestão de Risco</a:t>
            </a:r>
          </a:p>
        </p:txBody>
      </p:sp>
      <p:sp>
        <p:nvSpPr>
          <p:cNvPr id="13" name="Shape 9"/>
          <p:cNvSpPr/>
          <p:nvPr/>
        </p:nvSpPr>
        <p:spPr>
          <a:xfrm>
            <a:off x="764371" y="3656570"/>
            <a:ext cx="9869382" cy="1555671"/>
          </a:xfrm>
          <a:prstGeom prst="roundRect">
            <a:avLst>
              <a:gd name="adj" fmla="val 565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4" name="Text 10"/>
          <p:cNvSpPr/>
          <p:nvPr/>
        </p:nvSpPr>
        <p:spPr>
          <a:xfrm>
            <a:off x="981183" y="3873383"/>
            <a:ext cx="2616041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Diversificação</a:t>
            </a:r>
            <a:endParaRPr lang="en-US" sz="2060" b="1" dirty="0"/>
          </a:p>
        </p:txBody>
      </p:sp>
      <p:sp>
        <p:nvSpPr>
          <p:cNvPr id="15" name="Text 11"/>
          <p:cNvSpPr/>
          <p:nvPr/>
        </p:nvSpPr>
        <p:spPr>
          <a:xfrm>
            <a:off x="981183" y="4325820"/>
            <a:ext cx="9251878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Distribuição de investimentos em diferentes setores e ativos para reduzir a exposição a riscos específicos.</a:t>
            </a:r>
            <a:endParaRPr lang="en-US" sz="1648" dirty="0"/>
          </a:p>
        </p:txBody>
      </p:sp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A751B7B3-F359-51AC-2905-63E5448E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C762F03-A0A8-A864-E127-9DF36956FD7C}"/>
              </a:ext>
            </a:extLst>
          </p:cNvPr>
          <p:cNvSpPr/>
          <p:nvPr/>
        </p:nvSpPr>
        <p:spPr>
          <a:xfrm>
            <a:off x="0" y="1095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E29C0777-29D5-B0C1-B3C2-84F8E3DC2F7F}"/>
              </a:ext>
            </a:extLst>
          </p:cNvPr>
          <p:cNvSpPr/>
          <p:nvPr/>
        </p:nvSpPr>
        <p:spPr>
          <a:xfrm>
            <a:off x="764371" y="1884086"/>
            <a:ext cx="9869382" cy="1555671"/>
          </a:xfrm>
          <a:prstGeom prst="roundRect">
            <a:avLst>
              <a:gd name="adj" fmla="val 565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76285E0-1F5D-F284-C052-2801146D1196}"/>
              </a:ext>
            </a:extLst>
          </p:cNvPr>
          <p:cNvSpPr/>
          <p:nvPr/>
        </p:nvSpPr>
        <p:spPr>
          <a:xfrm>
            <a:off x="981183" y="2100899"/>
            <a:ext cx="2616041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Matriz Swot</a:t>
            </a:r>
            <a:endParaRPr lang="en-US" sz="2060" b="1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146423C9-CD8C-F726-0124-9E49F52CD98E}"/>
              </a:ext>
            </a:extLst>
          </p:cNvPr>
          <p:cNvSpPr/>
          <p:nvPr/>
        </p:nvSpPr>
        <p:spPr>
          <a:xfrm>
            <a:off x="981183" y="2553337"/>
            <a:ext cx="7245429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Avaliar as forças, fraquezas, oportunidades e ameaças do negócio.</a:t>
            </a:r>
            <a:endParaRPr lang="en-US" sz="1648" dirty="0"/>
          </a:p>
        </p:txBody>
      </p:sp>
      <p:sp>
        <p:nvSpPr>
          <p:cNvPr id="18" name="Shape 9">
            <a:extLst>
              <a:ext uri="{FF2B5EF4-FFF2-40B4-BE49-F238E27FC236}">
                <a16:creationId xmlns:a16="http://schemas.microsoft.com/office/drawing/2014/main" id="{AE9EF0A7-FE45-3F32-9433-B177D2DD8A4A}"/>
              </a:ext>
            </a:extLst>
          </p:cNvPr>
          <p:cNvSpPr/>
          <p:nvPr/>
        </p:nvSpPr>
        <p:spPr>
          <a:xfrm>
            <a:off x="764371" y="5429054"/>
            <a:ext cx="9869382" cy="1555671"/>
          </a:xfrm>
          <a:prstGeom prst="roundRect">
            <a:avLst>
              <a:gd name="adj" fmla="val 565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9" name="Text 10">
            <a:extLst>
              <a:ext uri="{FF2B5EF4-FFF2-40B4-BE49-F238E27FC236}">
                <a16:creationId xmlns:a16="http://schemas.microsoft.com/office/drawing/2014/main" id="{E1F4887F-4F44-63A2-F784-F4759F9B5AFD}"/>
              </a:ext>
            </a:extLst>
          </p:cNvPr>
          <p:cNvSpPr/>
          <p:nvPr/>
        </p:nvSpPr>
        <p:spPr>
          <a:xfrm>
            <a:off x="981183" y="5645867"/>
            <a:ext cx="2616041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Análise de cenários</a:t>
            </a:r>
            <a:endParaRPr lang="en-US" sz="2060" b="1" dirty="0"/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6684AA95-3B55-A929-763A-2C631300EA4C}"/>
              </a:ext>
            </a:extLst>
          </p:cNvPr>
          <p:cNvSpPr/>
          <p:nvPr/>
        </p:nvSpPr>
        <p:spPr>
          <a:xfrm>
            <a:off x="981183" y="6098304"/>
            <a:ext cx="9251878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</a:rPr>
              <a:t>D</a:t>
            </a:r>
            <a:r>
              <a:rPr lang="pt-BR" sz="164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</a:rPr>
              <a:t>xplora diferentes cenários futuros para prever como mudanças externas podem afetar um projeto ou organização. Ajuda a preparar respostas para situações inesperadas.</a:t>
            </a:r>
            <a:endParaRPr lang="en-US" sz="1648" dirty="0">
              <a:solidFill>
                <a:srgbClr val="3C3939"/>
              </a:solidFill>
              <a:latin typeface="Roboto" pitchFamily="34" charset="0"/>
              <a:ea typeface="Roboto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594666" y="319699"/>
            <a:ext cx="5862757" cy="732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7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Liquidez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2" y="1812142"/>
            <a:ext cx="1172528" cy="187606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84330" y="2046577"/>
            <a:ext cx="3623429" cy="3663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85"/>
              </a:lnSpc>
              <a:buNone/>
            </a:pPr>
            <a:r>
              <a:rPr lang="en-US" sz="2308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Previsão de Fluxo de Caixa</a:t>
            </a:r>
            <a:endParaRPr lang="en-US" sz="2308" b="1" dirty="0"/>
          </a:p>
        </p:txBody>
      </p:sp>
      <p:sp>
        <p:nvSpPr>
          <p:cNvPr id="9" name="Text 4"/>
          <p:cNvSpPr/>
          <p:nvPr/>
        </p:nvSpPr>
        <p:spPr>
          <a:xfrm>
            <a:off x="2184330" y="2553545"/>
            <a:ext cx="5978366" cy="750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54"/>
              </a:lnSpc>
              <a:buNone/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Projeção detalhada das entradas e saídas de caixa para antecipar necessidades de liquidez.</a:t>
            </a: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92" y="3688210"/>
            <a:ext cx="1172528" cy="187606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84330" y="3922644"/>
            <a:ext cx="3443288" cy="3663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85"/>
              </a:lnSpc>
              <a:buNone/>
            </a:pPr>
            <a:r>
              <a:rPr lang="en-US" sz="2308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Gestão de Capital de Giro</a:t>
            </a:r>
            <a:endParaRPr lang="en-US" sz="2308" b="1" dirty="0"/>
          </a:p>
        </p:txBody>
      </p:sp>
      <p:sp>
        <p:nvSpPr>
          <p:cNvPr id="12" name="Text 6"/>
          <p:cNvSpPr/>
          <p:nvPr/>
        </p:nvSpPr>
        <p:spPr>
          <a:xfrm>
            <a:off x="2184330" y="4429612"/>
            <a:ext cx="5978366" cy="750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954"/>
              </a:lnSpc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Otimização do ciclo operacional para garantir recursos suficientes para as operações diárias.</a:t>
            </a: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92" y="5564278"/>
            <a:ext cx="1172528" cy="187606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84330" y="5798712"/>
            <a:ext cx="2931319" cy="3663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85"/>
              </a:lnSpc>
              <a:buNone/>
            </a:pPr>
            <a:r>
              <a:rPr lang="en-US" sz="2308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Reservas de Liquidez</a:t>
            </a:r>
            <a:endParaRPr lang="en-US" sz="2308" b="1" dirty="0"/>
          </a:p>
        </p:txBody>
      </p:sp>
      <p:sp>
        <p:nvSpPr>
          <p:cNvPr id="15" name="Text 8"/>
          <p:cNvSpPr/>
          <p:nvPr/>
        </p:nvSpPr>
        <p:spPr>
          <a:xfrm>
            <a:off x="2184330" y="6305680"/>
            <a:ext cx="5978366" cy="750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>
              <a:lnSpc>
                <a:spcPts val="2954"/>
              </a:lnSpc>
              <a:buNone/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Manutenção de um colchão financeiro para enfrentar imprevistos e oportunidades de investimento.</a:t>
            </a:r>
          </a:p>
        </p:txBody>
      </p:sp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6DAF75CA-C699-7DD5-1CBC-6ABFA0DE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566086" y="249556"/>
            <a:ext cx="6295668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Divulgação Financeira</a:t>
            </a:r>
          </a:p>
        </p:txBody>
      </p:sp>
      <p:sp>
        <p:nvSpPr>
          <p:cNvPr id="7" name="Shape 3"/>
          <p:cNvSpPr/>
          <p:nvPr/>
        </p:nvSpPr>
        <p:spPr>
          <a:xfrm>
            <a:off x="864037" y="206752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" name="Text 4"/>
          <p:cNvSpPr/>
          <p:nvPr/>
        </p:nvSpPr>
        <p:spPr>
          <a:xfrm>
            <a:off x="1062395" y="2160034"/>
            <a:ext cx="158591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916" dirty="0"/>
          </a:p>
        </p:txBody>
      </p:sp>
      <p:sp>
        <p:nvSpPr>
          <p:cNvPr id="9" name="Text 5"/>
          <p:cNvSpPr/>
          <p:nvPr/>
        </p:nvSpPr>
        <p:spPr>
          <a:xfrm>
            <a:off x="1666280" y="206752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Transparência</a:t>
            </a:r>
            <a:endParaRPr lang="en-US" sz="2430" b="1" dirty="0"/>
          </a:p>
        </p:txBody>
      </p:sp>
      <p:sp>
        <p:nvSpPr>
          <p:cNvPr id="10" name="Text 6"/>
          <p:cNvSpPr/>
          <p:nvPr/>
        </p:nvSpPr>
        <p:spPr>
          <a:xfrm>
            <a:off x="1666280" y="2601399"/>
            <a:ext cx="661368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Comunicação clara e precisa das informações financeiras da empresa aos stakeholders.</a:t>
            </a:r>
            <a:endParaRPr lang="en-US" sz="1944" dirty="0"/>
          </a:p>
        </p:txBody>
      </p:sp>
      <p:sp>
        <p:nvSpPr>
          <p:cNvPr id="11" name="Shape 7"/>
          <p:cNvSpPr/>
          <p:nvPr/>
        </p:nvSpPr>
        <p:spPr>
          <a:xfrm>
            <a:off x="864037" y="391596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Text 8"/>
          <p:cNvSpPr/>
          <p:nvPr/>
        </p:nvSpPr>
        <p:spPr>
          <a:xfrm>
            <a:off x="1045250" y="4008480"/>
            <a:ext cx="193000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916" dirty="0"/>
          </a:p>
        </p:txBody>
      </p:sp>
      <p:sp>
        <p:nvSpPr>
          <p:cNvPr id="13" name="Text 9"/>
          <p:cNvSpPr/>
          <p:nvPr/>
        </p:nvSpPr>
        <p:spPr>
          <a:xfrm>
            <a:off x="1666280" y="3915968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Conformidade Legal</a:t>
            </a:r>
            <a:endParaRPr lang="en-US" sz="2430" b="1" dirty="0"/>
          </a:p>
        </p:txBody>
      </p:sp>
      <p:sp>
        <p:nvSpPr>
          <p:cNvPr id="14" name="Text 10"/>
          <p:cNvSpPr/>
          <p:nvPr/>
        </p:nvSpPr>
        <p:spPr>
          <a:xfrm>
            <a:off x="1666280" y="4449844"/>
            <a:ext cx="661368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Cumprimento das regulamentações e normas contábeis na elaboração e divulgação de relatórios financeiros.</a:t>
            </a:r>
            <a:endParaRPr lang="en-US" sz="1944" dirty="0"/>
          </a:p>
        </p:txBody>
      </p:sp>
      <p:sp>
        <p:nvSpPr>
          <p:cNvPr id="15" name="Shape 11"/>
          <p:cNvSpPr/>
          <p:nvPr/>
        </p:nvSpPr>
        <p:spPr>
          <a:xfrm>
            <a:off x="864037" y="576441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1524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6" name="Text 12"/>
          <p:cNvSpPr/>
          <p:nvPr/>
        </p:nvSpPr>
        <p:spPr>
          <a:xfrm>
            <a:off x="1042868" y="5856925"/>
            <a:ext cx="197763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916" dirty="0"/>
          </a:p>
        </p:txBody>
      </p:sp>
      <p:sp>
        <p:nvSpPr>
          <p:cNvPr id="17" name="Text 13"/>
          <p:cNvSpPr/>
          <p:nvPr/>
        </p:nvSpPr>
        <p:spPr>
          <a:xfrm>
            <a:off x="1666280" y="576441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Relatórios Periódicos</a:t>
            </a:r>
            <a:endParaRPr lang="en-US" sz="2430" b="1" dirty="0"/>
          </a:p>
        </p:txBody>
      </p:sp>
      <p:sp>
        <p:nvSpPr>
          <p:cNvPr id="18" name="Text 14"/>
          <p:cNvSpPr/>
          <p:nvPr/>
        </p:nvSpPr>
        <p:spPr>
          <a:xfrm>
            <a:off x="1666280" y="6298290"/>
            <a:ext cx="661368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Elaboração e publicação de demonstrações financeiras trimestrais e anuais.</a:t>
            </a:r>
            <a:endParaRPr lang="en-US" sz="19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39" y="2418040"/>
            <a:ext cx="5008602" cy="33934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78259" y="421362"/>
            <a:ext cx="5329952" cy="5972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03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Corporativa</a:t>
            </a:r>
          </a:p>
        </p:txBody>
      </p:sp>
      <p:sp>
        <p:nvSpPr>
          <p:cNvPr id="7" name="Shape 3"/>
          <p:cNvSpPr/>
          <p:nvPr/>
        </p:nvSpPr>
        <p:spPr>
          <a:xfrm>
            <a:off x="6155293" y="2037159"/>
            <a:ext cx="7806214" cy="1116449"/>
          </a:xfrm>
          <a:prstGeom prst="roundRect">
            <a:avLst>
              <a:gd name="adj" fmla="val 719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" name="Text 4"/>
          <p:cNvSpPr/>
          <p:nvPr/>
        </p:nvSpPr>
        <p:spPr>
          <a:xfrm>
            <a:off x="6354008" y="2235875"/>
            <a:ext cx="2737842" cy="298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2"/>
              </a:lnSpc>
              <a:buNone/>
            </a:pPr>
            <a:r>
              <a:rPr lang="en-US" sz="1881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Estrutura de Governança</a:t>
            </a:r>
            <a:endParaRPr lang="en-US" sz="1881" b="1" dirty="0"/>
          </a:p>
        </p:txBody>
      </p:sp>
      <p:sp>
        <p:nvSpPr>
          <p:cNvPr id="9" name="Text 5"/>
          <p:cNvSpPr/>
          <p:nvPr/>
        </p:nvSpPr>
        <p:spPr>
          <a:xfrm>
            <a:off x="6354008" y="2649141"/>
            <a:ext cx="7408783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50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Estabelecimento de um sistema eficaz de direção e controle da empresa.</a:t>
            </a:r>
            <a:endParaRPr lang="en-US" sz="1505" dirty="0"/>
          </a:p>
        </p:txBody>
      </p:sp>
      <p:sp>
        <p:nvSpPr>
          <p:cNvPr id="10" name="Shape 6"/>
          <p:cNvSpPr/>
          <p:nvPr/>
        </p:nvSpPr>
        <p:spPr>
          <a:xfrm>
            <a:off x="6155293" y="3344704"/>
            <a:ext cx="7806214" cy="1116449"/>
          </a:xfrm>
          <a:prstGeom prst="roundRect">
            <a:avLst>
              <a:gd name="adj" fmla="val 719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1" name="Text 7"/>
          <p:cNvSpPr/>
          <p:nvPr/>
        </p:nvSpPr>
        <p:spPr>
          <a:xfrm>
            <a:off x="6354008" y="3543419"/>
            <a:ext cx="2626043" cy="298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2"/>
              </a:lnSpc>
              <a:buNone/>
            </a:pPr>
            <a:r>
              <a:rPr lang="en-US" sz="1881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Proteção dos Acionistas</a:t>
            </a:r>
            <a:endParaRPr lang="en-US" sz="1881" b="1" dirty="0"/>
          </a:p>
        </p:txBody>
      </p:sp>
      <p:sp>
        <p:nvSpPr>
          <p:cNvPr id="12" name="Text 8"/>
          <p:cNvSpPr/>
          <p:nvPr/>
        </p:nvSpPr>
        <p:spPr>
          <a:xfrm>
            <a:off x="6354008" y="3956685"/>
            <a:ext cx="7408783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50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Implementação de mecanismos para garantir os direitos e interesses dos acionistas.</a:t>
            </a:r>
            <a:endParaRPr lang="en-US" sz="1505" dirty="0"/>
          </a:p>
        </p:txBody>
      </p:sp>
      <p:sp>
        <p:nvSpPr>
          <p:cNvPr id="13" name="Shape 9"/>
          <p:cNvSpPr/>
          <p:nvPr/>
        </p:nvSpPr>
        <p:spPr>
          <a:xfrm>
            <a:off x="6155293" y="4652248"/>
            <a:ext cx="7806214" cy="1116449"/>
          </a:xfrm>
          <a:prstGeom prst="roundRect">
            <a:avLst>
              <a:gd name="adj" fmla="val 719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4" name="Text 10"/>
          <p:cNvSpPr/>
          <p:nvPr/>
        </p:nvSpPr>
        <p:spPr>
          <a:xfrm>
            <a:off x="6354008" y="4850963"/>
            <a:ext cx="2389227" cy="298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2"/>
              </a:lnSpc>
              <a:buNone/>
            </a:pPr>
            <a:r>
              <a:rPr lang="en-US" sz="1881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Ética Empresarial</a:t>
            </a:r>
            <a:endParaRPr lang="en-US" sz="1881" b="1" dirty="0"/>
          </a:p>
        </p:txBody>
      </p:sp>
      <p:sp>
        <p:nvSpPr>
          <p:cNvPr id="15" name="Text 11"/>
          <p:cNvSpPr/>
          <p:nvPr/>
        </p:nvSpPr>
        <p:spPr>
          <a:xfrm>
            <a:off x="6354008" y="5264229"/>
            <a:ext cx="7408783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50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Promoção de práticas éticas e transparentes em todas as operações da empresa.</a:t>
            </a:r>
            <a:endParaRPr lang="en-US" sz="1505" dirty="0"/>
          </a:p>
        </p:txBody>
      </p:sp>
      <p:sp>
        <p:nvSpPr>
          <p:cNvPr id="16" name="Shape 12"/>
          <p:cNvSpPr/>
          <p:nvPr/>
        </p:nvSpPr>
        <p:spPr>
          <a:xfrm>
            <a:off x="6155293" y="5959793"/>
            <a:ext cx="7806214" cy="1116449"/>
          </a:xfrm>
          <a:prstGeom prst="roundRect">
            <a:avLst>
              <a:gd name="adj" fmla="val 719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" name="Text 13"/>
          <p:cNvSpPr/>
          <p:nvPr/>
        </p:nvSpPr>
        <p:spPr>
          <a:xfrm>
            <a:off x="6354008" y="6158508"/>
            <a:ext cx="2389227" cy="298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2"/>
              </a:lnSpc>
              <a:buNone/>
            </a:pPr>
            <a:r>
              <a:rPr lang="en-US" sz="1881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Prestação de Contas</a:t>
            </a:r>
            <a:endParaRPr lang="en-US" sz="1881" b="1" dirty="0"/>
          </a:p>
        </p:txBody>
      </p:sp>
      <p:sp>
        <p:nvSpPr>
          <p:cNvPr id="18" name="Text 14"/>
          <p:cNvSpPr/>
          <p:nvPr/>
        </p:nvSpPr>
        <p:spPr>
          <a:xfrm>
            <a:off x="6354008" y="6571774"/>
            <a:ext cx="7408783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50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Responsabilização da administração pelas decisões e resultados da empresa.</a:t>
            </a:r>
            <a:endParaRPr lang="en-US" sz="1505" dirty="0"/>
          </a:p>
        </p:txBody>
      </p:sp>
      <p:pic>
        <p:nvPicPr>
          <p:cNvPr id="19" name="Picture 2" descr="UMC">
            <a:extLst>
              <a:ext uri="{FF2B5EF4-FFF2-40B4-BE49-F238E27FC236}">
                <a16:creationId xmlns:a16="http://schemas.microsoft.com/office/drawing/2014/main" id="{0F1D2D23-977F-B607-9B19-E0178CA9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41096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394245" y="376119"/>
            <a:ext cx="11819334" cy="680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703"/>
              </a:lnSpc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Interdisciplinaridade nas Finanças Empresariais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8E14EF7-5FD6-DA5D-6106-E8F52438AA14}"/>
              </a:ext>
            </a:extLst>
          </p:cNvPr>
          <p:cNvGrpSpPr/>
          <p:nvPr/>
        </p:nvGrpSpPr>
        <p:grpSpPr>
          <a:xfrm>
            <a:off x="938361" y="2375719"/>
            <a:ext cx="2727603" cy="2768688"/>
            <a:chOff x="938361" y="2375719"/>
            <a:chExt cx="2727603" cy="2768688"/>
          </a:xfrm>
        </p:grpSpPr>
        <p:pic>
          <p:nvPicPr>
            <p:cNvPr id="7" name="Image 2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361" y="2375719"/>
              <a:ext cx="544116" cy="544116"/>
            </a:xfrm>
            <a:prstGeom prst="rect">
              <a:avLst/>
            </a:prstGeom>
          </p:spPr>
        </p:pic>
        <p:sp>
          <p:nvSpPr>
            <p:cNvPr id="8" name="Text 3"/>
            <p:cNvSpPr/>
            <p:nvPr/>
          </p:nvSpPr>
          <p:spPr>
            <a:xfrm>
              <a:off x="938361" y="3188851"/>
              <a:ext cx="2720697" cy="340043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678"/>
                </a:lnSpc>
                <a:buNone/>
              </a:pPr>
              <a:r>
                <a:rPr lang="en-US" sz="2142" b="1" dirty="0">
                  <a:solidFill>
                    <a:srgbClr val="FF0000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Marketing</a:t>
              </a:r>
              <a:endParaRPr lang="en-US" sz="2142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4"/>
            <p:cNvSpPr/>
            <p:nvPr/>
          </p:nvSpPr>
          <p:spPr>
            <a:xfrm>
              <a:off x="938361" y="3751852"/>
              <a:ext cx="2727603" cy="1392555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l">
                <a:lnSpc>
                  <a:spcPts val="2742"/>
                </a:lnSpc>
                <a:buNone/>
              </a:pPr>
              <a:r>
                <a:rPr lang="en-US" sz="1714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Integração com estratégias de marketing para alinhar investimentos e retornos esperados.</a:t>
              </a:r>
              <a:endParaRPr lang="en-US" sz="1714" dirty="0"/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C9127D6-E010-0A7A-C7C6-CEACCFE310FA}"/>
              </a:ext>
            </a:extLst>
          </p:cNvPr>
          <p:cNvGrpSpPr/>
          <p:nvPr/>
        </p:nvGrpSpPr>
        <p:grpSpPr>
          <a:xfrm>
            <a:off x="4105448" y="2375719"/>
            <a:ext cx="2727603" cy="2768688"/>
            <a:chOff x="4105448" y="2375719"/>
            <a:chExt cx="2727603" cy="2768688"/>
          </a:xfrm>
        </p:grpSpPr>
        <p:pic>
          <p:nvPicPr>
            <p:cNvPr id="10" name="Image 3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5448" y="2375719"/>
              <a:ext cx="544116" cy="544116"/>
            </a:xfrm>
            <a:prstGeom prst="rect">
              <a:avLst/>
            </a:prstGeom>
          </p:spPr>
        </p:pic>
        <p:sp>
          <p:nvSpPr>
            <p:cNvPr id="11" name="Text 5"/>
            <p:cNvSpPr/>
            <p:nvPr/>
          </p:nvSpPr>
          <p:spPr>
            <a:xfrm>
              <a:off x="4105448" y="3188851"/>
              <a:ext cx="2720697" cy="340043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678"/>
                </a:lnSpc>
                <a:buNone/>
              </a:pPr>
              <a:r>
                <a:rPr lang="en-US" sz="2142" b="1" dirty="0">
                  <a:solidFill>
                    <a:srgbClr val="FF0000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Recursos Humanos</a:t>
              </a:r>
              <a:endParaRPr lang="en-US" sz="2142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6"/>
            <p:cNvSpPr/>
            <p:nvPr/>
          </p:nvSpPr>
          <p:spPr>
            <a:xfrm>
              <a:off x="4105448" y="3751852"/>
              <a:ext cx="2727603" cy="1392555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l">
                <a:lnSpc>
                  <a:spcPts val="2742"/>
                </a:lnSpc>
                <a:buNone/>
              </a:pPr>
              <a:r>
                <a:rPr lang="en-US" sz="1714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Colaboração na gestão de custos de pessoal e investimentos em capital humano.</a:t>
              </a:r>
              <a:endParaRPr lang="en-US" sz="1714" dirty="0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815EF79-9CC1-FE6E-7277-D88228D01044}"/>
              </a:ext>
            </a:extLst>
          </p:cNvPr>
          <p:cNvGrpSpPr/>
          <p:nvPr/>
        </p:nvGrpSpPr>
        <p:grpSpPr>
          <a:xfrm>
            <a:off x="7560206" y="2375719"/>
            <a:ext cx="2727603" cy="2420549"/>
            <a:chOff x="7416370" y="2375719"/>
            <a:chExt cx="2727603" cy="2420549"/>
          </a:xfrm>
        </p:grpSpPr>
        <p:pic>
          <p:nvPicPr>
            <p:cNvPr id="13" name="Image 4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6370" y="2375719"/>
              <a:ext cx="544116" cy="544116"/>
            </a:xfrm>
            <a:prstGeom prst="rect">
              <a:avLst/>
            </a:prstGeom>
          </p:spPr>
        </p:pic>
        <p:sp>
          <p:nvSpPr>
            <p:cNvPr id="14" name="Text 7"/>
            <p:cNvSpPr/>
            <p:nvPr/>
          </p:nvSpPr>
          <p:spPr>
            <a:xfrm>
              <a:off x="7416370" y="3188851"/>
              <a:ext cx="2720697" cy="340043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678"/>
                </a:lnSpc>
                <a:buNone/>
              </a:pPr>
              <a:r>
                <a:rPr lang="en-US" sz="2142" b="1" dirty="0">
                  <a:solidFill>
                    <a:srgbClr val="FF0000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Operações</a:t>
              </a:r>
              <a:endParaRPr lang="en-US" sz="2142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8"/>
            <p:cNvSpPr/>
            <p:nvPr/>
          </p:nvSpPr>
          <p:spPr>
            <a:xfrm>
              <a:off x="7416370" y="3751852"/>
              <a:ext cx="2727603" cy="1044416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l">
                <a:lnSpc>
                  <a:spcPts val="2742"/>
                </a:lnSpc>
                <a:buNone/>
              </a:pPr>
              <a:r>
                <a:rPr lang="en-US" sz="1714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Alinhamento com a gestão operacional para otimizar eficiência e reduzir custos.</a:t>
              </a:r>
              <a:endParaRPr lang="en-US" sz="1714" dirty="0"/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22D95AF-649B-FA48-5048-F99A7C296354}"/>
              </a:ext>
            </a:extLst>
          </p:cNvPr>
          <p:cNvGrpSpPr/>
          <p:nvPr/>
        </p:nvGrpSpPr>
        <p:grpSpPr>
          <a:xfrm>
            <a:off x="10799211" y="2375719"/>
            <a:ext cx="2727603" cy="2778962"/>
            <a:chOff x="10686197" y="2375719"/>
            <a:chExt cx="2727603" cy="2778962"/>
          </a:xfrm>
        </p:grpSpPr>
        <p:pic>
          <p:nvPicPr>
            <p:cNvPr id="16" name="Image 5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86197" y="2375719"/>
              <a:ext cx="544116" cy="544116"/>
            </a:xfrm>
            <a:prstGeom prst="rect">
              <a:avLst/>
            </a:prstGeom>
          </p:spPr>
        </p:pic>
        <p:sp>
          <p:nvSpPr>
            <p:cNvPr id="17" name="Text 9"/>
            <p:cNvSpPr/>
            <p:nvPr/>
          </p:nvSpPr>
          <p:spPr>
            <a:xfrm>
              <a:off x="10686197" y="3188851"/>
              <a:ext cx="2720697" cy="340043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678"/>
                </a:lnSpc>
                <a:buNone/>
              </a:pPr>
              <a:r>
                <a:rPr lang="en-US" sz="2142" b="1" dirty="0">
                  <a:solidFill>
                    <a:srgbClr val="FF0000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Estratégia</a:t>
              </a:r>
              <a:endParaRPr lang="en-US" sz="2142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 10"/>
            <p:cNvSpPr/>
            <p:nvPr/>
          </p:nvSpPr>
          <p:spPr>
            <a:xfrm>
              <a:off x="10686197" y="3762126"/>
              <a:ext cx="2727603" cy="1392555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l">
                <a:lnSpc>
                  <a:spcPts val="2742"/>
                </a:lnSpc>
                <a:buNone/>
              </a:pPr>
              <a:r>
                <a:rPr lang="en-US" sz="1714" dirty="0">
                  <a:solidFill>
                    <a:srgbClr val="3C3939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Suporte às decisões estratégicas com análises financeiras e projeções de longo prazo.</a:t>
              </a:r>
              <a:endParaRPr lang="en-US" sz="1714" dirty="0"/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0BE10A71-EC3E-758F-DA89-E429588C8121}"/>
              </a:ext>
            </a:extLst>
          </p:cNvPr>
          <p:cNvSpPr/>
          <p:nvPr/>
        </p:nvSpPr>
        <p:spPr>
          <a:xfrm>
            <a:off x="13311963" y="701749"/>
            <a:ext cx="1010093" cy="10313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RH/MKT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0322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64" y="290274"/>
            <a:ext cx="2322671" cy="232267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28753" y="3643908"/>
            <a:ext cx="14111032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715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Econômicos nas Finanças Empresariais</a:t>
            </a:r>
          </a:p>
        </p:txBody>
      </p:sp>
      <p:sp>
        <p:nvSpPr>
          <p:cNvPr id="7" name="Shape 3"/>
          <p:cNvSpPr/>
          <p:nvPr/>
        </p:nvSpPr>
        <p:spPr>
          <a:xfrm>
            <a:off x="971431" y="5603081"/>
            <a:ext cx="522565" cy="522565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" name="Text 4"/>
          <p:cNvSpPr/>
          <p:nvPr/>
        </p:nvSpPr>
        <p:spPr>
          <a:xfrm>
            <a:off x="1158121" y="5690116"/>
            <a:ext cx="149185" cy="3483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3"/>
              </a:lnSpc>
              <a:buNone/>
            </a:pPr>
            <a:r>
              <a:rPr lang="en-US" sz="274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743" dirty="0"/>
          </a:p>
        </p:txBody>
      </p:sp>
      <p:sp>
        <p:nvSpPr>
          <p:cNvPr id="9" name="Text 5"/>
          <p:cNvSpPr/>
          <p:nvPr/>
        </p:nvSpPr>
        <p:spPr>
          <a:xfrm>
            <a:off x="1726168" y="5603081"/>
            <a:ext cx="2903220" cy="3627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2286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Análise de Mercado</a:t>
            </a:r>
            <a:endParaRPr lang="en-US" sz="2286" b="1" dirty="0"/>
          </a:p>
        </p:txBody>
      </p:sp>
      <p:sp>
        <p:nvSpPr>
          <p:cNvPr id="10" name="Text 6"/>
          <p:cNvSpPr/>
          <p:nvPr/>
        </p:nvSpPr>
        <p:spPr>
          <a:xfrm>
            <a:off x="1726168" y="6105168"/>
            <a:ext cx="3319582" cy="14863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6"/>
              </a:lnSpc>
              <a:buNone/>
            </a:pPr>
            <a:r>
              <a:rPr lang="en-US" sz="182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Utilização de conceitos econômicos para entender tendências de mercado e prever demanda.</a:t>
            </a:r>
            <a:endParaRPr lang="en-US" sz="1829" dirty="0"/>
          </a:p>
        </p:txBody>
      </p:sp>
      <p:sp>
        <p:nvSpPr>
          <p:cNvPr id="11" name="Shape 7"/>
          <p:cNvSpPr/>
          <p:nvPr/>
        </p:nvSpPr>
        <p:spPr>
          <a:xfrm>
            <a:off x="5277922" y="5603081"/>
            <a:ext cx="522565" cy="522565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Text 8"/>
          <p:cNvSpPr/>
          <p:nvPr/>
        </p:nvSpPr>
        <p:spPr>
          <a:xfrm>
            <a:off x="5448419" y="5690116"/>
            <a:ext cx="181570" cy="3483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3"/>
              </a:lnSpc>
              <a:buNone/>
            </a:pPr>
            <a:r>
              <a:rPr lang="en-US" sz="274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743" dirty="0"/>
          </a:p>
        </p:txBody>
      </p:sp>
      <p:sp>
        <p:nvSpPr>
          <p:cNvPr id="13" name="Text 9"/>
          <p:cNvSpPr/>
          <p:nvPr/>
        </p:nvSpPr>
        <p:spPr>
          <a:xfrm>
            <a:off x="6032659" y="5603081"/>
            <a:ext cx="2903220" cy="3627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2286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Precificação</a:t>
            </a:r>
            <a:endParaRPr lang="en-US" sz="2286" b="1" dirty="0"/>
          </a:p>
        </p:txBody>
      </p:sp>
      <p:sp>
        <p:nvSpPr>
          <p:cNvPr id="14" name="Text 10"/>
          <p:cNvSpPr/>
          <p:nvPr/>
        </p:nvSpPr>
        <p:spPr>
          <a:xfrm>
            <a:off x="6032659" y="6105168"/>
            <a:ext cx="3319582" cy="14863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6"/>
              </a:lnSpc>
              <a:buNone/>
            </a:pPr>
            <a:r>
              <a:rPr lang="en-US" sz="182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Aplicação de teorias econômicas na determinação de preços de produtos e serviços.</a:t>
            </a:r>
            <a:endParaRPr lang="en-US" sz="1829" dirty="0"/>
          </a:p>
        </p:txBody>
      </p:sp>
      <p:sp>
        <p:nvSpPr>
          <p:cNvPr id="15" name="Shape 11"/>
          <p:cNvSpPr/>
          <p:nvPr/>
        </p:nvSpPr>
        <p:spPr>
          <a:xfrm>
            <a:off x="9584412" y="5603081"/>
            <a:ext cx="522565" cy="522565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6" name="Text 12"/>
          <p:cNvSpPr/>
          <p:nvPr/>
        </p:nvSpPr>
        <p:spPr>
          <a:xfrm>
            <a:off x="9752648" y="5690116"/>
            <a:ext cx="186095" cy="3483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3"/>
              </a:lnSpc>
              <a:buNone/>
            </a:pPr>
            <a:r>
              <a:rPr lang="en-US" sz="274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743" dirty="0"/>
          </a:p>
        </p:txBody>
      </p:sp>
      <p:sp>
        <p:nvSpPr>
          <p:cNvPr id="17" name="Text 13"/>
          <p:cNvSpPr/>
          <p:nvPr/>
        </p:nvSpPr>
        <p:spPr>
          <a:xfrm>
            <a:off x="10339149" y="5603081"/>
            <a:ext cx="2996803" cy="3627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2286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Alocação de Recursos</a:t>
            </a:r>
            <a:endParaRPr lang="en-US" sz="2286" b="1" dirty="0"/>
          </a:p>
        </p:txBody>
      </p:sp>
      <p:sp>
        <p:nvSpPr>
          <p:cNvPr id="18" name="Text 14"/>
          <p:cNvSpPr/>
          <p:nvPr/>
        </p:nvSpPr>
        <p:spPr>
          <a:xfrm>
            <a:off x="10339149" y="6105168"/>
            <a:ext cx="3319582" cy="11147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6"/>
              </a:lnSpc>
              <a:buNone/>
            </a:pPr>
            <a:r>
              <a:rPr lang="en-US" sz="182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Uso de princípios econômicos para otimizar a distribuição de recursos financeiros.</a:t>
            </a:r>
            <a:endParaRPr lang="en-US" sz="1829" dirty="0"/>
          </a:p>
        </p:txBody>
      </p:sp>
      <p:pic>
        <p:nvPicPr>
          <p:cNvPr id="19" name="Picture 2" descr="UMC">
            <a:extLst>
              <a:ext uri="{FF2B5EF4-FFF2-40B4-BE49-F238E27FC236}">
                <a16:creationId xmlns:a16="http://schemas.microsoft.com/office/drawing/2014/main" id="{D10A41A6-CB07-A6BA-5105-282DEAEC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753021" y="128354"/>
            <a:ext cx="10805406" cy="13080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Contabilidade e Finanças Empresariais</a:t>
            </a:r>
          </a:p>
        </p:txBody>
      </p:sp>
      <p:sp>
        <p:nvSpPr>
          <p:cNvPr id="7" name="Shape 3"/>
          <p:cNvSpPr/>
          <p:nvPr/>
        </p:nvSpPr>
        <p:spPr>
          <a:xfrm>
            <a:off x="999601" y="1822013"/>
            <a:ext cx="7679055" cy="1555671"/>
          </a:xfrm>
          <a:prstGeom prst="roundRect">
            <a:avLst>
              <a:gd name="adj" fmla="val 565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" name="Text 4"/>
          <p:cNvSpPr/>
          <p:nvPr/>
        </p:nvSpPr>
        <p:spPr>
          <a:xfrm>
            <a:off x="1216413" y="2038826"/>
            <a:ext cx="4682847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Análise de Demonstrações Financeiras</a:t>
            </a:r>
            <a:endParaRPr lang="en-US" sz="2060" b="1" dirty="0"/>
          </a:p>
        </p:txBody>
      </p:sp>
      <p:sp>
        <p:nvSpPr>
          <p:cNvPr id="9" name="Text 5"/>
          <p:cNvSpPr/>
          <p:nvPr/>
        </p:nvSpPr>
        <p:spPr>
          <a:xfrm>
            <a:off x="1216413" y="2491263"/>
            <a:ext cx="7245429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Interpretação de balanços patrimoniais, demonstrações de resultados e fluxos de caixa para tomada de decisões financeiras.</a:t>
            </a:r>
            <a:endParaRPr lang="en-US" sz="1648" dirty="0"/>
          </a:p>
        </p:txBody>
      </p:sp>
      <p:sp>
        <p:nvSpPr>
          <p:cNvPr id="10" name="Shape 6"/>
          <p:cNvSpPr/>
          <p:nvPr/>
        </p:nvSpPr>
        <p:spPr>
          <a:xfrm>
            <a:off x="999601" y="3586876"/>
            <a:ext cx="7679055" cy="1555671"/>
          </a:xfrm>
          <a:prstGeom prst="roundRect">
            <a:avLst>
              <a:gd name="adj" fmla="val 565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1" name="Text 7"/>
          <p:cNvSpPr/>
          <p:nvPr/>
        </p:nvSpPr>
        <p:spPr>
          <a:xfrm>
            <a:off x="1216413" y="3803689"/>
            <a:ext cx="2690693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Indicadores Contábeis</a:t>
            </a:r>
            <a:endParaRPr lang="en-US" sz="2060" b="1" dirty="0"/>
          </a:p>
        </p:txBody>
      </p:sp>
      <p:sp>
        <p:nvSpPr>
          <p:cNvPr id="12" name="Text 8"/>
          <p:cNvSpPr/>
          <p:nvPr/>
        </p:nvSpPr>
        <p:spPr>
          <a:xfrm>
            <a:off x="1216413" y="4256127"/>
            <a:ext cx="7245429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Utilização de índices financeiros derivados da contabilidade para avaliar o desempenho e a saúde financeira da empresa.</a:t>
            </a:r>
            <a:endParaRPr lang="en-US" sz="1648" dirty="0"/>
          </a:p>
        </p:txBody>
      </p:sp>
      <p:sp>
        <p:nvSpPr>
          <p:cNvPr id="13" name="Shape 9"/>
          <p:cNvSpPr/>
          <p:nvPr/>
        </p:nvSpPr>
        <p:spPr>
          <a:xfrm>
            <a:off x="999601" y="5351740"/>
            <a:ext cx="7679055" cy="1555671"/>
          </a:xfrm>
          <a:prstGeom prst="roundRect">
            <a:avLst>
              <a:gd name="adj" fmla="val 565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4" name="Text 10"/>
          <p:cNvSpPr/>
          <p:nvPr/>
        </p:nvSpPr>
        <p:spPr>
          <a:xfrm>
            <a:off x="1216413" y="5568553"/>
            <a:ext cx="2865358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Planejamento Tributário</a:t>
            </a:r>
            <a:endParaRPr lang="en-US" sz="2060" b="1" dirty="0"/>
          </a:p>
        </p:txBody>
      </p:sp>
      <p:sp>
        <p:nvSpPr>
          <p:cNvPr id="15" name="Text 11"/>
          <p:cNvSpPr/>
          <p:nvPr/>
        </p:nvSpPr>
        <p:spPr>
          <a:xfrm>
            <a:off x="1216413" y="6020990"/>
            <a:ext cx="7245429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Integração de conhecimentos contábeis para otimizar a estrutura tributária da empresa.</a:t>
            </a:r>
            <a:endParaRPr lang="en-US" sz="1648" dirty="0"/>
          </a:p>
        </p:txBody>
      </p:sp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0CC36866-C48C-78A4-9532-89476142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342665C5-D865-1EC4-CAEE-406E9D44D3C1}"/>
              </a:ext>
            </a:extLst>
          </p:cNvPr>
          <p:cNvSpPr/>
          <p:nvPr/>
        </p:nvSpPr>
        <p:spPr>
          <a:xfrm>
            <a:off x="-82214" y="2190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753021" y="128354"/>
            <a:ext cx="10805406" cy="13080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</a:t>
            </a:r>
          </a:p>
        </p:txBody>
      </p:sp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0CC36866-C48C-78A4-9532-89476142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342665C5-D865-1EC4-CAEE-406E9D44D3C1}"/>
              </a:ext>
            </a:extLst>
          </p:cNvPr>
          <p:cNvSpPr/>
          <p:nvPr/>
        </p:nvSpPr>
        <p:spPr>
          <a:xfrm>
            <a:off x="-82214" y="2190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B4AAAE9-570F-06F8-EC75-E02996492E6E}"/>
              </a:ext>
            </a:extLst>
          </p:cNvPr>
          <p:cNvSpPr/>
          <p:nvPr/>
        </p:nvSpPr>
        <p:spPr>
          <a:xfrm>
            <a:off x="5504138" y="905400"/>
            <a:ext cx="5792368" cy="125147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22949BB-066D-9BD5-CCB8-2713DB54B122}"/>
              </a:ext>
            </a:extLst>
          </p:cNvPr>
          <p:cNvSpPr/>
          <p:nvPr/>
        </p:nvSpPr>
        <p:spPr>
          <a:xfrm>
            <a:off x="5576146" y="1174988"/>
            <a:ext cx="5504336" cy="621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O Produto Interno Bruto-PIB  representa a soma , em valores monetários, de todos os bens e serviços  finais produzidos em uma determinada economia.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F3C4744-1B17-5E68-EC65-90D8C89995E6}"/>
              </a:ext>
            </a:extLst>
          </p:cNvPr>
          <p:cNvCxnSpPr/>
          <p:nvPr/>
        </p:nvCxnSpPr>
        <p:spPr>
          <a:xfrm>
            <a:off x="4882129" y="709870"/>
            <a:ext cx="29369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4000EC1-0A1E-559D-41E0-109F2F74278E}"/>
              </a:ext>
            </a:extLst>
          </p:cNvPr>
          <p:cNvCxnSpPr/>
          <p:nvPr/>
        </p:nvCxnSpPr>
        <p:spPr>
          <a:xfrm>
            <a:off x="5175826" y="709870"/>
            <a:ext cx="0" cy="65491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331E12CB-436E-0977-EDB5-CA404BB07734}"/>
              </a:ext>
            </a:extLst>
          </p:cNvPr>
          <p:cNvSpPr/>
          <p:nvPr/>
        </p:nvSpPr>
        <p:spPr>
          <a:xfrm>
            <a:off x="3093259" y="572700"/>
            <a:ext cx="1788870" cy="274340"/>
          </a:xfrm>
          <a:prstGeom prst="rect">
            <a:avLst/>
          </a:prstGeom>
          <a:solidFill>
            <a:srgbClr val="BCCE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O que é?</a:t>
            </a:r>
          </a:p>
        </p:txBody>
      </p:sp>
      <p:sp>
        <p:nvSpPr>
          <p:cNvPr id="21" name="Retângulo 20">
            <a:hlinkClick r:id="rId4" action="ppaction://hlinksldjump"/>
            <a:extLst>
              <a:ext uri="{FF2B5EF4-FFF2-40B4-BE49-F238E27FC236}">
                <a16:creationId xmlns:a16="http://schemas.microsoft.com/office/drawing/2014/main" id="{7EE83DE5-6205-F3D0-C5F8-A797DAE2D6CE}"/>
              </a:ext>
            </a:extLst>
          </p:cNvPr>
          <p:cNvSpPr/>
          <p:nvPr/>
        </p:nvSpPr>
        <p:spPr>
          <a:xfrm>
            <a:off x="3093258" y="1041880"/>
            <a:ext cx="1794535" cy="274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Conceito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A3E8BA6-1EB6-F1BF-6642-42A1E73B3B8C}"/>
              </a:ext>
            </a:extLst>
          </p:cNvPr>
          <p:cNvSpPr/>
          <p:nvPr/>
        </p:nvSpPr>
        <p:spPr>
          <a:xfrm>
            <a:off x="3087594" y="1493306"/>
            <a:ext cx="1794535" cy="30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Equação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7101E79-6D63-10DB-76D4-85DBB6125EC1}"/>
              </a:ext>
            </a:extLst>
          </p:cNvPr>
          <p:cNvCxnSpPr/>
          <p:nvPr/>
        </p:nvCxnSpPr>
        <p:spPr>
          <a:xfrm>
            <a:off x="5206890" y="1364788"/>
            <a:ext cx="297248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C532C60E-4C13-9D50-D76B-997D6ED6665B}"/>
              </a:ext>
            </a:extLst>
          </p:cNvPr>
          <p:cNvSpPr/>
          <p:nvPr/>
        </p:nvSpPr>
        <p:spPr>
          <a:xfrm>
            <a:off x="5509803" y="2765459"/>
            <a:ext cx="5648352" cy="18995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54E6BA6-D625-D52D-2A83-20131F556E08}"/>
              </a:ext>
            </a:extLst>
          </p:cNvPr>
          <p:cNvSpPr/>
          <p:nvPr/>
        </p:nvSpPr>
        <p:spPr>
          <a:xfrm>
            <a:off x="5650051" y="3116935"/>
            <a:ext cx="5360320" cy="119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O PIB é um dos indicadores mais utilizados na macroeconomia, e tem como objetivo mensurar a atividade econômica de uma determinada economia (país).</a:t>
            </a:r>
          </a:p>
          <a:p>
            <a:pPr algn="just">
              <a:buSzPct val="50000"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Na contagem do PIB , considera-se apenas bens e serviços finais, excluindo da conta  todos os bens de consumo intermediários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331487C-3539-BBA7-A7F7-22B7D56E3E2D}"/>
              </a:ext>
            </a:extLst>
          </p:cNvPr>
          <p:cNvCxnSpPr/>
          <p:nvPr/>
        </p:nvCxnSpPr>
        <p:spPr>
          <a:xfrm>
            <a:off x="4887794" y="3059647"/>
            <a:ext cx="29369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AAE2003-D893-B318-396B-DD8016AA9FC7}"/>
              </a:ext>
            </a:extLst>
          </p:cNvPr>
          <p:cNvCxnSpPr/>
          <p:nvPr/>
        </p:nvCxnSpPr>
        <p:spPr>
          <a:xfrm>
            <a:off x="5181491" y="3059647"/>
            <a:ext cx="0" cy="1652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56E83FFC-D673-AA86-0EE1-AD263674F4B0}"/>
              </a:ext>
            </a:extLst>
          </p:cNvPr>
          <p:cNvSpPr/>
          <p:nvPr/>
        </p:nvSpPr>
        <p:spPr>
          <a:xfrm>
            <a:off x="3098924" y="2432759"/>
            <a:ext cx="1788870" cy="274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O que é?</a:t>
            </a:r>
          </a:p>
        </p:txBody>
      </p:sp>
      <p:sp>
        <p:nvSpPr>
          <p:cNvPr id="29" name="Retângulo 28">
            <a:hlinkClick r:id="rId4" action="ppaction://hlinksldjump"/>
            <a:extLst>
              <a:ext uri="{FF2B5EF4-FFF2-40B4-BE49-F238E27FC236}">
                <a16:creationId xmlns:a16="http://schemas.microsoft.com/office/drawing/2014/main" id="{35D5E344-3A50-6838-70F9-DE35E75E7916}"/>
              </a:ext>
            </a:extLst>
          </p:cNvPr>
          <p:cNvSpPr/>
          <p:nvPr/>
        </p:nvSpPr>
        <p:spPr>
          <a:xfrm>
            <a:off x="3098923" y="2901939"/>
            <a:ext cx="1794535" cy="274340"/>
          </a:xfrm>
          <a:prstGeom prst="rect">
            <a:avLst/>
          </a:prstGeom>
          <a:solidFill>
            <a:srgbClr val="BCCE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Conceito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7893C7B-3B78-764B-2CB1-3A28837B9DB9}"/>
              </a:ext>
            </a:extLst>
          </p:cNvPr>
          <p:cNvSpPr/>
          <p:nvPr/>
        </p:nvSpPr>
        <p:spPr>
          <a:xfrm>
            <a:off x="3093259" y="3353365"/>
            <a:ext cx="1794535" cy="30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Equação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71CF0591-EF78-9261-3A83-0E00FCAA8A37}"/>
              </a:ext>
            </a:extLst>
          </p:cNvPr>
          <p:cNvCxnSpPr/>
          <p:nvPr/>
        </p:nvCxnSpPr>
        <p:spPr>
          <a:xfrm>
            <a:off x="5212555" y="3224847"/>
            <a:ext cx="297248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8A7CA22A-CC52-2C15-8392-D6C08C0766DE}"/>
              </a:ext>
            </a:extLst>
          </p:cNvPr>
          <p:cNvSpPr/>
          <p:nvPr/>
        </p:nvSpPr>
        <p:spPr>
          <a:xfrm>
            <a:off x="6109704" y="5515159"/>
            <a:ext cx="1584176" cy="936104"/>
          </a:xfrm>
          <a:prstGeom prst="rect">
            <a:avLst/>
          </a:prstGeom>
          <a:solidFill>
            <a:srgbClr val="EFD2D1"/>
          </a:solidFill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</a:rPr>
              <a:t>Consumo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BB5FE1F0-7E6C-D8C8-36A8-DE6D0EFD05F2}"/>
              </a:ext>
            </a:extLst>
          </p:cNvPr>
          <p:cNvSpPr/>
          <p:nvPr/>
        </p:nvSpPr>
        <p:spPr>
          <a:xfrm>
            <a:off x="6181712" y="6692701"/>
            <a:ext cx="1584176" cy="936104"/>
          </a:xfrm>
          <a:prstGeom prst="rect">
            <a:avLst/>
          </a:prstGeom>
          <a:solidFill>
            <a:srgbClr val="EFD2D1"/>
          </a:solidFill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</a:rPr>
              <a:t>Gastos do</a:t>
            </a:r>
          </a:p>
          <a:p>
            <a:pPr algn="ctr"/>
            <a:r>
              <a:rPr lang="pt-BR" dirty="0">
                <a:solidFill>
                  <a:sysClr val="windowText" lastClr="000000"/>
                </a:solidFill>
              </a:rPr>
              <a:t>Governo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D7FB63E-3824-8CFD-DC7C-4C6DBA9D857F}"/>
              </a:ext>
            </a:extLst>
          </p:cNvPr>
          <p:cNvSpPr/>
          <p:nvPr/>
        </p:nvSpPr>
        <p:spPr>
          <a:xfrm>
            <a:off x="7765888" y="5468565"/>
            <a:ext cx="1584176" cy="936104"/>
          </a:xfrm>
          <a:prstGeom prst="rect">
            <a:avLst/>
          </a:prstGeom>
          <a:solidFill>
            <a:srgbClr val="EFD2D1"/>
          </a:solidFill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Investimentos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09AF43F-79E2-B041-7EE1-DABFB95750D2}"/>
              </a:ext>
            </a:extLst>
          </p:cNvPr>
          <p:cNvSpPr/>
          <p:nvPr/>
        </p:nvSpPr>
        <p:spPr>
          <a:xfrm>
            <a:off x="7693880" y="6673403"/>
            <a:ext cx="1584176" cy="936104"/>
          </a:xfrm>
          <a:prstGeom prst="rect">
            <a:avLst/>
          </a:prstGeom>
          <a:solidFill>
            <a:srgbClr val="EFD2D1"/>
          </a:solidFill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Sdo</a:t>
            </a:r>
            <a:r>
              <a:rPr lang="pt-BR" dirty="0">
                <a:solidFill>
                  <a:schemeClr val="tx1"/>
                </a:solidFill>
              </a:rPr>
              <a:t>. da Balança (E-I)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056C5B2-A566-E087-3DFB-329C9FADA983}"/>
              </a:ext>
            </a:extLst>
          </p:cNvPr>
          <p:cNvSpPr/>
          <p:nvPr/>
        </p:nvSpPr>
        <p:spPr>
          <a:xfrm>
            <a:off x="5664888" y="5269907"/>
            <a:ext cx="4405256" cy="274535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Mais 6">
            <a:extLst>
              <a:ext uri="{FF2B5EF4-FFF2-40B4-BE49-F238E27FC236}">
                <a16:creationId xmlns:a16="http://schemas.microsoft.com/office/drawing/2014/main" id="{D7E5A5FE-4505-69E1-8249-971DD73BE43E}"/>
              </a:ext>
            </a:extLst>
          </p:cNvPr>
          <p:cNvSpPr/>
          <p:nvPr/>
        </p:nvSpPr>
        <p:spPr>
          <a:xfrm>
            <a:off x="7519776" y="6301597"/>
            <a:ext cx="39012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EC1E438-15BA-3CB2-E81C-3591646ABC04}"/>
              </a:ext>
            </a:extLst>
          </p:cNvPr>
          <p:cNvCxnSpPr/>
          <p:nvPr/>
        </p:nvCxnSpPr>
        <p:spPr>
          <a:xfrm>
            <a:off x="4879903" y="6262997"/>
            <a:ext cx="29369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0F9DF073-045C-4D95-393B-BEF4CBA7C700}"/>
              </a:ext>
            </a:extLst>
          </p:cNvPr>
          <p:cNvCxnSpPr/>
          <p:nvPr/>
        </p:nvCxnSpPr>
        <p:spPr>
          <a:xfrm flipH="1">
            <a:off x="5173600" y="6262997"/>
            <a:ext cx="3768" cy="26262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07348963-43D7-F445-97A8-39060C8A6EA6}"/>
              </a:ext>
            </a:extLst>
          </p:cNvPr>
          <p:cNvSpPr/>
          <p:nvPr/>
        </p:nvSpPr>
        <p:spPr>
          <a:xfrm>
            <a:off x="3091033" y="5166885"/>
            <a:ext cx="1788870" cy="274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O que é?</a:t>
            </a:r>
          </a:p>
        </p:txBody>
      </p:sp>
      <p:sp>
        <p:nvSpPr>
          <p:cNvPr id="43" name="Retângulo 42">
            <a:hlinkClick r:id="rId4" action="ppaction://hlinksldjump"/>
            <a:extLst>
              <a:ext uri="{FF2B5EF4-FFF2-40B4-BE49-F238E27FC236}">
                <a16:creationId xmlns:a16="http://schemas.microsoft.com/office/drawing/2014/main" id="{814BDA2D-4D5A-BA6C-2269-01A898AF8ECC}"/>
              </a:ext>
            </a:extLst>
          </p:cNvPr>
          <p:cNvSpPr/>
          <p:nvPr/>
        </p:nvSpPr>
        <p:spPr>
          <a:xfrm>
            <a:off x="3091032" y="5636065"/>
            <a:ext cx="1794535" cy="274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Conceito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474B7BF0-DBE9-FD2D-7AD4-28AA2C225A99}"/>
              </a:ext>
            </a:extLst>
          </p:cNvPr>
          <p:cNvSpPr/>
          <p:nvPr/>
        </p:nvSpPr>
        <p:spPr>
          <a:xfrm>
            <a:off x="3085368" y="6087491"/>
            <a:ext cx="1794535" cy="301680"/>
          </a:xfrm>
          <a:prstGeom prst="rect">
            <a:avLst/>
          </a:prstGeom>
          <a:solidFill>
            <a:srgbClr val="BCCE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Equação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E49C6725-8AA6-5141-91F2-69A1F350B525}"/>
              </a:ext>
            </a:extLst>
          </p:cNvPr>
          <p:cNvCxnSpPr/>
          <p:nvPr/>
        </p:nvCxnSpPr>
        <p:spPr>
          <a:xfrm flipV="1">
            <a:off x="5191680" y="6511509"/>
            <a:ext cx="473208" cy="325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r>
              <a:rPr lang="pt-BR" dirty="0"/>
              <a:t>Valor da emporesa.</a:t>
            </a: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2457972"/>
            <a:ext cx="4933950" cy="263556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6897" y="359212"/>
            <a:ext cx="11638110" cy="1380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6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Principal das Finanças Empresariais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1980889"/>
            <a:ext cx="1104543" cy="176724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367" y="2201750"/>
            <a:ext cx="2783324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Maximização do Valor</a:t>
            </a:r>
            <a:endParaRPr lang="en-US" sz="2174" b="1" dirty="0"/>
          </a:p>
        </p:txBody>
      </p:sp>
      <p:sp>
        <p:nvSpPr>
          <p:cNvPr id="9" name="Text 4"/>
          <p:cNvSpPr/>
          <p:nvPr/>
        </p:nvSpPr>
        <p:spPr>
          <a:xfrm>
            <a:off x="7695367" y="2679309"/>
            <a:ext cx="6161961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Foco em aumentar o valor da empresa para os donos  ou para acionistas.</a:t>
            </a:r>
            <a:endParaRPr lang="en-US" sz="1739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3748134"/>
            <a:ext cx="1104543" cy="176724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367" y="3968994"/>
            <a:ext cx="2913102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Otimização de Retorno</a:t>
            </a:r>
            <a:endParaRPr lang="en-US" sz="2174" b="1" dirty="0"/>
          </a:p>
        </p:txBody>
      </p:sp>
      <p:sp>
        <p:nvSpPr>
          <p:cNvPr id="12" name="Text 6"/>
          <p:cNvSpPr/>
          <p:nvPr/>
        </p:nvSpPr>
        <p:spPr>
          <a:xfrm>
            <a:off x="7695367" y="4446554"/>
            <a:ext cx="6161961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Busca pelo melhor equilíbrio entre retorno e risco nas decisões financeiras.</a:t>
            </a:r>
            <a:endParaRPr lang="en-US" sz="1739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473" y="5515378"/>
            <a:ext cx="1104543" cy="176724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95367" y="5736239"/>
            <a:ext cx="3524964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Sustentabilidade Financeira</a:t>
            </a:r>
            <a:endParaRPr lang="en-US" sz="2174" b="1" dirty="0"/>
          </a:p>
        </p:txBody>
      </p:sp>
      <p:sp>
        <p:nvSpPr>
          <p:cNvPr id="15" name="Text 8"/>
          <p:cNvSpPr/>
          <p:nvPr/>
        </p:nvSpPr>
        <p:spPr>
          <a:xfrm>
            <a:off x="7695367" y="6213799"/>
            <a:ext cx="6161961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Garantia da saúde financeira da empresa a longo prazo, equilibrando objetivos de curto e longo prazo.</a:t>
            </a:r>
            <a:endParaRPr lang="en-US" sz="1739" dirty="0"/>
          </a:p>
        </p:txBody>
      </p:sp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708DCDC5-2B7F-8DF9-3EF1-1921F2A8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580527" y="27710"/>
            <a:ext cx="7934325" cy="8661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68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Finanças Empresariais</a:t>
            </a:r>
          </a:p>
        </p:txBody>
      </p:sp>
      <p:pic>
        <p:nvPicPr>
          <p:cNvPr id="1026" name="Picture 2" descr="UMC">
            <a:extLst>
              <a:ext uri="{FF2B5EF4-FFF2-40B4-BE49-F238E27FC236}">
                <a16:creationId xmlns:a16="http://schemas.microsoft.com/office/drawing/2014/main" id="{F9AF7631-5CFC-6D18-0A12-A3EDF9DA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22B5D89-630A-F121-4621-D6A6AA3B5CFE}"/>
              </a:ext>
            </a:extLst>
          </p:cNvPr>
          <p:cNvSpPr/>
          <p:nvPr/>
        </p:nvSpPr>
        <p:spPr>
          <a:xfrm>
            <a:off x="0" y="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id="{332D2F44-EC35-6040-AF3D-310FA2A310D9}"/>
              </a:ext>
            </a:extLst>
          </p:cNvPr>
          <p:cNvGrpSpPr/>
          <p:nvPr/>
        </p:nvGrpSpPr>
        <p:grpSpPr>
          <a:xfrm>
            <a:off x="8970715" y="2027171"/>
            <a:ext cx="889000" cy="938212"/>
            <a:chOff x="7378700" y="922338"/>
            <a:chExt cx="889000" cy="938212"/>
          </a:xfrm>
        </p:grpSpPr>
        <p:sp>
          <p:nvSpPr>
            <p:cNvPr id="30" name="Google Shape;1142;p40">
              <a:extLst>
                <a:ext uri="{FF2B5EF4-FFF2-40B4-BE49-F238E27FC236}">
                  <a16:creationId xmlns:a16="http://schemas.microsoft.com/office/drawing/2014/main" id="{5978C97A-F94D-50EF-06DA-1FDB73A7D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700" y="922338"/>
              <a:ext cx="889000" cy="893762"/>
            </a:xfrm>
            <a:prstGeom prst="ellipse">
              <a:avLst/>
            </a:prstGeom>
            <a:solidFill>
              <a:srgbClr val="D9C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" name="Google Shape;1143;p40">
              <a:extLst>
                <a:ext uri="{FF2B5EF4-FFF2-40B4-BE49-F238E27FC236}">
                  <a16:creationId xmlns:a16="http://schemas.microsoft.com/office/drawing/2014/main" id="{4ED36EAA-6AAA-C8D2-0958-31B711676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8900" y="1036638"/>
              <a:ext cx="542925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4400" dirty="0">
                  <a:solidFill>
                    <a:srgbClr val="FFFFFF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1</a:t>
              </a:r>
              <a:endParaRPr lang="en-US" altLang="en-US" dirty="0"/>
            </a:p>
          </p:txBody>
        </p:sp>
      </p:grpSp>
      <p:sp>
        <p:nvSpPr>
          <p:cNvPr id="15" name="Google Shape;1146;p40">
            <a:extLst>
              <a:ext uri="{FF2B5EF4-FFF2-40B4-BE49-F238E27FC236}">
                <a16:creationId xmlns:a16="http://schemas.microsoft.com/office/drawing/2014/main" id="{5076AE1D-070C-1B39-200E-555669B42F7E}"/>
              </a:ext>
            </a:extLst>
          </p:cNvPr>
          <p:cNvSpPr>
            <a:spLocks/>
          </p:cNvSpPr>
          <p:nvPr/>
        </p:nvSpPr>
        <p:spPr bwMode="auto">
          <a:xfrm>
            <a:off x="9642228" y="2962208"/>
            <a:ext cx="320675" cy="1062038"/>
          </a:xfrm>
          <a:custGeom>
            <a:avLst/>
            <a:gdLst>
              <a:gd name="T0" fmla="*/ 2147483646 w 84"/>
              <a:gd name="T1" fmla="*/ 2147483646 h 277"/>
              <a:gd name="T2" fmla="*/ 2147483646 w 84"/>
              <a:gd name="T3" fmla="*/ 2147483646 h 277"/>
              <a:gd name="T4" fmla="*/ 2147483646 w 84"/>
              <a:gd name="T5" fmla="*/ 2147483646 h 277"/>
              <a:gd name="T6" fmla="*/ 2147483646 w 84"/>
              <a:gd name="T7" fmla="*/ 2147483646 h 277"/>
              <a:gd name="T8" fmla="*/ 2147483646 w 84"/>
              <a:gd name="T9" fmla="*/ 2147483646 h 277"/>
              <a:gd name="T10" fmla="*/ 2147483646 w 84"/>
              <a:gd name="T11" fmla="*/ 2147483646 h 277"/>
              <a:gd name="T12" fmla="*/ 2147483646 w 84"/>
              <a:gd name="T13" fmla="*/ 2147483646 h 277"/>
              <a:gd name="T14" fmla="*/ 2147483646 w 84"/>
              <a:gd name="T15" fmla="*/ 2147483646 h 2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" h="277" extrusionOk="0">
                <a:moveTo>
                  <a:pt x="78" y="277"/>
                </a:moveTo>
                <a:cubicBezTo>
                  <a:pt x="75" y="277"/>
                  <a:pt x="73" y="275"/>
                  <a:pt x="72" y="272"/>
                </a:cubicBezTo>
                <a:cubicBezTo>
                  <a:pt x="60" y="182"/>
                  <a:pt x="36" y="93"/>
                  <a:pt x="2" y="9"/>
                </a:cubicBezTo>
                <a:cubicBezTo>
                  <a:pt x="0" y="6"/>
                  <a:pt x="2" y="3"/>
                  <a:pt x="5" y="2"/>
                </a:cubicBezTo>
                <a:cubicBezTo>
                  <a:pt x="8" y="0"/>
                  <a:pt x="11" y="2"/>
                  <a:pt x="12" y="5"/>
                </a:cubicBezTo>
                <a:cubicBezTo>
                  <a:pt x="47" y="90"/>
                  <a:pt x="72" y="179"/>
                  <a:pt x="84" y="271"/>
                </a:cubicBezTo>
                <a:cubicBezTo>
                  <a:pt x="84" y="274"/>
                  <a:pt x="82" y="277"/>
                  <a:pt x="79" y="277"/>
                </a:cubicBezTo>
                <a:cubicBezTo>
                  <a:pt x="79" y="277"/>
                  <a:pt x="78" y="277"/>
                  <a:pt x="78" y="277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33110A1E-EC23-1A7A-6691-80866400011B}"/>
              </a:ext>
            </a:extLst>
          </p:cNvPr>
          <p:cNvGrpSpPr/>
          <p:nvPr/>
        </p:nvGrpSpPr>
        <p:grpSpPr>
          <a:xfrm>
            <a:off x="2472365" y="2376421"/>
            <a:ext cx="11264855" cy="4743450"/>
            <a:chOff x="2472365" y="2376421"/>
            <a:chExt cx="11264855" cy="4743450"/>
          </a:xfrm>
        </p:grpSpPr>
        <p:sp>
          <p:nvSpPr>
            <p:cNvPr id="16" name="Google Shape;1147;p40">
              <a:extLst>
                <a:ext uri="{FF2B5EF4-FFF2-40B4-BE49-F238E27FC236}">
                  <a16:creationId xmlns:a16="http://schemas.microsoft.com/office/drawing/2014/main" id="{EF020D0A-A13F-7CBF-1EE1-AAE331C15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2228" y="5106921"/>
              <a:ext cx="320675" cy="1062037"/>
            </a:xfrm>
            <a:custGeom>
              <a:avLst/>
              <a:gdLst>
                <a:gd name="T0" fmla="*/ 2147483646 w 84"/>
                <a:gd name="T1" fmla="*/ 2147483646 h 277"/>
                <a:gd name="T2" fmla="*/ 2147483646 w 84"/>
                <a:gd name="T3" fmla="*/ 2147483646 h 277"/>
                <a:gd name="T4" fmla="*/ 2147483646 w 84"/>
                <a:gd name="T5" fmla="*/ 2147483646 h 277"/>
                <a:gd name="T6" fmla="*/ 2147483646 w 84"/>
                <a:gd name="T7" fmla="*/ 2147483646 h 277"/>
                <a:gd name="T8" fmla="*/ 2147483646 w 84"/>
                <a:gd name="T9" fmla="*/ 2147483646 h 277"/>
                <a:gd name="T10" fmla="*/ 2147483646 w 84"/>
                <a:gd name="T11" fmla="*/ 2147483646 h 277"/>
                <a:gd name="T12" fmla="*/ 2147483646 w 84"/>
                <a:gd name="T13" fmla="*/ 2147483646 h 277"/>
                <a:gd name="T14" fmla="*/ 2147483646 w 84"/>
                <a:gd name="T15" fmla="*/ 2147483646 h 2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277" extrusionOk="0">
                  <a:moveTo>
                    <a:pt x="7" y="277"/>
                  </a:moveTo>
                  <a:cubicBezTo>
                    <a:pt x="6" y="277"/>
                    <a:pt x="5" y="277"/>
                    <a:pt x="5" y="276"/>
                  </a:cubicBezTo>
                  <a:cubicBezTo>
                    <a:pt x="2" y="275"/>
                    <a:pt x="0" y="272"/>
                    <a:pt x="2" y="269"/>
                  </a:cubicBezTo>
                  <a:cubicBezTo>
                    <a:pt x="36" y="185"/>
                    <a:pt x="60" y="96"/>
                    <a:pt x="72" y="6"/>
                  </a:cubicBezTo>
                  <a:cubicBezTo>
                    <a:pt x="73" y="3"/>
                    <a:pt x="76" y="0"/>
                    <a:pt x="79" y="1"/>
                  </a:cubicBezTo>
                  <a:cubicBezTo>
                    <a:pt x="82" y="1"/>
                    <a:pt x="84" y="4"/>
                    <a:pt x="84" y="7"/>
                  </a:cubicBezTo>
                  <a:cubicBezTo>
                    <a:pt x="72" y="99"/>
                    <a:pt x="47" y="188"/>
                    <a:pt x="12" y="273"/>
                  </a:cubicBezTo>
                  <a:cubicBezTo>
                    <a:pt x="11" y="275"/>
                    <a:pt x="9" y="277"/>
                    <a:pt x="7" y="277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en-US" dirty="0"/>
            </a:p>
          </p:txBody>
        </p:sp>
        <p:sp>
          <p:nvSpPr>
            <p:cNvPr id="35" name="Google Shape;1138;p40">
              <a:extLst>
                <a:ext uri="{FF2B5EF4-FFF2-40B4-BE49-F238E27FC236}">
                  <a16:creationId xmlns:a16="http://schemas.microsoft.com/office/drawing/2014/main" id="{55C9A45A-80BE-ED1E-D233-4B8D65C4D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4036" y="6467565"/>
              <a:ext cx="3613184" cy="3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282828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sym typeface="Open Sans Semibold" panose="020B0706030804020204" pitchFamily="34" charset="0"/>
                </a:rPr>
                <a:t>Gerenciamento de Recursos</a:t>
              </a:r>
              <a:endParaRPr lang="en-US" alt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6">
              <a:extLst>
                <a:ext uri="{FF2B5EF4-FFF2-40B4-BE49-F238E27FC236}">
                  <a16:creationId xmlns:a16="http://schemas.microsoft.com/office/drawing/2014/main" id="{701C756D-23AE-0A4E-A644-AB22C22F775F}"/>
                </a:ext>
              </a:extLst>
            </p:cNvPr>
            <p:cNvGrpSpPr/>
            <p:nvPr/>
          </p:nvGrpSpPr>
          <p:grpSpPr>
            <a:xfrm>
              <a:off x="8970715" y="6183246"/>
              <a:ext cx="941388" cy="936625"/>
              <a:chOff x="7378700" y="5078413"/>
              <a:chExt cx="941388" cy="936625"/>
            </a:xfrm>
          </p:grpSpPr>
          <p:sp>
            <p:nvSpPr>
              <p:cNvPr id="26" name="Google Shape;1141;p40">
                <a:extLst>
                  <a:ext uri="{FF2B5EF4-FFF2-40B4-BE49-F238E27FC236}">
                    <a16:creationId xmlns:a16="http://schemas.microsoft.com/office/drawing/2014/main" id="{3B6159A8-785B-3FEF-775B-5B0F29BF0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8700" y="5078413"/>
                <a:ext cx="889000" cy="890587"/>
              </a:xfrm>
              <a:prstGeom prst="ellipse">
                <a:avLst/>
              </a:prstGeom>
              <a:solidFill>
                <a:srgbClr val="DC3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Google Shape;1145;p40">
                <a:extLst>
                  <a:ext uri="{FF2B5EF4-FFF2-40B4-BE49-F238E27FC236}">
                    <a16:creationId xmlns:a16="http://schemas.microsoft.com/office/drawing/2014/main" id="{C5761D7D-7E95-49F8-A55F-DAAF7EB20A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6038" y="5191125"/>
                <a:ext cx="654050" cy="823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  <a:buSzPts val="4400"/>
                  <a:buFont typeface="Montserrat" panose="02000505000000020004" pitchFamily="2" charset="0"/>
                  <a:buNone/>
                </a:pPr>
                <a:r>
                  <a:rPr lang="en-US" altLang="en-US" sz="4400" dirty="0">
                    <a:solidFill>
                      <a:srgbClr val="FFFFFF"/>
                    </a:solidFill>
                    <a:latin typeface="Montserrat" panose="02000505000000020004" pitchFamily="2" charset="0"/>
                    <a:sym typeface="Montserrat" panose="02000505000000020004" pitchFamily="2" charset="0"/>
                  </a:rPr>
                  <a:t>3</a:t>
                </a:r>
                <a:endParaRPr lang="en-US" altLang="en-US" dirty="0"/>
              </a:p>
            </p:txBody>
          </p:sp>
        </p:grpSp>
        <p:grpSp>
          <p:nvGrpSpPr>
            <p:cNvPr id="18" name="Группа 3">
              <a:extLst>
                <a:ext uri="{FF2B5EF4-FFF2-40B4-BE49-F238E27FC236}">
                  <a16:creationId xmlns:a16="http://schemas.microsoft.com/office/drawing/2014/main" id="{54B4E934-90BB-3E4E-9ED0-EC434D237716}"/>
                </a:ext>
              </a:extLst>
            </p:cNvPr>
            <p:cNvGrpSpPr/>
            <p:nvPr/>
          </p:nvGrpSpPr>
          <p:grpSpPr>
            <a:xfrm>
              <a:off x="2472365" y="2376421"/>
              <a:ext cx="2444750" cy="4240212"/>
              <a:chOff x="1630363" y="1271588"/>
              <a:chExt cx="2444750" cy="4240212"/>
            </a:xfrm>
          </p:grpSpPr>
          <p:sp>
            <p:nvSpPr>
              <p:cNvPr id="22" name="Google Shape;1135;p40">
                <a:extLst>
                  <a:ext uri="{FF2B5EF4-FFF2-40B4-BE49-F238E27FC236}">
                    <a16:creationId xmlns:a16="http://schemas.microsoft.com/office/drawing/2014/main" id="{F9923DAA-9F64-57F4-5201-A54C913FF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363" y="1271588"/>
                <a:ext cx="2444750" cy="4240212"/>
              </a:xfrm>
              <a:custGeom>
                <a:avLst/>
                <a:gdLst>
                  <a:gd name="T0" fmla="*/ 2147483646 w 638"/>
                  <a:gd name="T1" fmla="*/ 2147483646 h 1106"/>
                  <a:gd name="T2" fmla="*/ 2147483646 w 638"/>
                  <a:gd name="T3" fmla="*/ 0 h 1106"/>
                  <a:gd name="T4" fmla="*/ 2147483646 w 638"/>
                  <a:gd name="T5" fmla="*/ 2147483646 h 1106"/>
                  <a:gd name="T6" fmla="*/ 0 w 638"/>
                  <a:gd name="T7" fmla="*/ 2147483646 h 1106"/>
                  <a:gd name="T8" fmla="*/ 2147483646 w 638"/>
                  <a:gd name="T9" fmla="*/ 2147483646 h 1106"/>
                  <a:gd name="T10" fmla="*/ 2147483646 w 638"/>
                  <a:gd name="T11" fmla="*/ 2147483646 h 1106"/>
                  <a:gd name="T12" fmla="*/ 2147483646 w 638"/>
                  <a:gd name="T13" fmla="*/ 2147483646 h 1106"/>
                  <a:gd name="T14" fmla="*/ 2147483646 w 638"/>
                  <a:gd name="T15" fmla="*/ 2147483646 h 1106"/>
                  <a:gd name="T16" fmla="*/ 2147483646 w 638"/>
                  <a:gd name="T17" fmla="*/ 2147483646 h 1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8" h="1106" extrusionOk="0">
                    <a:moveTo>
                      <a:pt x="478" y="6"/>
                    </a:moveTo>
                    <a:cubicBezTo>
                      <a:pt x="459" y="2"/>
                      <a:pt x="439" y="0"/>
                      <a:pt x="419" y="0"/>
                    </a:cubicBezTo>
                    <a:cubicBezTo>
                      <a:pt x="326" y="0"/>
                      <a:pt x="255" y="46"/>
                      <a:pt x="250" y="49"/>
                    </a:cubicBezTo>
                    <a:cubicBezTo>
                      <a:pt x="91" y="174"/>
                      <a:pt x="0" y="362"/>
                      <a:pt x="0" y="564"/>
                    </a:cubicBezTo>
                    <a:cubicBezTo>
                      <a:pt x="0" y="785"/>
                      <a:pt x="109" y="986"/>
                      <a:pt x="288" y="1106"/>
                    </a:cubicBezTo>
                    <a:cubicBezTo>
                      <a:pt x="266" y="1079"/>
                      <a:pt x="245" y="1045"/>
                      <a:pt x="232" y="1003"/>
                    </a:cubicBezTo>
                    <a:cubicBezTo>
                      <a:pt x="195" y="889"/>
                      <a:pt x="260" y="781"/>
                      <a:pt x="264" y="774"/>
                    </a:cubicBezTo>
                    <a:cubicBezTo>
                      <a:pt x="638" y="127"/>
                      <a:pt x="638" y="127"/>
                      <a:pt x="638" y="127"/>
                    </a:cubicBezTo>
                    <a:cubicBezTo>
                      <a:pt x="623" y="104"/>
                      <a:pt x="568" y="25"/>
                      <a:pt x="478" y="6"/>
                    </a:cubicBezTo>
                    <a:close/>
                  </a:path>
                </a:pathLst>
              </a:custGeom>
              <a:solidFill>
                <a:srgbClr val="DC3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3" name="Google Shape;1149;p40">
                <a:extLst>
                  <a:ext uri="{FF2B5EF4-FFF2-40B4-BE49-F238E27FC236}">
                    <a16:creationId xmlns:a16="http://schemas.microsoft.com/office/drawing/2014/main" id="{2DAC0FF7-04F6-E250-67DF-703F20FD4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2333625"/>
                <a:ext cx="842962" cy="755650"/>
              </a:xfrm>
              <a:custGeom>
                <a:avLst/>
                <a:gdLst>
                  <a:gd name="T0" fmla="*/ 2147483646 w 220"/>
                  <a:gd name="T1" fmla="*/ 2147483646 h 197"/>
                  <a:gd name="T2" fmla="*/ 2147483646 w 220"/>
                  <a:gd name="T3" fmla="*/ 2147483646 h 197"/>
                  <a:gd name="T4" fmla="*/ 2147483646 w 220"/>
                  <a:gd name="T5" fmla="*/ 2147483646 h 197"/>
                  <a:gd name="T6" fmla="*/ 2147483646 w 220"/>
                  <a:gd name="T7" fmla="*/ 0 h 197"/>
                  <a:gd name="T8" fmla="*/ 2147483646 w 220"/>
                  <a:gd name="T9" fmla="*/ 2147483646 h 197"/>
                  <a:gd name="T10" fmla="*/ 2147483646 w 220"/>
                  <a:gd name="T11" fmla="*/ 2147483646 h 197"/>
                  <a:gd name="T12" fmla="*/ 2147483646 w 220"/>
                  <a:gd name="T13" fmla="*/ 2147483646 h 197"/>
                  <a:gd name="T14" fmla="*/ 2147483646 w 220"/>
                  <a:gd name="T15" fmla="*/ 2147483646 h 197"/>
                  <a:gd name="T16" fmla="*/ 2147483646 w 220"/>
                  <a:gd name="T17" fmla="*/ 2147483646 h 197"/>
                  <a:gd name="T18" fmla="*/ 2147483646 w 220"/>
                  <a:gd name="T19" fmla="*/ 2147483646 h 197"/>
                  <a:gd name="T20" fmla="*/ 2147483646 w 220"/>
                  <a:gd name="T21" fmla="*/ 2147483646 h 197"/>
                  <a:gd name="T22" fmla="*/ 2147483646 w 220"/>
                  <a:gd name="T23" fmla="*/ 2147483646 h 197"/>
                  <a:gd name="T24" fmla="*/ 2147483646 w 220"/>
                  <a:gd name="T25" fmla="*/ 2147483646 h 197"/>
                  <a:gd name="T26" fmla="*/ 2147483646 w 220"/>
                  <a:gd name="T27" fmla="*/ 2147483646 h 197"/>
                  <a:gd name="T28" fmla="*/ 2147483646 w 220"/>
                  <a:gd name="T29" fmla="*/ 2147483646 h 197"/>
                  <a:gd name="T30" fmla="*/ 2147483646 w 220"/>
                  <a:gd name="T31" fmla="*/ 2147483646 h 197"/>
                  <a:gd name="T32" fmla="*/ 0 w 220"/>
                  <a:gd name="T33" fmla="*/ 2147483646 h 197"/>
                  <a:gd name="T34" fmla="*/ 2147483646 w 220"/>
                  <a:gd name="T35" fmla="*/ 2147483646 h 197"/>
                  <a:gd name="T36" fmla="*/ 2147483646 w 220"/>
                  <a:gd name="T37" fmla="*/ 2147483646 h 197"/>
                  <a:gd name="T38" fmla="*/ 2147483646 w 220"/>
                  <a:gd name="T39" fmla="*/ 2147483646 h 197"/>
                  <a:gd name="T40" fmla="*/ 2147483646 w 220"/>
                  <a:gd name="T41" fmla="*/ 2147483646 h 197"/>
                  <a:gd name="T42" fmla="*/ 0 w 220"/>
                  <a:gd name="T43" fmla="*/ 2147483646 h 197"/>
                  <a:gd name="T44" fmla="*/ 2147483646 w 220"/>
                  <a:gd name="T45" fmla="*/ 2147483646 h 197"/>
                  <a:gd name="T46" fmla="*/ 2147483646 w 220"/>
                  <a:gd name="T47" fmla="*/ 2147483646 h 197"/>
                  <a:gd name="T48" fmla="*/ 2147483646 w 220"/>
                  <a:gd name="T49" fmla="*/ 2147483646 h 197"/>
                  <a:gd name="T50" fmla="*/ 2147483646 w 220"/>
                  <a:gd name="T51" fmla="*/ 2147483646 h 197"/>
                  <a:gd name="T52" fmla="*/ 2147483646 w 220"/>
                  <a:gd name="T53" fmla="*/ 2147483646 h 197"/>
                  <a:gd name="T54" fmla="*/ 2147483646 w 220"/>
                  <a:gd name="T55" fmla="*/ 2147483646 h 197"/>
                  <a:gd name="T56" fmla="*/ 2147483646 w 220"/>
                  <a:gd name="T57" fmla="*/ 2147483646 h 197"/>
                  <a:gd name="T58" fmla="*/ 2147483646 w 220"/>
                  <a:gd name="T59" fmla="*/ 2147483646 h 197"/>
                  <a:gd name="T60" fmla="*/ 2147483646 w 220"/>
                  <a:gd name="T61" fmla="*/ 2147483646 h 197"/>
                  <a:gd name="T62" fmla="*/ 2147483646 w 220"/>
                  <a:gd name="T63" fmla="*/ 2147483646 h 197"/>
                  <a:gd name="T64" fmla="*/ 2147483646 w 220"/>
                  <a:gd name="T65" fmla="*/ 2147483646 h 197"/>
                  <a:gd name="T66" fmla="*/ 2147483646 w 220"/>
                  <a:gd name="T67" fmla="*/ 2147483646 h 197"/>
                  <a:gd name="T68" fmla="*/ 2147483646 w 220"/>
                  <a:gd name="T69" fmla="*/ 2147483646 h 197"/>
                  <a:gd name="T70" fmla="*/ 2147483646 w 220"/>
                  <a:gd name="T71" fmla="*/ 2147483646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0" h="197" extrusionOk="0">
                    <a:moveTo>
                      <a:pt x="149" y="26"/>
                    </a:moveTo>
                    <a:cubicBezTo>
                      <a:pt x="136" y="26"/>
                      <a:pt x="136" y="26"/>
                      <a:pt x="136" y="26"/>
                    </a:cubicBezTo>
                    <a:cubicBezTo>
                      <a:pt x="135" y="18"/>
                      <a:pt x="129" y="12"/>
                      <a:pt x="122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2"/>
                      <a:pt x="84" y="18"/>
                      <a:pt x="83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11"/>
                      <a:pt x="81" y="0"/>
                      <a:pt x="94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38" y="0"/>
                      <a:pt x="149" y="11"/>
                      <a:pt x="149" y="26"/>
                    </a:cubicBezTo>
                    <a:close/>
                    <a:moveTo>
                      <a:pt x="33" y="110"/>
                    </a:moveTo>
                    <a:cubicBezTo>
                      <a:pt x="89" y="110"/>
                      <a:pt x="89" y="110"/>
                      <a:pt x="89" y="110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9" y="96"/>
                      <a:pt x="93" y="91"/>
                      <a:pt x="99" y="91"/>
                    </a:cubicBezTo>
                    <a:cubicBezTo>
                      <a:pt x="120" y="91"/>
                      <a:pt x="120" y="91"/>
                      <a:pt x="120" y="91"/>
                    </a:cubicBezTo>
                    <a:cubicBezTo>
                      <a:pt x="126" y="91"/>
                      <a:pt x="131" y="96"/>
                      <a:pt x="131" y="102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86" y="110"/>
                      <a:pt x="186" y="110"/>
                      <a:pt x="186" y="110"/>
                    </a:cubicBezTo>
                    <a:cubicBezTo>
                      <a:pt x="203" y="110"/>
                      <a:pt x="217" y="96"/>
                      <a:pt x="220" y="78"/>
                    </a:cubicBezTo>
                    <a:cubicBezTo>
                      <a:pt x="220" y="61"/>
                      <a:pt x="220" y="61"/>
                      <a:pt x="220" y="61"/>
                    </a:cubicBezTo>
                    <a:cubicBezTo>
                      <a:pt x="220" y="45"/>
                      <a:pt x="208" y="32"/>
                      <a:pt x="194" y="32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1" y="32"/>
                      <a:pt x="0" y="45"/>
                      <a:pt x="0" y="6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3" y="96"/>
                      <a:pt x="16" y="110"/>
                      <a:pt x="33" y="110"/>
                    </a:cubicBezTo>
                    <a:close/>
                    <a:moveTo>
                      <a:pt x="186" y="119"/>
                    </a:move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31" y="133"/>
                      <a:pt x="126" y="137"/>
                      <a:pt x="120" y="137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3" y="137"/>
                      <a:pt x="89" y="133"/>
                      <a:pt x="89" y="127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19" y="119"/>
                      <a:pt x="7" y="111"/>
                      <a:pt x="0" y="10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4"/>
                      <a:pt x="11" y="197"/>
                      <a:pt x="25" y="197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42" y="197"/>
                      <a:pt x="42" y="197"/>
                      <a:pt x="42" y="197"/>
                    </a:cubicBezTo>
                    <a:cubicBezTo>
                      <a:pt x="51" y="197"/>
                      <a:pt x="51" y="197"/>
                      <a:pt x="51" y="197"/>
                    </a:cubicBezTo>
                    <a:cubicBezTo>
                      <a:pt x="167" y="197"/>
                      <a:pt x="167" y="197"/>
                      <a:pt x="167" y="197"/>
                    </a:cubicBezTo>
                    <a:cubicBezTo>
                      <a:pt x="176" y="197"/>
                      <a:pt x="176" y="197"/>
                      <a:pt x="176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4" y="197"/>
                      <a:pt x="194" y="197"/>
                      <a:pt x="194" y="197"/>
                    </a:cubicBezTo>
                    <a:cubicBezTo>
                      <a:pt x="208" y="197"/>
                      <a:pt x="220" y="184"/>
                      <a:pt x="220" y="168"/>
                    </a:cubicBezTo>
                    <a:cubicBezTo>
                      <a:pt x="220" y="100"/>
                      <a:pt x="220" y="100"/>
                      <a:pt x="220" y="100"/>
                    </a:cubicBezTo>
                    <a:cubicBezTo>
                      <a:pt x="212" y="111"/>
                      <a:pt x="200" y="119"/>
                      <a:pt x="186" y="119"/>
                    </a:cubicBezTo>
                    <a:close/>
                    <a:moveTo>
                      <a:pt x="120" y="99"/>
                    </a:moveTo>
                    <a:cubicBezTo>
                      <a:pt x="99" y="99"/>
                      <a:pt x="99" y="99"/>
                      <a:pt x="99" y="99"/>
                    </a:cubicBezTo>
                    <a:cubicBezTo>
                      <a:pt x="97" y="99"/>
                      <a:pt x="96" y="101"/>
                      <a:pt x="96" y="103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11"/>
                      <a:pt x="96" y="111"/>
                      <a:pt x="96" y="111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6" y="128"/>
                      <a:pt x="97" y="130"/>
                      <a:pt x="99" y="130"/>
                    </a:cubicBezTo>
                    <a:cubicBezTo>
                      <a:pt x="120" y="130"/>
                      <a:pt x="120" y="130"/>
                      <a:pt x="120" y="130"/>
                    </a:cubicBezTo>
                    <a:cubicBezTo>
                      <a:pt x="122" y="130"/>
                      <a:pt x="124" y="128"/>
                      <a:pt x="124" y="126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4" y="111"/>
                      <a:pt x="124" y="111"/>
                      <a:pt x="124" y="111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3"/>
                      <a:pt x="124" y="103"/>
                      <a:pt x="124" y="103"/>
                    </a:cubicBezTo>
                    <a:cubicBezTo>
                      <a:pt x="124" y="101"/>
                      <a:pt x="122" y="99"/>
                      <a:pt x="120" y="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dirty="0"/>
              </a:p>
            </p:txBody>
          </p:sp>
        </p:grpSp>
      </p:grpSp>
      <p:grpSp>
        <p:nvGrpSpPr>
          <p:cNvPr id="19" name="Группа 1">
            <a:extLst>
              <a:ext uri="{FF2B5EF4-FFF2-40B4-BE49-F238E27FC236}">
                <a16:creationId xmlns:a16="http://schemas.microsoft.com/office/drawing/2014/main" id="{F48E4EB8-6195-FE4E-AF6A-5149321E5143}"/>
              </a:ext>
            </a:extLst>
          </p:cNvPr>
          <p:cNvGrpSpPr/>
          <p:nvPr/>
        </p:nvGrpSpPr>
        <p:grpSpPr>
          <a:xfrm>
            <a:off x="3878890" y="2027171"/>
            <a:ext cx="3609975" cy="3294062"/>
            <a:chOff x="3036888" y="922338"/>
            <a:chExt cx="3609975" cy="3294062"/>
          </a:xfrm>
        </p:grpSpPr>
        <p:sp>
          <p:nvSpPr>
            <p:cNvPr id="20" name="Google Shape;1134;p40">
              <a:extLst>
                <a:ext uri="{FF2B5EF4-FFF2-40B4-BE49-F238E27FC236}">
                  <a16:creationId xmlns:a16="http://schemas.microsoft.com/office/drawing/2014/main" id="{9755294F-DC1D-172C-8834-9786F12E6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922338"/>
              <a:ext cx="3609975" cy="3294062"/>
            </a:xfrm>
            <a:custGeom>
              <a:avLst/>
              <a:gdLst>
                <a:gd name="T0" fmla="*/ 2147483646 w 942"/>
                <a:gd name="T1" fmla="*/ 2147483646 h 859"/>
                <a:gd name="T2" fmla="*/ 2147483646 w 942"/>
                <a:gd name="T3" fmla="*/ 0 h 859"/>
                <a:gd name="T4" fmla="*/ 0 w 942"/>
                <a:gd name="T5" fmla="*/ 2147483646 h 859"/>
                <a:gd name="T6" fmla="*/ 2147483646 w 942"/>
                <a:gd name="T7" fmla="*/ 2147483646 h 859"/>
                <a:gd name="T8" fmla="*/ 2147483646 w 942"/>
                <a:gd name="T9" fmla="*/ 2147483646 h 859"/>
                <a:gd name="T10" fmla="*/ 2147483646 w 942"/>
                <a:gd name="T11" fmla="*/ 2147483646 h 859"/>
                <a:gd name="T12" fmla="*/ 2147483646 w 942"/>
                <a:gd name="T13" fmla="*/ 2147483646 h 859"/>
                <a:gd name="T14" fmla="*/ 2147483646 w 942"/>
                <a:gd name="T15" fmla="*/ 2147483646 h 859"/>
                <a:gd name="T16" fmla="*/ 2147483646 w 942"/>
                <a:gd name="T17" fmla="*/ 2147483646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2" h="859" extrusionOk="0">
                  <a:moveTo>
                    <a:pt x="935" y="562"/>
                  </a:moveTo>
                  <a:cubicBezTo>
                    <a:pt x="889" y="242"/>
                    <a:pt x="611" y="0"/>
                    <a:pt x="287" y="0"/>
                  </a:cubicBezTo>
                  <a:cubicBezTo>
                    <a:pt x="186" y="0"/>
                    <a:pt x="88" y="23"/>
                    <a:pt x="0" y="66"/>
                  </a:cubicBezTo>
                  <a:cubicBezTo>
                    <a:pt x="16" y="64"/>
                    <a:pt x="34" y="62"/>
                    <a:pt x="52" y="62"/>
                  </a:cubicBezTo>
                  <a:cubicBezTo>
                    <a:pt x="74" y="62"/>
                    <a:pt x="96" y="65"/>
                    <a:pt x="117" y="69"/>
                  </a:cubicBezTo>
                  <a:cubicBezTo>
                    <a:pt x="234" y="95"/>
                    <a:pt x="295" y="204"/>
                    <a:pt x="299" y="211"/>
                  </a:cubicBezTo>
                  <a:cubicBezTo>
                    <a:pt x="673" y="859"/>
                    <a:pt x="673" y="859"/>
                    <a:pt x="673" y="859"/>
                  </a:cubicBezTo>
                  <a:cubicBezTo>
                    <a:pt x="702" y="858"/>
                    <a:pt x="796" y="850"/>
                    <a:pt x="858" y="781"/>
                  </a:cubicBezTo>
                  <a:cubicBezTo>
                    <a:pt x="942" y="688"/>
                    <a:pt x="935" y="568"/>
                    <a:pt x="935" y="562"/>
                  </a:cubicBezTo>
                  <a:close/>
                </a:path>
              </a:pathLst>
            </a:custGeom>
            <a:solidFill>
              <a:srgbClr val="D9C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Google Shape;1150;p40">
              <a:extLst>
                <a:ext uri="{FF2B5EF4-FFF2-40B4-BE49-F238E27FC236}">
                  <a16:creationId xmlns:a16="http://schemas.microsoft.com/office/drawing/2014/main" id="{2444B3AE-7CAE-7DC8-26AC-C7BA119B6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1965325"/>
              <a:ext cx="827088" cy="828675"/>
            </a:xfrm>
            <a:custGeom>
              <a:avLst/>
              <a:gdLst>
                <a:gd name="T0" fmla="*/ 2147483646 w 216"/>
                <a:gd name="T1" fmla="*/ 2147483646 h 216"/>
                <a:gd name="T2" fmla="*/ 2147483646 w 216"/>
                <a:gd name="T3" fmla="*/ 2147483646 h 216"/>
                <a:gd name="T4" fmla="*/ 2147483646 w 216"/>
                <a:gd name="T5" fmla="*/ 2147483646 h 216"/>
                <a:gd name="T6" fmla="*/ 0 w 216"/>
                <a:gd name="T7" fmla="*/ 2147483646 h 216"/>
                <a:gd name="T8" fmla="*/ 2147483646 w 216"/>
                <a:gd name="T9" fmla="*/ 2147483646 h 216"/>
                <a:gd name="T10" fmla="*/ 2147483646 w 216"/>
                <a:gd name="T11" fmla="*/ 2147483646 h 216"/>
                <a:gd name="T12" fmla="*/ 2147483646 w 216"/>
                <a:gd name="T13" fmla="*/ 0 h 216"/>
                <a:gd name="T14" fmla="*/ 2147483646 w 216"/>
                <a:gd name="T15" fmla="*/ 2147483646 h 216"/>
                <a:gd name="T16" fmla="*/ 2147483646 w 216"/>
                <a:gd name="T17" fmla="*/ 2147483646 h 216"/>
                <a:gd name="T18" fmla="*/ 2147483646 w 216"/>
                <a:gd name="T19" fmla="*/ 0 h 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216" extrusionOk="0">
                  <a:moveTo>
                    <a:pt x="101" y="114"/>
                  </a:moveTo>
                  <a:cubicBezTo>
                    <a:pt x="203" y="114"/>
                    <a:pt x="203" y="114"/>
                    <a:pt x="203" y="114"/>
                  </a:cubicBezTo>
                  <a:cubicBezTo>
                    <a:pt x="203" y="170"/>
                    <a:pt x="158" y="216"/>
                    <a:pt x="101" y="216"/>
                  </a:cubicBezTo>
                  <a:cubicBezTo>
                    <a:pt x="45" y="216"/>
                    <a:pt x="0" y="170"/>
                    <a:pt x="0" y="114"/>
                  </a:cubicBezTo>
                  <a:cubicBezTo>
                    <a:pt x="0" y="58"/>
                    <a:pt x="45" y="12"/>
                    <a:pt x="101" y="12"/>
                  </a:cubicBezTo>
                  <a:lnTo>
                    <a:pt x="101" y="114"/>
                  </a:lnTo>
                  <a:close/>
                  <a:moveTo>
                    <a:pt x="114" y="0"/>
                  </a:moveTo>
                  <a:cubicBezTo>
                    <a:pt x="114" y="101"/>
                    <a:pt x="114" y="101"/>
                    <a:pt x="114" y="101"/>
                  </a:cubicBezTo>
                  <a:cubicBezTo>
                    <a:pt x="216" y="101"/>
                    <a:pt x="216" y="101"/>
                    <a:pt x="216" y="101"/>
                  </a:cubicBezTo>
                  <a:cubicBezTo>
                    <a:pt x="216" y="45"/>
                    <a:pt x="170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9" name="Google Shape;1138;p40">
            <a:extLst>
              <a:ext uri="{FF2B5EF4-FFF2-40B4-BE49-F238E27FC236}">
                <a16:creationId xmlns:a16="http://schemas.microsoft.com/office/drawing/2014/main" id="{5C0DA1C9-8748-D123-FB12-E55C28315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4589" y="2277511"/>
            <a:ext cx="3613184" cy="3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82828"/>
              </a:buClr>
              <a:buSzPts val="2200"/>
              <a:buFont typeface="Open Sans Semibold" panose="020B0706030804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sym typeface="Open Sans Semibold" panose="020B0706030804020204" pitchFamily="34" charset="0"/>
              </a:rPr>
              <a:t>Decições de Investimento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grpSp>
        <p:nvGrpSpPr>
          <p:cNvPr id="13" name="Группа 5">
            <a:extLst>
              <a:ext uri="{FF2B5EF4-FFF2-40B4-BE49-F238E27FC236}">
                <a16:creationId xmlns:a16="http://schemas.microsoft.com/office/drawing/2014/main" id="{470DAD18-CF5A-4A41-8912-BB6DBA0D28E5}"/>
              </a:ext>
            </a:extLst>
          </p:cNvPr>
          <p:cNvGrpSpPr/>
          <p:nvPr/>
        </p:nvGrpSpPr>
        <p:grpSpPr>
          <a:xfrm>
            <a:off x="9534278" y="4132196"/>
            <a:ext cx="942975" cy="920750"/>
            <a:chOff x="7942263" y="3027363"/>
            <a:chExt cx="942975" cy="920750"/>
          </a:xfrm>
        </p:grpSpPr>
        <p:sp>
          <p:nvSpPr>
            <p:cNvPr id="28" name="Google Shape;1140;p40">
              <a:extLst>
                <a:ext uri="{FF2B5EF4-FFF2-40B4-BE49-F238E27FC236}">
                  <a16:creationId xmlns:a16="http://schemas.microsoft.com/office/drawing/2014/main" id="{9BA8665C-F815-2210-BB42-363EBF7B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263" y="3027363"/>
              <a:ext cx="892175" cy="893762"/>
            </a:xfrm>
            <a:prstGeom prst="ellipse">
              <a:avLst/>
            </a:prstGeom>
            <a:solidFill>
              <a:srgbClr val="374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Google Shape;1144;p40">
              <a:extLst>
                <a:ext uri="{FF2B5EF4-FFF2-40B4-BE49-F238E27FC236}">
                  <a16:creationId xmlns:a16="http://schemas.microsoft.com/office/drawing/2014/main" id="{EEB1FA4F-37DE-128C-097B-CB75096A1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6425" y="3124200"/>
              <a:ext cx="658813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4400" dirty="0">
                  <a:solidFill>
                    <a:srgbClr val="FFFFFF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2</a:t>
              </a:r>
              <a:endParaRPr lang="en-US" altLang="en-US" dirty="0"/>
            </a:p>
          </p:txBody>
        </p:sp>
      </p:grpSp>
      <p:sp>
        <p:nvSpPr>
          <p:cNvPr id="24" name="Google Shape;1136;p40">
            <a:extLst>
              <a:ext uri="{FF2B5EF4-FFF2-40B4-BE49-F238E27FC236}">
                <a16:creationId xmlns:a16="http://schemas.microsoft.com/office/drawing/2014/main" id="{21F7580B-2114-F68E-D7EF-4A9D52401703}"/>
              </a:ext>
            </a:extLst>
          </p:cNvPr>
          <p:cNvSpPr>
            <a:spLocks/>
          </p:cNvSpPr>
          <p:nvPr/>
        </p:nvSpPr>
        <p:spPr bwMode="auto">
          <a:xfrm>
            <a:off x="3358190" y="4714808"/>
            <a:ext cx="4122737" cy="2332038"/>
          </a:xfrm>
          <a:custGeom>
            <a:avLst/>
            <a:gdLst>
              <a:gd name="T0" fmla="*/ 2147483646 w 1076"/>
              <a:gd name="T1" fmla="*/ 2147483646 h 608"/>
              <a:gd name="T2" fmla="*/ 2147483646 w 1076"/>
              <a:gd name="T3" fmla="*/ 2147483646 h 608"/>
              <a:gd name="T4" fmla="*/ 2147483646 w 1076"/>
              <a:gd name="T5" fmla="*/ 2147483646 h 608"/>
              <a:gd name="T6" fmla="*/ 2147483646 w 1076"/>
              <a:gd name="T7" fmla="*/ 2147483646 h 608"/>
              <a:gd name="T8" fmla="*/ 2147483646 w 1076"/>
              <a:gd name="T9" fmla="*/ 2147483646 h 608"/>
              <a:gd name="T10" fmla="*/ 2147483646 w 1076"/>
              <a:gd name="T11" fmla="*/ 2147483646 h 608"/>
              <a:gd name="T12" fmla="*/ 2147483646 w 1076"/>
              <a:gd name="T13" fmla="*/ 2147483646 h 608"/>
              <a:gd name="T14" fmla="*/ 2147483646 w 1076"/>
              <a:gd name="T15" fmla="*/ 2147483646 h 608"/>
              <a:gd name="T16" fmla="*/ 2147483646 w 1076"/>
              <a:gd name="T17" fmla="*/ 0 h 608"/>
              <a:gd name="T18" fmla="*/ 2147483646 w 1076"/>
              <a:gd name="T19" fmla="*/ 2147483646 h 6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76" h="608" extrusionOk="0">
                <a:moveTo>
                  <a:pt x="1015" y="99"/>
                </a:moveTo>
                <a:cubicBezTo>
                  <a:pt x="940" y="182"/>
                  <a:pt x="826" y="186"/>
                  <a:pt x="804" y="186"/>
                </a:cubicBezTo>
                <a:cubicBezTo>
                  <a:pt x="802" y="186"/>
                  <a:pt x="801" y="186"/>
                  <a:pt x="800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40" y="210"/>
                  <a:pt x="0" y="297"/>
                  <a:pt x="28" y="385"/>
                </a:cubicBezTo>
                <a:cubicBezTo>
                  <a:pt x="67" y="506"/>
                  <a:pt x="179" y="561"/>
                  <a:pt x="180" y="561"/>
                </a:cubicBezTo>
                <a:cubicBezTo>
                  <a:pt x="181" y="562"/>
                  <a:pt x="181" y="562"/>
                  <a:pt x="181" y="562"/>
                </a:cubicBezTo>
                <a:cubicBezTo>
                  <a:pt x="258" y="592"/>
                  <a:pt x="339" y="608"/>
                  <a:pt x="423" y="608"/>
                </a:cubicBezTo>
                <a:cubicBezTo>
                  <a:pt x="768" y="608"/>
                  <a:pt x="1052" y="339"/>
                  <a:pt x="1076" y="0"/>
                </a:cubicBezTo>
                <a:cubicBezTo>
                  <a:pt x="1063" y="33"/>
                  <a:pt x="1044" y="67"/>
                  <a:pt x="1015" y="99"/>
                </a:cubicBezTo>
                <a:close/>
              </a:path>
            </a:pathLst>
          </a:custGeom>
          <a:solidFill>
            <a:srgbClr val="374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38" name="Google Shape;1138;p40">
            <a:extLst>
              <a:ext uri="{FF2B5EF4-FFF2-40B4-BE49-F238E27FC236}">
                <a16:creationId xmlns:a16="http://schemas.microsoft.com/office/drawing/2014/main" id="{C4927BB7-B5E1-9428-3945-984C2854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2759" y="4411095"/>
            <a:ext cx="3613184" cy="3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82828"/>
              </a:buClr>
              <a:buSzPts val="2200"/>
              <a:buFont typeface="Open Sans Semibold" panose="020B0706030804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sym typeface="Open Sans Semibold" panose="020B0706030804020204" pitchFamily="34" charset="0"/>
              </a:rPr>
              <a:t>Decições de Financiamento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2" name="Google Shape;1001;p36">
            <a:extLst>
              <a:ext uri="{FF2B5EF4-FFF2-40B4-BE49-F238E27FC236}">
                <a16:creationId xmlns:a16="http://schemas.microsoft.com/office/drawing/2014/main" id="{D1E45027-639C-0A50-FDB5-3D410B9DE871}"/>
              </a:ext>
            </a:extLst>
          </p:cNvPr>
          <p:cNvSpPr>
            <a:spLocks/>
          </p:cNvSpPr>
          <p:nvPr/>
        </p:nvSpPr>
        <p:spPr bwMode="auto">
          <a:xfrm>
            <a:off x="4959552" y="5836410"/>
            <a:ext cx="646113" cy="582613"/>
          </a:xfrm>
          <a:custGeom>
            <a:avLst/>
            <a:gdLst>
              <a:gd name="T0" fmla="*/ 2147483646 w 148"/>
              <a:gd name="T1" fmla="*/ 2147483646 h 133"/>
              <a:gd name="T2" fmla="*/ 2147483646 w 148"/>
              <a:gd name="T3" fmla="*/ 2147483646 h 133"/>
              <a:gd name="T4" fmla="*/ 2147483646 w 148"/>
              <a:gd name="T5" fmla="*/ 2147483646 h 133"/>
              <a:gd name="T6" fmla="*/ 2147483646 w 148"/>
              <a:gd name="T7" fmla="*/ 2147483646 h 133"/>
              <a:gd name="T8" fmla="*/ 2147483646 w 148"/>
              <a:gd name="T9" fmla="*/ 2147483646 h 133"/>
              <a:gd name="T10" fmla="*/ 2147483646 w 148"/>
              <a:gd name="T11" fmla="*/ 2147483646 h 133"/>
              <a:gd name="T12" fmla="*/ 2147483646 w 148"/>
              <a:gd name="T13" fmla="*/ 2147483646 h 133"/>
              <a:gd name="T14" fmla="*/ 2147483646 w 148"/>
              <a:gd name="T15" fmla="*/ 2147483646 h 133"/>
              <a:gd name="T16" fmla="*/ 2147483646 w 148"/>
              <a:gd name="T17" fmla="*/ 2147483646 h 133"/>
              <a:gd name="T18" fmla="*/ 2147483646 w 148"/>
              <a:gd name="T19" fmla="*/ 2147483646 h 133"/>
              <a:gd name="T20" fmla="*/ 2147483646 w 148"/>
              <a:gd name="T21" fmla="*/ 2147483646 h 133"/>
              <a:gd name="T22" fmla="*/ 2147483646 w 148"/>
              <a:gd name="T23" fmla="*/ 2147483646 h 133"/>
              <a:gd name="T24" fmla="*/ 2147483646 w 148"/>
              <a:gd name="T25" fmla="*/ 2147483646 h 133"/>
              <a:gd name="T26" fmla="*/ 2147483646 w 148"/>
              <a:gd name="T27" fmla="*/ 2147483646 h 133"/>
              <a:gd name="T28" fmla="*/ 2147483646 w 148"/>
              <a:gd name="T29" fmla="*/ 2147483646 h 133"/>
              <a:gd name="T30" fmla="*/ 2147483646 w 148"/>
              <a:gd name="T31" fmla="*/ 2147483646 h 133"/>
              <a:gd name="T32" fmla="*/ 2147483646 w 148"/>
              <a:gd name="T33" fmla="*/ 2147483646 h 133"/>
              <a:gd name="T34" fmla="*/ 2147483646 w 148"/>
              <a:gd name="T35" fmla="*/ 2147483646 h 133"/>
              <a:gd name="T36" fmla="*/ 2147483646 w 148"/>
              <a:gd name="T37" fmla="*/ 2147483646 h 133"/>
              <a:gd name="T38" fmla="*/ 2147483646 w 148"/>
              <a:gd name="T39" fmla="*/ 2147483646 h 133"/>
              <a:gd name="T40" fmla="*/ 2147483646 w 148"/>
              <a:gd name="T41" fmla="*/ 2147483646 h 133"/>
              <a:gd name="T42" fmla="*/ 2147483646 w 148"/>
              <a:gd name="T43" fmla="*/ 2147483646 h 133"/>
              <a:gd name="T44" fmla="*/ 2147483646 w 148"/>
              <a:gd name="T45" fmla="*/ 2147483646 h 133"/>
              <a:gd name="T46" fmla="*/ 2147483646 w 148"/>
              <a:gd name="T47" fmla="*/ 2147483646 h 133"/>
              <a:gd name="T48" fmla="*/ 2147483646 w 148"/>
              <a:gd name="T49" fmla="*/ 2147483646 h 133"/>
              <a:gd name="T50" fmla="*/ 2147483646 w 148"/>
              <a:gd name="T51" fmla="*/ 2147483646 h 133"/>
              <a:gd name="T52" fmla="*/ 2147483646 w 148"/>
              <a:gd name="T53" fmla="*/ 2147483646 h 133"/>
              <a:gd name="T54" fmla="*/ 2147483646 w 148"/>
              <a:gd name="T55" fmla="*/ 2147483646 h 133"/>
              <a:gd name="T56" fmla="*/ 2147483646 w 148"/>
              <a:gd name="T57" fmla="*/ 2147483646 h 133"/>
              <a:gd name="T58" fmla="*/ 2147483646 w 148"/>
              <a:gd name="T59" fmla="*/ 2147483646 h 133"/>
              <a:gd name="T60" fmla="*/ 2147483646 w 148"/>
              <a:gd name="T61" fmla="*/ 2147483646 h 133"/>
              <a:gd name="T62" fmla="*/ 2147483646 w 148"/>
              <a:gd name="T63" fmla="*/ 2147483646 h 133"/>
              <a:gd name="T64" fmla="*/ 2147483646 w 148"/>
              <a:gd name="T65" fmla="*/ 2147483646 h 133"/>
              <a:gd name="T66" fmla="*/ 2147483646 w 148"/>
              <a:gd name="T67" fmla="*/ 2147483646 h 133"/>
              <a:gd name="T68" fmla="*/ 2147483646 w 148"/>
              <a:gd name="T69" fmla="*/ 2147483646 h 133"/>
              <a:gd name="T70" fmla="*/ 2147483646 w 148"/>
              <a:gd name="T71" fmla="*/ 2147483646 h 133"/>
              <a:gd name="T72" fmla="*/ 2147483646 w 148"/>
              <a:gd name="T73" fmla="*/ 2147483646 h 133"/>
              <a:gd name="T74" fmla="*/ 2147483646 w 148"/>
              <a:gd name="T75" fmla="*/ 2147483646 h 133"/>
              <a:gd name="T76" fmla="*/ 2147483646 w 148"/>
              <a:gd name="T77" fmla="*/ 2147483646 h 133"/>
              <a:gd name="T78" fmla="*/ 2147483646 w 148"/>
              <a:gd name="T79" fmla="*/ 2147483646 h 133"/>
              <a:gd name="T80" fmla="*/ 2147483646 w 148"/>
              <a:gd name="T81" fmla="*/ 2147483646 h 133"/>
              <a:gd name="T82" fmla="*/ 2147483646 w 148"/>
              <a:gd name="T83" fmla="*/ 2147483646 h 133"/>
              <a:gd name="T84" fmla="*/ 2147483646 w 148"/>
              <a:gd name="T85" fmla="*/ 2147483646 h 133"/>
              <a:gd name="T86" fmla="*/ 2147483646 w 148"/>
              <a:gd name="T87" fmla="*/ 2147483646 h 133"/>
              <a:gd name="T88" fmla="*/ 2147483646 w 148"/>
              <a:gd name="T89" fmla="*/ 2147483646 h 133"/>
              <a:gd name="T90" fmla="*/ 2147483646 w 148"/>
              <a:gd name="T91" fmla="*/ 2147483646 h 133"/>
              <a:gd name="T92" fmla="*/ 0 w 148"/>
              <a:gd name="T93" fmla="*/ 2147483646 h 133"/>
              <a:gd name="T94" fmla="*/ 2147483646 w 148"/>
              <a:gd name="T95" fmla="*/ 2147483646 h 133"/>
              <a:gd name="T96" fmla="*/ 2147483646 w 148"/>
              <a:gd name="T97" fmla="*/ 2147483646 h 133"/>
              <a:gd name="T98" fmla="*/ 2147483646 w 148"/>
              <a:gd name="T99" fmla="*/ 2147483646 h 133"/>
              <a:gd name="T100" fmla="*/ 2147483646 w 148"/>
              <a:gd name="T101" fmla="*/ 2147483646 h 133"/>
              <a:gd name="T102" fmla="*/ 2147483646 w 148"/>
              <a:gd name="T103" fmla="*/ 2147483646 h 1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8" h="133" extrusionOk="0">
                <a:moveTo>
                  <a:pt x="32" y="60"/>
                </a:moveTo>
                <a:cubicBezTo>
                  <a:pt x="28" y="60"/>
                  <a:pt x="24" y="64"/>
                  <a:pt x="24" y="68"/>
                </a:cubicBezTo>
                <a:cubicBezTo>
                  <a:pt x="24" y="102"/>
                  <a:pt x="24" y="102"/>
                  <a:pt x="24" y="102"/>
                </a:cubicBezTo>
                <a:cubicBezTo>
                  <a:pt x="24" y="107"/>
                  <a:pt x="28" y="110"/>
                  <a:pt x="32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5" y="110"/>
                  <a:pt x="49" y="107"/>
                  <a:pt x="49" y="102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4"/>
                  <a:pt x="45" y="60"/>
                  <a:pt x="40" y="60"/>
                </a:cubicBezTo>
                <a:lnTo>
                  <a:pt x="32" y="60"/>
                </a:lnTo>
                <a:close/>
                <a:moveTo>
                  <a:pt x="42" y="68"/>
                </a:moveTo>
                <a:cubicBezTo>
                  <a:pt x="42" y="102"/>
                  <a:pt x="42" y="102"/>
                  <a:pt x="42" y="102"/>
                </a:cubicBezTo>
                <a:cubicBezTo>
                  <a:pt x="42" y="103"/>
                  <a:pt x="41" y="104"/>
                  <a:pt x="40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1" y="104"/>
                  <a:pt x="30" y="103"/>
                  <a:pt x="30" y="102"/>
                </a:cubicBezTo>
                <a:cubicBezTo>
                  <a:pt x="30" y="68"/>
                  <a:pt x="30" y="68"/>
                  <a:pt x="30" y="68"/>
                </a:cubicBezTo>
                <a:cubicBezTo>
                  <a:pt x="30" y="67"/>
                  <a:pt x="31" y="66"/>
                  <a:pt x="32" y="66"/>
                </a:cubicBezTo>
                <a:cubicBezTo>
                  <a:pt x="40" y="66"/>
                  <a:pt x="40" y="66"/>
                  <a:pt x="40" y="66"/>
                </a:cubicBezTo>
                <a:cubicBezTo>
                  <a:pt x="41" y="66"/>
                  <a:pt x="42" y="67"/>
                  <a:pt x="42" y="68"/>
                </a:cubicBezTo>
                <a:close/>
                <a:moveTo>
                  <a:pt x="62" y="48"/>
                </a:moveTo>
                <a:cubicBezTo>
                  <a:pt x="58" y="48"/>
                  <a:pt x="54" y="52"/>
                  <a:pt x="54" y="56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107"/>
                  <a:pt x="58" y="110"/>
                  <a:pt x="62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5" y="110"/>
                  <a:pt x="79" y="107"/>
                  <a:pt x="79" y="102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2"/>
                  <a:pt x="75" y="48"/>
                  <a:pt x="71" y="48"/>
                </a:cubicBezTo>
                <a:lnTo>
                  <a:pt x="62" y="48"/>
                </a:lnTo>
                <a:close/>
                <a:moveTo>
                  <a:pt x="72" y="56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103"/>
                  <a:pt x="72" y="104"/>
                  <a:pt x="71" y="104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1" y="104"/>
                  <a:pt x="61" y="103"/>
                  <a:pt x="61" y="102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5"/>
                  <a:pt x="61" y="54"/>
                  <a:pt x="62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93" y="38"/>
                </a:moveTo>
                <a:cubicBezTo>
                  <a:pt x="88" y="38"/>
                  <a:pt x="84" y="41"/>
                  <a:pt x="84" y="46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7"/>
                  <a:pt x="88" y="110"/>
                  <a:pt x="93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5" y="110"/>
                  <a:pt x="109" y="107"/>
                  <a:pt x="109" y="10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1"/>
                  <a:pt x="105" y="38"/>
                  <a:pt x="101" y="38"/>
                </a:cubicBezTo>
                <a:lnTo>
                  <a:pt x="93" y="38"/>
                </a:lnTo>
                <a:close/>
                <a:moveTo>
                  <a:pt x="103" y="46"/>
                </a:moveTo>
                <a:cubicBezTo>
                  <a:pt x="103" y="102"/>
                  <a:pt x="103" y="102"/>
                  <a:pt x="103" y="102"/>
                </a:cubicBezTo>
                <a:cubicBezTo>
                  <a:pt x="103" y="103"/>
                  <a:pt x="102" y="104"/>
                  <a:pt x="101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1" y="103"/>
                  <a:pt x="91" y="102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5"/>
                  <a:pt x="92" y="44"/>
                  <a:pt x="93" y="4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2" y="44"/>
                  <a:pt x="103" y="45"/>
                  <a:pt x="103" y="46"/>
                </a:cubicBezTo>
                <a:close/>
                <a:moveTo>
                  <a:pt x="115" y="35"/>
                </a:moveTo>
                <a:cubicBezTo>
                  <a:pt x="115" y="102"/>
                  <a:pt x="115" y="102"/>
                  <a:pt x="115" y="102"/>
                </a:cubicBezTo>
                <a:cubicBezTo>
                  <a:pt x="115" y="107"/>
                  <a:pt x="118" y="110"/>
                  <a:pt x="123" y="110"/>
                </a:cubicBezTo>
                <a:cubicBezTo>
                  <a:pt x="131" y="110"/>
                  <a:pt x="131" y="110"/>
                  <a:pt x="131" y="110"/>
                </a:cubicBezTo>
                <a:cubicBezTo>
                  <a:pt x="136" y="110"/>
                  <a:pt x="139" y="107"/>
                  <a:pt x="139" y="102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1"/>
                  <a:pt x="136" y="27"/>
                  <a:pt x="131" y="27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18" y="27"/>
                  <a:pt x="115" y="31"/>
                  <a:pt x="115" y="35"/>
                </a:cubicBezTo>
                <a:close/>
                <a:moveTo>
                  <a:pt x="133" y="35"/>
                </a:moveTo>
                <a:cubicBezTo>
                  <a:pt x="133" y="102"/>
                  <a:pt x="133" y="102"/>
                  <a:pt x="133" y="102"/>
                </a:cubicBezTo>
                <a:cubicBezTo>
                  <a:pt x="133" y="103"/>
                  <a:pt x="132" y="104"/>
                  <a:pt x="131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2" y="104"/>
                  <a:pt x="121" y="103"/>
                  <a:pt x="121" y="102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34"/>
                  <a:pt x="122" y="33"/>
                  <a:pt x="123" y="33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132" y="33"/>
                  <a:pt x="133" y="34"/>
                  <a:pt x="133" y="35"/>
                </a:cubicBezTo>
                <a:close/>
                <a:moveTo>
                  <a:pt x="77" y="26"/>
                </a:moveTo>
                <a:cubicBezTo>
                  <a:pt x="96" y="18"/>
                  <a:pt x="116" y="7"/>
                  <a:pt x="116" y="7"/>
                </a:cubicBezTo>
                <a:cubicBezTo>
                  <a:pt x="113" y="0"/>
                  <a:pt x="113" y="0"/>
                  <a:pt x="113" y="0"/>
                </a:cubicBezTo>
                <a:cubicBezTo>
                  <a:pt x="119" y="2"/>
                  <a:pt x="119" y="2"/>
                  <a:pt x="119" y="2"/>
                </a:cubicBezTo>
                <a:cubicBezTo>
                  <a:pt x="126" y="5"/>
                  <a:pt x="126" y="5"/>
                  <a:pt x="126" y="5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16" y="14"/>
                  <a:pt x="98" y="25"/>
                  <a:pt x="79" y="32"/>
                </a:cubicBezTo>
                <a:cubicBezTo>
                  <a:pt x="57" y="41"/>
                  <a:pt x="29" y="46"/>
                  <a:pt x="29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7" y="46"/>
                  <a:pt x="25" y="45"/>
                  <a:pt x="25" y="44"/>
                </a:cubicBezTo>
                <a:cubicBezTo>
                  <a:pt x="25" y="42"/>
                  <a:pt x="26" y="40"/>
                  <a:pt x="27" y="40"/>
                </a:cubicBezTo>
                <a:cubicBezTo>
                  <a:pt x="28" y="40"/>
                  <a:pt x="55" y="34"/>
                  <a:pt x="77" y="26"/>
                </a:cubicBezTo>
                <a:close/>
                <a:moveTo>
                  <a:pt x="148" y="122"/>
                </a:moveTo>
                <a:cubicBezTo>
                  <a:pt x="144" y="127"/>
                  <a:pt x="144" y="127"/>
                  <a:pt x="144" y="127"/>
                </a:cubicBezTo>
                <a:cubicBezTo>
                  <a:pt x="139" y="133"/>
                  <a:pt x="139" y="133"/>
                  <a:pt x="139" y="133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1" y="125"/>
                  <a:pt x="9" y="124"/>
                  <a:pt x="9" y="122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10"/>
                  <a:pt x="12" y="10"/>
                  <a:pt x="12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21"/>
                  <a:pt x="25" y="21"/>
                  <a:pt x="2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39" y="119"/>
                  <a:pt x="139" y="119"/>
                  <a:pt x="139" y="119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44" y="116"/>
                  <a:pt x="144" y="116"/>
                  <a:pt x="144" y="116"/>
                </a:cubicBezTo>
                <a:lnTo>
                  <a:pt x="148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66C1CF9C-DADE-59D7-1423-F60B0DF4E396}"/>
              </a:ext>
            </a:extLst>
          </p:cNvPr>
          <p:cNvGrpSpPr/>
          <p:nvPr/>
        </p:nvGrpSpPr>
        <p:grpSpPr>
          <a:xfrm>
            <a:off x="4082902" y="3356776"/>
            <a:ext cx="1788300" cy="1793734"/>
            <a:chOff x="4082902" y="3356776"/>
            <a:chExt cx="1788300" cy="1793734"/>
          </a:xfrm>
        </p:grpSpPr>
        <p:sp>
          <p:nvSpPr>
            <p:cNvPr id="46" name="Triângulo isósceles 45">
              <a:extLst>
                <a:ext uri="{FF2B5EF4-FFF2-40B4-BE49-F238E27FC236}">
                  <a16:creationId xmlns:a16="http://schemas.microsoft.com/office/drawing/2014/main" id="{CBCFFF73-889F-23BA-5D0A-5FE9DA012377}"/>
                </a:ext>
              </a:extLst>
            </p:cNvPr>
            <p:cNvSpPr/>
            <p:nvPr/>
          </p:nvSpPr>
          <p:spPr>
            <a:xfrm>
              <a:off x="4082902" y="3356776"/>
              <a:ext cx="1788300" cy="1793734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5" name="Google Shape;1138;p40">
              <a:extLst>
                <a:ext uri="{FF2B5EF4-FFF2-40B4-BE49-F238E27FC236}">
                  <a16:creationId xmlns:a16="http://schemas.microsoft.com/office/drawing/2014/main" id="{79185955-620E-216B-FE18-E0A0E03AE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8789" y="4194108"/>
              <a:ext cx="1126108" cy="84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282828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sym typeface="Open Sans Semibold" panose="020B0706030804020204" pitchFamily="34" charset="0"/>
                </a:rPr>
                <a:t> Gestão </a:t>
              </a:r>
            </a:p>
            <a:p>
              <a:pPr eaLnBrk="1" hangingPunct="1">
                <a:buClr>
                  <a:srgbClr val="282828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sym typeface="Open Sans Semibold" panose="020B0706030804020204" pitchFamily="34" charset="0"/>
                </a:rPr>
                <a:t>    de</a:t>
              </a:r>
            </a:p>
            <a:p>
              <a:pPr eaLnBrk="1" hangingPunct="1">
                <a:buClr>
                  <a:srgbClr val="282828"/>
                </a:buClr>
                <a:buSzPts val="2200"/>
                <a:buFont typeface="Open Sans Semibold" panose="020B0706030804020204" pitchFamily="34" charset="0"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sym typeface="Open Sans Semibold" panose="020B0706030804020204" pitchFamily="34" charset="0"/>
                </a:rPr>
                <a:t>  Risco</a:t>
              </a:r>
              <a:endParaRPr lang="en-US" alt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9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/>
      <p:bldP spid="24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604835" y="399461"/>
            <a:ext cx="7934325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68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Finanças Empresariais: </a:t>
            </a:r>
            <a:r>
              <a:rPr lang="pt-BR" sz="3200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Gerenciando</a:t>
            </a:r>
            <a:r>
              <a:rPr lang="en-US" sz="3200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 Recursos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04834" y="2775559"/>
            <a:ext cx="12381701" cy="4364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Englobam</a:t>
            </a: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um conjunto de </a:t>
            </a:r>
            <a:r>
              <a:rPr lang="en-US" b="1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práticas, decisões e estratégias que as empresas adotam para gerenciar seus recursos financeiros</a:t>
            </a: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, visando maximizar o valor para os acionistas.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3C3939"/>
              </a:solidFill>
              <a:latin typeface="Arial" panose="020B0604020202020204" pitchFamily="34" charset="0"/>
              <a:ea typeface="Roboto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Esta área abrange todas as atividades relacionadas </a:t>
            </a:r>
            <a:r>
              <a:rPr lang="en-US" b="1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ao planejamento, levantamento, investimento e monitoramento dos recursos financeiros </a:t>
            </a: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de uma empresa, desempenhando um papel crucial na sustentabilidade e crescimento do negócio.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MC">
            <a:extLst>
              <a:ext uri="{FF2B5EF4-FFF2-40B4-BE49-F238E27FC236}">
                <a16:creationId xmlns:a16="http://schemas.microsoft.com/office/drawing/2014/main" id="{F9AF7631-5CFC-6D18-0A12-A3EDF9DA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22B5D89-630A-F121-4621-D6A6AA3B5CFE}"/>
              </a:ext>
            </a:extLst>
          </p:cNvPr>
          <p:cNvSpPr/>
          <p:nvPr/>
        </p:nvSpPr>
        <p:spPr>
          <a:xfrm>
            <a:off x="0" y="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702507" y="119464"/>
            <a:ext cx="7722632" cy="12692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075"/>
              </a:lnSpc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Capital: </a:t>
            </a:r>
          </a:p>
          <a:p>
            <a:pPr marL="0" indent="0">
              <a:lnSpc>
                <a:spcPts val="4997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Decisões de Investimento</a:t>
            </a:r>
          </a:p>
        </p:txBody>
      </p:sp>
      <p:sp>
        <p:nvSpPr>
          <p:cNvPr id="7" name="Shape 3"/>
          <p:cNvSpPr/>
          <p:nvPr/>
        </p:nvSpPr>
        <p:spPr>
          <a:xfrm>
            <a:off x="2123697" y="2456259"/>
            <a:ext cx="22860" cy="4890849"/>
          </a:xfrm>
          <a:prstGeom prst="roundRect">
            <a:avLst>
              <a:gd name="adj" fmla="val 37310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" name="Shape 4"/>
          <p:cNvSpPr/>
          <p:nvPr/>
        </p:nvSpPr>
        <p:spPr>
          <a:xfrm>
            <a:off x="2340688" y="2901553"/>
            <a:ext cx="710684" cy="22860"/>
          </a:xfrm>
          <a:prstGeom prst="roundRect">
            <a:avLst>
              <a:gd name="adj" fmla="val 37310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9" name="Shape 5"/>
          <p:cNvSpPr/>
          <p:nvPr/>
        </p:nvSpPr>
        <p:spPr>
          <a:xfrm>
            <a:off x="1906706" y="2684621"/>
            <a:ext cx="456843" cy="456843"/>
          </a:xfrm>
          <a:prstGeom prst="roundRect">
            <a:avLst>
              <a:gd name="adj" fmla="val 18670"/>
            </a:avLst>
          </a:prstGeom>
          <a:solidFill>
            <a:schemeClr val="bg1">
              <a:lumMod val="75000"/>
            </a:schemeClr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Text 6"/>
          <p:cNvSpPr/>
          <p:nvPr/>
        </p:nvSpPr>
        <p:spPr>
          <a:xfrm>
            <a:off x="2069940" y="2760702"/>
            <a:ext cx="130373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399" dirty="0"/>
          </a:p>
        </p:txBody>
      </p:sp>
      <p:sp>
        <p:nvSpPr>
          <p:cNvPr id="11" name="Text 7"/>
          <p:cNvSpPr/>
          <p:nvPr/>
        </p:nvSpPr>
        <p:spPr>
          <a:xfrm>
            <a:off x="3251933" y="2659261"/>
            <a:ext cx="2538413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9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Avaliação de Projetos</a:t>
            </a:r>
            <a:endParaRPr lang="en-US" sz="1999" b="1" dirty="0"/>
          </a:p>
        </p:txBody>
      </p:sp>
      <p:sp>
        <p:nvSpPr>
          <p:cNvPr id="12" name="Text 8"/>
          <p:cNvSpPr/>
          <p:nvPr/>
        </p:nvSpPr>
        <p:spPr>
          <a:xfrm>
            <a:off x="3251933" y="3098363"/>
            <a:ext cx="6301264" cy="649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Análise detalhada de oportunidades de investimento, considerando riscos e retornos potenciais.</a:t>
            </a:r>
          </a:p>
        </p:txBody>
      </p:sp>
      <p:sp>
        <p:nvSpPr>
          <p:cNvPr id="13" name="Shape 9"/>
          <p:cNvSpPr/>
          <p:nvPr/>
        </p:nvSpPr>
        <p:spPr>
          <a:xfrm>
            <a:off x="2340688" y="4599503"/>
            <a:ext cx="710684" cy="22860"/>
          </a:xfrm>
          <a:prstGeom prst="roundRect">
            <a:avLst>
              <a:gd name="adj" fmla="val 37310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4" name="Shape 10"/>
          <p:cNvSpPr/>
          <p:nvPr/>
        </p:nvSpPr>
        <p:spPr>
          <a:xfrm>
            <a:off x="1906706" y="4382572"/>
            <a:ext cx="456843" cy="456843"/>
          </a:xfrm>
          <a:prstGeom prst="roundRect">
            <a:avLst>
              <a:gd name="adj" fmla="val 18670"/>
            </a:avLst>
          </a:prstGeom>
          <a:solidFill>
            <a:schemeClr val="bg1">
              <a:lumMod val="65000"/>
            </a:schemeClr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5" name="Text 11"/>
          <p:cNvSpPr/>
          <p:nvPr/>
        </p:nvSpPr>
        <p:spPr>
          <a:xfrm>
            <a:off x="2055772" y="4458653"/>
            <a:ext cx="158710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399" dirty="0"/>
          </a:p>
        </p:txBody>
      </p:sp>
      <p:sp>
        <p:nvSpPr>
          <p:cNvPr id="16" name="Text 12"/>
          <p:cNvSpPr/>
          <p:nvPr/>
        </p:nvSpPr>
        <p:spPr>
          <a:xfrm>
            <a:off x="3251933" y="4357211"/>
            <a:ext cx="2623780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9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Cálculo de Viabilidade</a:t>
            </a:r>
            <a:endParaRPr lang="en-US" sz="1999" b="1" dirty="0"/>
          </a:p>
        </p:txBody>
      </p:sp>
      <p:sp>
        <p:nvSpPr>
          <p:cNvPr id="17" name="Text 13"/>
          <p:cNvSpPr/>
          <p:nvPr/>
        </p:nvSpPr>
        <p:spPr>
          <a:xfrm>
            <a:off x="3251933" y="4796314"/>
            <a:ext cx="7012206" cy="649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558"/>
              </a:lnSpc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Utilização de ferramentas como Valor Presente Líquido (VPL) e Taxa Interna de Retorno (TIR) para avaliar a viabilidade financeira.</a:t>
            </a:r>
          </a:p>
        </p:txBody>
      </p:sp>
      <p:sp>
        <p:nvSpPr>
          <p:cNvPr id="18" name="Shape 14"/>
          <p:cNvSpPr/>
          <p:nvPr/>
        </p:nvSpPr>
        <p:spPr>
          <a:xfrm>
            <a:off x="2340688" y="6297454"/>
            <a:ext cx="710684" cy="22860"/>
          </a:xfrm>
          <a:prstGeom prst="roundRect">
            <a:avLst>
              <a:gd name="adj" fmla="val 37310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9" name="Shape 15"/>
          <p:cNvSpPr/>
          <p:nvPr/>
        </p:nvSpPr>
        <p:spPr>
          <a:xfrm>
            <a:off x="1906706" y="6080522"/>
            <a:ext cx="456843" cy="456843"/>
          </a:xfrm>
          <a:prstGeom prst="roundRect">
            <a:avLst>
              <a:gd name="adj" fmla="val 18670"/>
            </a:avLst>
          </a:prstGeom>
          <a:solidFill>
            <a:schemeClr val="bg1">
              <a:lumMod val="50000"/>
            </a:schemeClr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Text 16"/>
          <p:cNvSpPr/>
          <p:nvPr/>
        </p:nvSpPr>
        <p:spPr>
          <a:xfrm>
            <a:off x="2053748" y="6105233"/>
            <a:ext cx="162639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399" dirty="0"/>
          </a:p>
        </p:txBody>
      </p:sp>
      <p:sp>
        <p:nvSpPr>
          <p:cNvPr id="21" name="Text 17"/>
          <p:cNvSpPr/>
          <p:nvPr/>
        </p:nvSpPr>
        <p:spPr>
          <a:xfrm>
            <a:off x="3251933" y="6055162"/>
            <a:ext cx="3021092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9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Seleção de Investimentos</a:t>
            </a:r>
            <a:endParaRPr lang="en-US" sz="1999" b="1" dirty="0"/>
          </a:p>
        </p:txBody>
      </p:sp>
      <p:sp>
        <p:nvSpPr>
          <p:cNvPr id="22" name="Text 18"/>
          <p:cNvSpPr/>
          <p:nvPr/>
        </p:nvSpPr>
        <p:spPr>
          <a:xfrm>
            <a:off x="3251933" y="6494264"/>
            <a:ext cx="6301264" cy="649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>
              <a:lnSpc>
                <a:spcPts val="2558"/>
              </a:lnSpc>
              <a:buNone/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Escolha dos projetos ou ativos mais promissores com base nas análises realizadas.</a:t>
            </a:r>
          </a:p>
        </p:txBody>
      </p:sp>
      <p:pic>
        <p:nvPicPr>
          <p:cNvPr id="23" name="Picture 2" descr="UMC">
            <a:extLst>
              <a:ext uri="{FF2B5EF4-FFF2-40B4-BE49-F238E27FC236}">
                <a16:creationId xmlns:a16="http://schemas.microsoft.com/office/drawing/2014/main" id="{35BADF3A-08D1-96AA-503D-E97B3170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7442E77F-11C8-DA2D-CD54-6AF3D74E5E33}"/>
              </a:ext>
            </a:extLst>
          </p:cNvPr>
          <p:cNvSpPr/>
          <p:nvPr/>
        </p:nvSpPr>
        <p:spPr>
          <a:xfrm>
            <a:off x="0" y="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-20548" y="-53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658554" y="342375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Capital: </a:t>
            </a:r>
          </a:p>
          <a:p>
            <a:pPr marL="0" indent="0">
              <a:lnSpc>
                <a:spcPts val="6075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Decisões de </a:t>
            </a:r>
            <a:r>
              <a:rPr lang="en-US" sz="3200" dirty="0" err="1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r>
              <a:rPr lang="en-US" sz="32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(capital </a:t>
            </a:r>
            <a:r>
              <a:rPr lang="en-US" sz="1600" dirty="0" err="1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próprio</a:t>
            </a:r>
            <a:r>
              <a:rPr lang="en-US" sz="16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1600" dirty="0" err="1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6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</a:t>
            </a:r>
            <a:r>
              <a:rPr lang="en-US" sz="16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capital de </a:t>
            </a:r>
            <a:r>
              <a:rPr lang="en-US" sz="1600" dirty="0" err="1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</a:t>
            </a:r>
            <a:r>
              <a:rPr lang="en-US" sz="16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 3"/>
          <p:cNvSpPr/>
          <p:nvPr/>
        </p:nvSpPr>
        <p:spPr>
          <a:xfrm>
            <a:off x="864037" y="3430557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Capital Próprio</a:t>
            </a:r>
            <a:endParaRPr lang="en-US" sz="2430" b="1" dirty="0"/>
          </a:p>
        </p:txBody>
      </p:sp>
      <p:sp>
        <p:nvSpPr>
          <p:cNvPr id="6" name="Text 4"/>
          <p:cNvSpPr/>
          <p:nvPr/>
        </p:nvSpPr>
        <p:spPr>
          <a:xfrm>
            <a:off x="864037" y="4525472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Financiamento através de integralização de capital próprio ou da emissão de ações, utilizando recursos dos </a:t>
            </a:r>
            <a:r>
              <a:rPr lang="pt-BR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acionistas</a:t>
            </a: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5"/>
          <p:cNvSpPr/>
          <p:nvPr/>
        </p:nvSpPr>
        <p:spPr>
          <a:xfrm>
            <a:off x="5372695" y="3430557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Capital de Terceiros</a:t>
            </a:r>
            <a:endParaRPr lang="en-US" sz="2430" b="1" dirty="0"/>
          </a:p>
        </p:txBody>
      </p:sp>
      <p:sp>
        <p:nvSpPr>
          <p:cNvPr id="8" name="Text 6"/>
          <p:cNvSpPr/>
          <p:nvPr/>
        </p:nvSpPr>
        <p:spPr>
          <a:xfrm>
            <a:off x="5372695" y="4525472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Obtenção de recursos por meio de dívidas, como empréstimos bancários ou emissão de títulos.</a:t>
            </a:r>
          </a:p>
        </p:txBody>
      </p:sp>
      <p:sp>
        <p:nvSpPr>
          <p:cNvPr id="9" name="Text 7"/>
          <p:cNvSpPr/>
          <p:nvPr/>
        </p:nvSpPr>
        <p:spPr>
          <a:xfrm>
            <a:off x="9881354" y="3430557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Estrutura Ótima</a:t>
            </a:r>
            <a:endParaRPr lang="en-US" sz="2430" b="1" dirty="0"/>
          </a:p>
        </p:txBody>
      </p:sp>
      <p:sp>
        <p:nvSpPr>
          <p:cNvPr id="10" name="Text 8"/>
          <p:cNvSpPr/>
          <p:nvPr/>
        </p:nvSpPr>
        <p:spPr>
          <a:xfrm>
            <a:off x="9881354" y="4525472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>
              <a:lnSpc>
                <a:spcPts val="311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Busca pelo equilíbrio ideal entre capital próprio e de terceiros para minimizar o custo de capital e maximizar o valor para os acionistas.</a:t>
            </a:r>
          </a:p>
        </p:txBody>
      </p:sp>
      <p:pic>
        <p:nvPicPr>
          <p:cNvPr id="11" name="Picture 2" descr="UMC">
            <a:extLst>
              <a:ext uri="{FF2B5EF4-FFF2-40B4-BE49-F238E27FC236}">
                <a16:creationId xmlns:a16="http://schemas.microsoft.com/office/drawing/2014/main" id="{31589C5A-8EFA-E783-B1CB-07DCC1423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B0CCCD4-AD3E-5E3C-2D95-C14DBF16926E}"/>
              </a:ext>
            </a:extLst>
          </p:cNvPr>
          <p:cNvSpPr/>
          <p:nvPr/>
        </p:nvSpPr>
        <p:spPr>
          <a:xfrm>
            <a:off x="-20782" y="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-20548" y="-53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658554" y="342375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Capital: </a:t>
            </a:r>
          </a:p>
          <a:p>
            <a:pPr marL="0" indent="0">
              <a:lnSpc>
                <a:spcPts val="6075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Decisões de Financiamento - Capital de terceiro</a:t>
            </a:r>
          </a:p>
        </p:txBody>
      </p:sp>
      <p:pic>
        <p:nvPicPr>
          <p:cNvPr id="11" name="Picture 2" descr="UMC">
            <a:extLst>
              <a:ext uri="{FF2B5EF4-FFF2-40B4-BE49-F238E27FC236}">
                <a16:creationId xmlns:a16="http://schemas.microsoft.com/office/drawing/2014/main" id="{31589C5A-8EFA-E783-B1CB-07DCC1423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B0CCCD4-AD3E-5E3C-2D95-C14DBF16926E}"/>
              </a:ext>
            </a:extLst>
          </p:cNvPr>
          <p:cNvSpPr/>
          <p:nvPr/>
        </p:nvSpPr>
        <p:spPr>
          <a:xfrm>
            <a:off x="-20782" y="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Pergaminho horizontal 13">
            <a:extLst>
              <a:ext uri="{FF2B5EF4-FFF2-40B4-BE49-F238E27FC236}">
                <a16:creationId xmlns:a16="http://schemas.microsoft.com/office/drawing/2014/main" id="{37704999-0379-276B-1D2D-60818E930A6C}"/>
              </a:ext>
            </a:extLst>
          </p:cNvPr>
          <p:cNvSpPr/>
          <p:nvPr/>
        </p:nvSpPr>
        <p:spPr>
          <a:xfrm>
            <a:off x="2255603" y="2533226"/>
            <a:ext cx="2440392" cy="360040"/>
          </a:xfrm>
          <a:prstGeom prst="horizontalScroll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    Bancos Comerciais</a:t>
            </a:r>
          </a:p>
        </p:txBody>
      </p:sp>
      <p:grpSp>
        <p:nvGrpSpPr>
          <p:cNvPr id="40" name="Grupo 2">
            <a:extLst>
              <a:ext uri="{FF2B5EF4-FFF2-40B4-BE49-F238E27FC236}">
                <a16:creationId xmlns:a16="http://schemas.microsoft.com/office/drawing/2014/main" id="{02735EDF-EEEB-C6AC-962C-F2C54437B24C}"/>
              </a:ext>
            </a:extLst>
          </p:cNvPr>
          <p:cNvGrpSpPr/>
          <p:nvPr/>
        </p:nvGrpSpPr>
        <p:grpSpPr>
          <a:xfrm>
            <a:off x="2679771" y="5004230"/>
            <a:ext cx="7174842" cy="1791953"/>
            <a:chOff x="971600" y="3779225"/>
            <a:chExt cx="7174842" cy="1791953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D72CB5F4-3DD4-CDBD-0991-C4BB6608489C}"/>
                </a:ext>
              </a:extLst>
            </p:cNvPr>
            <p:cNvSpPr/>
            <p:nvPr/>
          </p:nvSpPr>
          <p:spPr>
            <a:xfrm>
              <a:off x="3923928" y="3779225"/>
              <a:ext cx="1270186" cy="1791953"/>
            </a:xfrm>
            <a:prstGeom prst="rect">
              <a:avLst/>
            </a:prstGeom>
            <a:gradFill>
              <a:gsLst>
                <a:gs pos="0">
                  <a:schemeClr val="bg1">
                    <a:shade val="30000"/>
                    <a:satMod val="115000"/>
                    <a:lumMod val="50000"/>
                    <a:lumOff val="50000"/>
                  </a:schemeClr>
                </a:gs>
                <a:gs pos="50000">
                  <a:schemeClr val="bg1">
                    <a:shade val="67500"/>
                    <a:satMod val="115000"/>
                    <a:lumMod val="94000"/>
                  </a:schemeClr>
                </a:gs>
                <a:gs pos="100000">
                  <a:schemeClr val="bg1">
                    <a:lumMod val="94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Bancos Comerciais</a:t>
              </a: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63BB1AB3-134A-8133-03D2-7A914F559040}"/>
                </a:ext>
              </a:extLst>
            </p:cNvPr>
            <p:cNvSpPr/>
            <p:nvPr/>
          </p:nvSpPr>
          <p:spPr>
            <a:xfrm>
              <a:off x="971600" y="3987002"/>
              <a:ext cx="1414202" cy="1368152"/>
            </a:xfrm>
            <a:prstGeom prst="rect">
              <a:avLst/>
            </a:prstGeom>
            <a:gradFill>
              <a:gsLst>
                <a:gs pos="0">
                  <a:schemeClr val="bg1">
                    <a:shade val="30000"/>
                    <a:satMod val="115000"/>
                    <a:lumMod val="50000"/>
                    <a:lumOff val="50000"/>
                  </a:schemeClr>
                </a:gs>
                <a:gs pos="50000">
                  <a:schemeClr val="bg1">
                    <a:shade val="67500"/>
                    <a:satMod val="115000"/>
                    <a:lumMod val="94000"/>
                  </a:schemeClr>
                </a:gs>
                <a:gs pos="100000">
                  <a:schemeClr val="bg1">
                    <a:lumMod val="94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Agentes</a:t>
              </a:r>
            </a:p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Deficitários</a:t>
              </a: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8275FD28-5322-2C8F-D97D-74BFC0044A70}"/>
                </a:ext>
              </a:extLst>
            </p:cNvPr>
            <p:cNvSpPr/>
            <p:nvPr/>
          </p:nvSpPr>
          <p:spPr>
            <a:xfrm>
              <a:off x="6732240" y="3987002"/>
              <a:ext cx="1414202" cy="1368152"/>
            </a:xfrm>
            <a:prstGeom prst="rect">
              <a:avLst/>
            </a:prstGeom>
            <a:gradFill>
              <a:gsLst>
                <a:gs pos="0">
                  <a:schemeClr val="bg1">
                    <a:shade val="30000"/>
                    <a:satMod val="115000"/>
                    <a:lumMod val="50000"/>
                    <a:lumOff val="50000"/>
                  </a:schemeClr>
                </a:gs>
                <a:gs pos="50000">
                  <a:schemeClr val="bg1">
                    <a:shade val="67500"/>
                    <a:satMod val="115000"/>
                    <a:lumMod val="94000"/>
                  </a:schemeClr>
                </a:gs>
                <a:gs pos="100000">
                  <a:schemeClr val="bg1">
                    <a:lumMod val="94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Agentes</a:t>
              </a:r>
            </a:p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Superavitários</a:t>
              </a:r>
            </a:p>
          </p:txBody>
        </p:sp>
        <p:cxnSp>
          <p:nvCxnSpPr>
            <p:cNvPr id="56" name="Conector de seta reta 15">
              <a:extLst>
                <a:ext uri="{FF2B5EF4-FFF2-40B4-BE49-F238E27FC236}">
                  <a16:creationId xmlns:a16="http://schemas.microsoft.com/office/drawing/2014/main" id="{0C32C367-237F-2021-56A7-47E6F00CB9C6}"/>
                </a:ext>
              </a:extLst>
            </p:cNvPr>
            <p:cNvCxnSpPr/>
            <p:nvPr/>
          </p:nvCxnSpPr>
          <p:spPr>
            <a:xfrm>
              <a:off x="2385802" y="4293096"/>
              <a:ext cx="15381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424E12CD-BBF3-2612-27DE-202A8C16DC27}"/>
                </a:ext>
              </a:extLst>
            </p:cNvPr>
            <p:cNvSpPr/>
            <p:nvPr/>
          </p:nvSpPr>
          <p:spPr>
            <a:xfrm>
              <a:off x="2699792" y="3914994"/>
              <a:ext cx="1119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600" dirty="0">
                  <a:solidFill>
                    <a:sysClr val="windowText" lastClr="000000"/>
                  </a:solidFill>
                </a:rPr>
                <a:t>contrato</a:t>
              </a:r>
            </a:p>
          </p:txBody>
        </p:sp>
        <p:cxnSp>
          <p:nvCxnSpPr>
            <p:cNvPr id="58" name="Conector de seta reta 19">
              <a:extLst>
                <a:ext uri="{FF2B5EF4-FFF2-40B4-BE49-F238E27FC236}">
                  <a16:creationId xmlns:a16="http://schemas.microsoft.com/office/drawing/2014/main" id="{EAFF9E50-3AAB-DA20-4ABB-8FDF3A57FEEE}"/>
                </a:ext>
              </a:extLst>
            </p:cNvPr>
            <p:cNvCxnSpPr/>
            <p:nvPr/>
          </p:nvCxnSpPr>
          <p:spPr>
            <a:xfrm flipH="1">
              <a:off x="2385802" y="5013176"/>
              <a:ext cx="15381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8E692CE-D934-688F-2F92-5642C6AF6945}"/>
                </a:ext>
              </a:extLst>
            </p:cNvPr>
            <p:cNvSpPr/>
            <p:nvPr/>
          </p:nvSpPr>
          <p:spPr>
            <a:xfrm>
              <a:off x="2915816" y="4653136"/>
              <a:ext cx="1119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600" dirty="0">
                  <a:solidFill>
                    <a:sysClr val="windowText" lastClr="000000"/>
                  </a:solidFill>
                </a:rPr>
                <a:t>R$</a:t>
              </a:r>
            </a:p>
          </p:txBody>
        </p:sp>
        <p:cxnSp>
          <p:nvCxnSpPr>
            <p:cNvPr id="60" name="Conector de seta reta 24">
              <a:extLst>
                <a:ext uri="{FF2B5EF4-FFF2-40B4-BE49-F238E27FC236}">
                  <a16:creationId xmlns:a16="http://schemas.microsoft.com/office/drawing/2014/main" id="{8B8FE81B-97D1-3375-0D73-AF072626A13C}"/>
                </a:ext>
              </a:extLst>
            </p:cNvPr>
            <p:cNvCxnSpPr/>
            <p:nvPr/>
          </p:nvCxnSpPr>
          <p:spPr>
            <a:xfrm flipH="1">
              <a:off x="5194114" y="4293096"/>
              <a:ext cx="15381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9D0EC945-BFB9-0059-C06F-207B35A04948}"/>
                </a:ext>
              </a:extLst>
            </p:cNvPr>
            <p:cNvSpPr/>
            <p:nvPr/>
          </p:nvSpPr>
          <p:spPr>
            <a:xfrm>
              <a:off x="5724128" y="3914994"/>
              <a:ext cx="6870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600" dirty="0">
                  <a:solidFill>
                    <a:sysClr val="windowText" lastClr="000000"/>
                  </a:solidFill>
                </a:rPr>
                <a:t>R$</a:t>
              </a:r>
            </a:p>
          </p:txBody>
        </p:sp>
        <p:cxnSp>
          <p:nvCxnSpPr>
            <p:cNvPr id="62" name="Conector de seta reta 26">
              <a:extLst>
                <a:ext uri="{FF2B5EF4-FFF2-40B4-BE49-F238E27FC236}">
                  <a16:creationId xmlns:a16="http://schemas.microsoft.com/office/drawing/2014/main" id="{E3A41C93-1F1C-3561-1410-A69F2A1BA1CF}"/>
                </a:ext>
              </a:extLst>
            </p:cNvPr>
            <p:cNvCxnSpPr/>
            <p:nvPr/>
          </p:nvCxnSpPr>
          <p:spPr>
            <a:xfrm>
              <a:off x="5194114" y="5013176"/>
              <a:ext cx="15381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353DED5F-77F7-32AC-AB05-0292957A94F0}"/>
                </a:ext>
              </a:extLst>
            </p:cNvPr>
            <p:cNvSpPr/>
            <p:nvPr/>
          </p:nvSpPr>
          <p:spPr>
            <a:xfrm>
              <a:off x="5652120" y="4653136"/>
              <a:ext cx="911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600" dirty="0">
                  <a:solidFill>
                    <a:sysClr val="windowText" lastClr="000000"/>
                  </a:solidFill>
                </a:rPr>
                <a:t>título</a:t>
              </a:r>
            </a:p>
          </p:txBody>
        </p:sp>
      </p:grpSp>
      <p:sp>
        <p:nvSpPr>
          <p:cNvPr id="41" name="Retângulo 40">
            <a:extLst>
              <a:ext uri="{FF2B5EF4-FFF2-40B4-BE49-F238E27FC236}">
                <a16:creationId xmlns:a16="http://schemas.microsoft.com/office/drawing/2014/main" id="{840220F0-1711-4392-C1A3-FEEA5C49A7F5}"/>
              </a:ext>
            </a:extLst>
          </p:cNvPr>
          <p:cNvSpPr/>
          <p:nvPr/>
        </p:nvSpPr>
        <p:spPr>
          <a:xfrm>
            <a:off x="2391739" y="3352698"/>
            <a:ext cx="7992888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SzPct val="80000"/>
              <a:buBlip>
                <a:blip r:embed="rId4"/>
              </a:buBlip>
            </a:pPr>
            <a:r>
              <a:rPr lang="pt-BR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São intermediários financeiros que captam recursos dos agentes superavitários e emprestam (aplicam) os mesmos para os agentes deficitários, criando moeda através do fator multiplicador do crédito (instituição monetária).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3C1F7D49-C87D-8104-94EF-6EF94985BD20}"/>
              </a:ext>
            </a:extLst>
          </p:cNvPr>
          <p:cNvSpPr/>
          <p:nvPr/>
        </p:nvSpPr>
        <p:spPr>
          <a:xfrm>
            <a:off x="7360291" y="6841885"/>
            <a:ext cx="3670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itchFamily="2" charset="2"/>
              <a:buChar char="§"/>
            </a:pPr>
            <a:r>
              <a:rPr lang="pt-BR" sz="1600" dirty="0">
                <a:solidFill>
                  <a:srgbClr val="FF0000"/>
                </a:solidFill>
              </a:rPr>
              <a:t>Ofertam recursos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C2F10690-1E19-4BA7-62F0-A0E862EEEAEC}"/>
              </a:ext>
            </a:extLst>
          </p:cNvPr>
          <p:cNvSpPr/>
          <p:nvPr/>
        </p:nvSpPr>
        <p:spPr>
          <a:xfrm>
            <a:off x="2391739" y="6841885"/>
            <a:ext cx="3670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itchFamily="2" charset="2"/>
              <a:buChar char="§"/>
            </a:pPr>
            <a:r>
              <a:rPr lang="pt-BR" sz="1600" dirty="0">
                <a:solidFill>
                  <a:srgbClr val="FF0000"/>
                </a:solidFill>
              </a:rPr>
              <a:t>Demanda recursos</a:t>
            </a:r>
          </a:p>
        </p:txBody>
      </p:sp>
    </p:spTree>
    <p:extLst>
      <p:ext uri="{BB962C8B-B14F-4D97-AF65-F5344CB8AC3E}">
        <p14:creationId xmlns:p14="http://schemas.microsoft.com/office/powerpoint/2010/main" val="145466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82214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596581" y="232021"/>
            <a:ext cx="6740843" cy="672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Risco Financeiro</a:t>
            </a:r>
          </a:p>
        </p:txBody>
      </p:sp>
      <p:pic>
        <p:nvPicPr>
          <p:cNvPr id="25" name="Picture 2" descr="UMC">
            <a:extLst>
              <a:ext uri="{FF2B5EF4-FFF2-40B4-BE49-F238E27FC236}">
                <a16:creationId xmlns:a16="http://schemas.microsoft.com/office/drawing/2014/main" id="{7423DFC6-87FE-3AB2-44C5-B1A38015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E31CCAB-E762-BDDF-D8F6-E04A43F14112}"/>
              </a:ext>
            </a:extLst>
          </p:cNvPr>
          <p:cNvSpPr/>
          <p:nvPr/>
        </p:nvSpPr>
        <p:spPr>
          <a:xfrm>
            <a:off x="-21265" y="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9C10FC-3154-675D-B795-ADE5BAB9E47C}"/>
              </a:ext>
            </a:extLst>
          </p:cNvPr>
          <p:cNvSpPr/>
          <p:nvPr/>
        </p:nvSpPr>
        <p:spPr>
          <a:xfrm>
            <a:off x="2648845" y="3070427"/>
            <a:ext cx="1788870" cy="274340"/>
          </a:xfrm>
          <a:prstGeom prst="rect">
            <a:avLst/>
          </a:prstGeom>
          <a:solidFill>
            <a:srgbClr val="BCCE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O que é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10A1FA2-FF05-67BB-FAC7-59C08535432E}"/>
              </a:ext>
            </a:extLst>
          </p:cNvPr>
          <p:cNvCxnSpPr/>
          <p:nvPr/>
        </p:nvCxnSpPr>
        <p:spPr>
          <a:xfrm flipV="1">
            <a:off x="4437715" y="3207597"/>
            <a:ext cx="301110" cy="684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1152EA-EF36-449C-1675-9E5CFA1CA749}"/>
              </a:ext>
            </a:extLst>
          </p:cNvPr>
          <p:cNvCxnSpPr/>
          <p:nvPr/>
        </p:nvCxnSpPr>
        <p:spPr>
          <a:xfrm>
            <a:off x="4752473" y="3200795"/>
            <a:ext cx="0" cy="21602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427ABC8-C8B7-EE6E-2C8B-C35F917E85A3}"/>
              </a:ext>
            </a:extLst>
          </p:cNvPr>
          <p:cNvCxnSpPr/>
          <p:nvPr/>
        </p:nvCxnSpPr>
        <p:spPr>
          <a:xfrm>
            <a:off x="4738825" y="3430467"/>
            <a:ext cx="33897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3B5B8C24-CA03-4DB5-4AF6-AD996092F47F}"/>
              </a:ext>
            </a:extLst>
          </p:cNvPr>
          <p:cNvSpPr/>
          <p:nvPr/>
        </p:nvSpPr>
        <p:spPr>
          <a:xfrm>
            <a:off x="5104514" y="1403497"/>
            <a:ext cx="6346749" cy="451155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SzPct val="50000"/>
              <a:buFont typeface="Wingdings" panose="05000000000000000000" pitchFamily="2" charset="2"/>
              <a:buChar char="§"/>
            </a:pPr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AA16BBB-87EA-6E45-312A-F758DDEED9BC}"/>
              </a:ext>
            </a:extLst>
          </p:cNvPr>
          <p:cNvSpPr/>
          <p:nvPr/>
        </p:nvSpPr>
        <p:spPr>
          <a:xfrm>
            <a:off x="5163460" y="2866967"/>
            <a:ext cx="4608512" cy="106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 pode ser definido como a probabilidade de perda ou ganho numa decisão de investimento.</a:t>
            </a:r>
          </a:p>
          <a:p>
            <a:pPr marL="285750" indent="-285750" algn="just">
              <a:buClr>
                <a:srgbClr val="FF0000"/>
              </a:buClr>
              <a:buSzPct val="65000"/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 de incerteza do retorno de um investimento.</a:t>
            </a:r>
          </a:p>
          <a:p>
            <a:pPr marL="285750" indent="-285750" algn="just">
              <a:buClr>
                <a:srgbClr val="FF0000"/>
              </a:buClr>
              <a:buSzPct val="65000"/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Normalmente, o risco tem relação direta com o nível de retorno do investimento: quanto maior o risco, maior o potencial de retorno do investimento.</a:t>
            </a:r>
          </a:p>
        </p:txBody>
      </p:sp>
      <p:grpSp>
        <p:nvGrpSpPr>
          <p:cNvPr id="12" name="Grupo 5">
            <a:extLst>
              <a:ext uri="{FF2B5EF4-FFF2-40B4-BE49-F238E27FC236}">
                <a16:creationId xmlns:a16="http://schemas.microsoft.com/office/drawing/2014/main" id="{AB577461-2CC0-4C0E-03AC-6E707718F293}"/>
              </a:ext>
            </a:extLst>
          </p:cNvPr>
          <p:cNvGrpSpPr/>
          <p:nvPr/>
        </p:nvGrpSpPr>
        <p:grpSpPr>
          <a:xfrm>
            <a:off x="6477812" y="6411825"/>
            <a:ext cx="2552346" cy="1381215"/>
            <a:chOff x="1011542" y="5262019"/>
            <a:chExt cx="2552346" cy="138121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36AA056-D419-1B8B-D8A9-C325283CCEC7}"/>
                </a:ext>
              </a:extLst>
            </p:cNvPr>
            <p:cNvSpPr/>
            <p:nvPr/>
          </p:nvSpPr>
          <p:spPr>
            <a:xfrm>
              <a:off x="1251109" y="5288145"/>
              <a:ext cx="680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/>
                <a:t>Risco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56B0091-7C09-FB84-3DBD-B89B24CCC37F}"/>
                </a:ext>
              </a:extLst>
            </p:cNvPr>
            <p:cNvSpPr/>
            <p:nvPr/>
          </p:nvSpPr>
          <p:spPr>
            <a:xfrm>
              <a:off x="2407670" y="5291916"/>
              <a:ext cx="954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/>
                <a:t>Retorno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49D383D-0D9D-8A53-BBE3-EB8430F1A1E6}"/>
                </a:ext>
              </a:extLst>
            </p:cNvPr>
            <p:cNvSpPr/>
            <p:nvPr/>
          </p:nvSpPr>
          <p:spPr>
            <a:xfrm>
              <a:off x="1334191" y="5733256"/>
              <a:ext cx="567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Alto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36EBB9-645F-F8CB-4ED3-456CC624058D}"/>
                </a:ext>
              </a:extLst>
            </p:cNvPr>
            <p:cNvSpPr/>
            <p:nvPr/>
          </p:nvSpPr>
          <p:spPr>
            <a:xfrm>
              <a:off x="2597516" y="5733256"/>
              <a:ext cx="567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Alto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40CD633-D92C-CA99-68EF-DD1AD073AAD7}"/>
                </a:ext>
              </a:extLst>
            </p:cNvPr>
            <p:cNvSpPr/>
            <p:nvPr/>
          </p:nvSpPr>
          <p:spPr>
            <a:xfrm>
              <a:off x="1242750" y="6156012"/>
              <a:ext cx="688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Baixo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4028618-192F-4A31-A8D8-E5F8600FD3CD}"/>
                </a:ext>
              </a:extLst>
            </p:cNvPr>
            <p:cNvSpPr/>
            <p:nvPr/>
          </p:nvSpPr>
          <p:spPr>
            <a:xfrm>
              <a:off x="2515646" y="6156012"/>
              <a:ext cx="688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Baixo</a:t>
              </a:r>
            </a:p>
          </p:txBody>
        </p:sp>
        <p:sp>
          <p:nvSpPr>
            <p:cNvPr id="19" name="Retângulo de cantos arredondados 3">
              <a:extLst>
                <a:ext uri="{FF2B5EF4-FFF2-40B4-BE49-F238E27FC236}">
                  <a16:creationId xmlns:a16="http://schemas.microsoft.com/office/drawing/2014/main" id="{6FF2CEC9-E22F-C648-56B6-0474F275AAC6}"/>
                </a:ext>
              </a:extLst>
            </p:cNvPr>
            <p:cNvSpPr/>
            <p:nvPr/>
          </p:nvSpPr>
          <p:spPr>
            <a:xfrm>
              <a:off x="1011542" y="5262019"/>
              <a:ext cx="2552346" cy="13812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593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-82214" y="2190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2"/>
          <p:cNvSpPr/>
          <p:nvPr/>
        </p:nvSpPr>
        <p:spPr>
          <a:xfrm>
            <a:off x="492143" y="337515"/>
            <a:ext cx="6740843" cy="672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Risco Financeiro</a:t>
            </a:r>
          </a:p>
        </p:txBody>
      </p:sp>
      <p:sp>
        <p:nvSpPr>
          <p:cNvPr id="7" name="Shape 3"/>
          <p:cNvSpPr/>
          <p:nvPr/>
        </p:nvSpPr>
        <p:spPr>
          <a:xfrm>
            <a:off x="625197" y="2120614"/>
            <a:ext cx="484584" cy="484584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" name="Text 4"/>
          <p:cNvSpPr/>
          <p:nvPr/>
        </p:nvSpPr>
        <p:spPr>
          <a:xfrm>
            <a:off x="798314" y="2201338"/>
            <a:ext cx="138232" cy="323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4"/>
              </a:lnSpc>
              <a:buNone/>
            </a:pPr>
            <a:r>
              <a:rPr lang="en-US" sz="254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544" dirty="0"/>
          </a:p>
        </p:txBody>
      </p:sp>
      <p:sp>
        <p:nvSpPr>
          <p:cNvPr id="9" name="Text 5"/>
          <p:cNvSpPr/>
          <p:nvPr/>
        </p:nvSpPr>
        <p:spPr>
          <a:xfrm>
            <a:off x="1325046" y="2120614"/>
            <a:ext cx="2692122" cy="336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Risco de Mercado</a:t>
            </a:r>
            <a:endParaRPr lang="en-US" sz="2120" b="1" dirty="0"/>
          </a:p>
        </p:txBody>
      </p:sp>
      <p:sp>
        <p:nvSpPr>
          <p:cNvPr id="10" name="Text 6"/>
          <p:cNvSpPr/>
          <p:nvPr/>
        </p:nvSpPr>
        <p:spPr>
          <a:xfrm>
            <a:off x="1325046" y="2586267"/>
            <a:ext cx="5075039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3"/>
              </a:lnSpc>
              <a:buNone/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Identificação e mitigação de riscos relacionados às flutuações do mercado financeiro.</a:t>
            </a:r>
          </a:p>
        </p:txBody>
      </p:sp>
      <p:sp>
        <p:nvSpPr>
          <p:cNvPr id="11" name="Shape 7"/>
          <p:cNvSpPr/>
          <p:nvPr/>
        </p:nvSpPr>
        <p:spPr>
          <a:xfrm>
            <a:off x="7735232" y="5059022"/>
            <a:ext cx="484584" cy="484584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Text 8"/>
          <p:cNvSpPr/>
          <p:nvPr/>
        </p:nvSpPr>
        <p:spPr>
          <a:xfrm>
            <a:off x="7893347" y="5139746"/>
            <a:ext cx="168235" cy="323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4"/>
              </a:lnSpc>
              <a:buNone/>
            </a:pPr>
            <a:r>
              <a:rPr lang="en-US" sz="254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544" dirty="0"/>
          </a:p>
        </p:txBody>
      </p:sp>
      <p:sp>
        <p:nvSpPr>
          <p:cNvPr id="13" name="Text 9"/>
          <p:cNvSpPr/>
          <p:nvPr/>
        </p:nvSpPr>
        <p:spPr>
          <a:xfrm>
            <a:off x="8435081" y="5059022"/>
            <a:ext cx="2692122" cy="336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Risco de Crédito</a:t>
            </a:r>
            <a:endParaRPr lang="en-US" sz="2120" b="1" dirty="0"/>
          </a:p>
        </p:txBody>
      </p:sp>
      <p:sp>
        <p:nvSpPr>
          <p:cNvPr id="14" name="Text 10"/>
          <p:cNvSpPr/>
          <p:nvPr/>
        </p:nvSpPr>
        <p:spPr>
          <a:xfrm>
            <a:off x="8435081" y="5524675"/>
            <a:ext cx="5482938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>
              <a:lnSpc>
                <a:spcPts val="2713"/>
              </a:lnSpc>
              <a:buNone/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Avaliação e gerenciamento do risco de inadimplência de clientes e parceiros de negócios.</a:t>
            </a:r>
          </a:p>
        </p:txBody>
      </p:sp>
      <p:sp>
        <p:nvSpPr>
          <p:cNvPr id="15" name="Shape 11"/>
          <p:cNvSpPr/>
          <p:nvPr/>
        </p:nvSpPr>
        <p:spPr>
          <a:xfrm>
            <a:off x="625197" y="3732958"/>
            <a:ext cx="484584" cy="484584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6" name="Text 12"/>
          <p:cNvSpPr/>
          <p:nvPr/>
        </p:nvSpPr>
        <p:spPr>
          <a:xfrm>
            <a:off x="781169" y="3813683"/>
            <a:ext cx="172522" cy="323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4"/>
              </a:lnSpc>
              <a:buNone/>
            </a:pPr>
            <a:r>
              <a:rPr lang="en-US" sz="254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544" dirty="0"/>
          </a:p>
        </p:txBody>
      </p:sp>
      <p:sp>
        <p:nvSpPr>
          <p:cNvPr id="17" name="Text 13"/>
          <p:cNvSpPr/>
          <p:nvPr/>
        </p:nvSpPr>
        <p:spPr>
          <a:xfrm>
            <a:off x="1325046" y="3732958"/>
            <a:ext cx="2692122" cy="336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Risco Operacional</a:t>
            </a:r>
            <a:endParaRPr lang="en-US" sz="2120" b="1" dirty="0"/>
          </a:p>
        </p:txBody>
      </p:sp>
      <p:sp>
        <p:nvSpPr>
          <p:cNvPr id="18" name="Text 14"/>
          <p:cNvSpPr/>
          <p:nvPr/>
        </p:nvSpPr>
        <p:spPr>
          <a:xfrm>
            <a:off x="1325046" y="4198612"/>
            <a:ext cx="5075039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13"/>
              </a:lnSpc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Prevenção e minimização de riscos associados às operações internas da empresa.</a:t>
            </a:r>
          </a:p>
        </p:txBody>
      </p:sp>
      <p:sp>
        <p:nvSpPr>
          <p:cNvPr id="19" name="Shape 15"/>
          <p:cNvSpPr/>
          <p:nvPr/>
        </p:nvSpPr>
        <p:spPr>
          <a:xfrm>
            <a:off x="7735232" y="6671366"/>
            <a:ext cx="484584" cy="484584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" name="Text 16"/>
          <p:cNvSpPr/>
          <p:nvPr/>
        </p:nvSpPr>
        <p:spPr>
          <a:xfrm>
            <a:off x="7889298" y="6752091"/>
            <a:ext cx="176332" cy="323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4"/>
              </a:lnSpc>
              <a:buNone/>
            </a:pPr>
            <a:r>
              <a:rPr lang="en-US" sz="254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544" dirty="0"/>
          </a:p>
        </p:txBody>
      </p:sp>
      <p:sp>
        <p:nvSpPr>
          <p:cNvPr id="21" name="Text 17"/>
          <p:cNvSpPr/>
          <p:nvPr/>
        </p:nvSpPr>
        <p:spPr>
          <a:xfrm>
            <a:off x="8435081" y="6671366"/>
            <a:ext cx="2692122" cy="336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Risco de Liquidez</a:t>
            </a:r>
            <a:endParaRPr lang="en-US" sz="2120" b="1" dirty="0"/>
          </a:p>
        </p:txBody>
      </p:sp>
      <p:sp>
        <p:nvSpPr>
          <p:cNvPr id="22" name="Text 18"/>
          <p:cNvSpPr/>
          <p:nvPr/>
        </p:nvSpPr>
        <p:spPr>
          <a:xfrm>
            <a:off x="8435081" y="7137020"/>
            <a:ext cx="5780649" cy="1033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13"/>
              </a:lnSpc>
            </a:pPr>
            <a:r>
              <a:rPr lang="en-US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Garantia de que a empresa tenha recursos suficientes para cumprir suas obrigações financeiras.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B1F6FEC-DFDE-95FE-B9B9-9A1E8FF7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147" y="1617517"/>
            <a:ext cx="4974173" cy="2809174"/>
          </a:xfrm>
          <a:prstGeom prst="rect">
            <a:avLst/>
          </a:prstGeom>
        </p:spPr>
      </p:pic>
      <p:pic>
        <p:nvPicPr>
          <p:cNvPr id="25" name="Picture 2" descr="UMC">
            <a:extLst>
              <a:ext uri="{FF2B5EF4-FFF2-40B4-BE49-F238E27FC236}">
                <a16:creationId xmlns:a16="http://schemas.microsoft.com/office/drawing/2014/main" id="{7423DFC6-87FE-3AB2-44C5-B1A38015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E31CCAB-E762-BDDF-D8F6-E04A43F14112}"/>
              </a:ext>
            </a:extLst>
          </p:cNvPr>
          <p:cNvSpPr/>
          <p:nvPr/>
        </p:nvSpPr>
        <p:spPr>
          <a:xfrm>
            <a:off x="-82214" y="21900"/>
            <a:ext cx="535632" cy="8229600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C575F3F-6BE5-342F-A602-953083AFA59A}"/>
              </a:ext>
            </a:extLst>
          </p:cNvPr>
          <p:cNvSpPr/>
          <p:nvPr/>
        </p:nvSpPr>
        <p:spPr>
          <a:xfrm>
            <a:off x="8644270" y="337515"/>
            <a:ext cx="659218" cy="449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1045</Words>
  <Application>Microsoft Office PowerPoint</Application>
  <PresentationFormat>Personalizar</PresentationFormat>
  <Paragraphs>192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Montserrat</vt:lpstr>
      <vt:lpstr>Open Sans Semibold</vt:lpstr>
      <vt:lpstr>Raleway</vt:lpstr>
      <vt:lpstr>Roboto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Jorge Fernandes</cp:lastModifiedBy>
  <cp:revision>42</cp:revision>
  <cp:lastPrinted>2024-08-26T17:31:34Z</cp:lastPrinted>
  <dcterms:created xsi:type="dcterms:W3CDTF">2024-08-19T18:15:04Z</dcterms:created>
  <dcterms:modified xsi:type="dcterms:W3CDTF">2024-09-10T11:35:51Z</dcterms:modified>
</cp:coreProperties>
</file>