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73" r:id="rId2"/>
    <p:sldId id="261" r:id="rId3"/>
    <p:sldId id="274" r:id="rId4"/>
    <p:sldId id="297" r:id="rId5"/>
    <p:sldId id="284" r:id="rId6"/>
    <p:sldId id="259" r:id="rId7"/>
    <p:sldId id="260" r:id="rId8"/>
    <p:sldId id="285" r:id="rId9"/>
    <p:sldId id="286" r:id="rId10"/>
    <p:sldId id="287" r:id="rId11"/>
    <p:sldId id="288" r:id="rId12"/>
    <p:sldId id="289" r:id="rId13"/>
    <p:sldId id="291" r:id="rId14"/>
    <p:sldId id="290" r:id="rId15"/>
    <p:sldId id="292" r:id="rId16"/>
    <p:sldId id="293" r:id="rId17"/>
    <p:sldId id="294" r:id="rId18"/>
    <p:sldId id="295" r:id="rId19"/>
    <p:sldId id="296" r:id="rId20"/>
    <p:sldId id="275" r:id="rId21"/>
    <p:sldId id="256" r:id="rId22"/>
    <p:sldId id="298" r:id="rId23"/>
    <p:sldId id="257" r:id="rId24"/>
    <p:sldId id="258" r:id="rId25"/>
    <p:sldId id="266" r:id="rId26"/>
    <p:sldId id="267" r:id="rId27"/>
    <p:sldId id="271" r:id="rId28"/>
    <p:sldId id="268" r:id="rId29"/>
    <p:sldId id="270" r:id="rId30"/>
    <p:sldId id="269" r:id="rId31"/>
    <p:sldId id="272" r:id="rId32"/>
    <p:sldId id="262" r:id="rId33"/>
    <p:sldId id="300" r:id="rId34"/>
    <p:sldId id="299" r:id="rId35"/>
    <p:sldId id="307" r:id="rId36"/>
    <p:sldId id="308" r:id="rId37"/>
    <p:sldId id="306" r:id="rId38"/>
    <p:sldId id="301" r:id="rId39"/>
    <p:sldId id="304" r:id="rId40"/>
    <p:sldId id="305" r:id="rId41"/>
    <p:sldId id="310" r:id="rId42"/>
    <p:sldId id="309" r:id="rId43"/>
    <p:sldId id="311" r:id="rId44"/>
    <p:sldId id="317" r:id="rId45"/>
    <p:sldId id="312" r:id="rId46"/>
    <p:sldId id="313" r:id="rId47"/>
    <p:sldId id="315" r:id="rId48"/>
    <p:sldId id="316" r:id="rId49"/>
    <p:sldId id="263" r:id="rId50"/>
    <p:sldId id="318" r:id="rId51"/>
    <p:sldId id="320" r:id="rId52"/>
    <p:sldId id="333" r:id="rId53"/>
    <p:sldId id="334" r:id="rId54"/>
    <p:sldId id="335" r:id="rId55"/>
    <p:sldId id="327" r:id="rId56"/>
    <p:sldId id="321" r:id="rId57"/>
    <p:sldId id="322" r:id="rId58"/>
    <p:sldId id="323" r:id="rId59"/>
    <p:sldId id="324" r:id="rId60"/>
    <p:sldId id="325" r:id="rId61"/>
    <p:sldId id="265" r:id="rId62"/>
    <p:sldId id="331" r:id="rId63"/>
    <p:sldId id="336" r:id="rId64"/>
  </p:sldIdLst>
  <p:sldSz cx="14630400" cy="8229600"/>
  <p:notesSz cx="6888163" cy="100187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8" d="100"/>
          <a:sy n="78" d="100"/>
        </p:scale>
        <p:origin x="18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43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8599B-DD5C-EDB9-EFA6-EC7656E4B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8FE40-05CA-A7C5-3488-4292A19E5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122B3-7B56-24D9-8B38-79487D26C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A0A0-EE32-ABC5-5637-978E5DC5B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B86C0-6AFF-C41E-C2F4-E5CB92D1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73A48-60C9-52B8-3887-2211DF4F5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E7E47-23B6-19CD-DB38-32189ED3B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C462A-EDB8-42B2-69FE-CA333FCC7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86924-AACB-F4F0-CE1B-B5FB79EC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828B5-049C-8F7F-AED8-833C78520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00098-713A-1E29-107F-81DDF3394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02E21-A5AE-A16F-A84A-F55F3FEC35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01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4FD0-3948-C253-81DC-2A84484CF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4F9F0-6D66-1A50-A777-FE16232F4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CA7E0-E214-ADA9-946D-888094010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6DA57-03C2-681B-46BA-835CACA10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2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8381-C0E3-4927-3647-C8B963DD9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8B2A4-2E62-CA3F-7533-4D22DF7C5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9217A-AA16-62F6-DB8E-8A2EF0455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3A020-6A2B-D0D9-FF47-2653330E5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0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63F4-8118-CF3D-0F1F-E512F1204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BFEFD-29C0-9768-CEA8-7BFCEE056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89ED0-7F0E-4350-4BD1-3A99C6D33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2E22D-430D-1FC9-A958-6CC738CE3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1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05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67877-3FCC-EDA3-5A2D-F27E5902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2B948-E704-CA6B-8E6C-50EB7E7EF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8CFD2-12AE-B859-0A2B-F44918FA6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700CE-08EB-67CE-A12E-072D347EF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33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94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60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2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079F-6309-326F-D8DC-4110F701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898DE-332B-E311-F1F1-CF696FD97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87491-CAA9-D9CF-26F2-0384D60AA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FCA43-22D5-911A-D041-D62EB52416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07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04BD-5894-6D8E-E8E3-B145BB78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4FFF7-E07A-1BF5-C345-46D562B04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4620E-F0FC-4DFE-BC6D-B1DE4AEE4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99EAA-83EE-8E8B-23D9-4EEC5A008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55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7F44-F59E-DAD8-220C-C50BA91A1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05C40-A626-467E-D399-E28F0112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022BD-3217-D4AE-360D-710609282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DD585-B6E2-106E-A748-FBB183546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60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BB8C6-3F4B-DFD4-5936-B83279F11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1EBEF-BAFB-26B3-70D4-8E79FEE81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4B6B1-0A57-D10F-37D2-3F903170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4B407-0471-36BD-78EB-04BC445F8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82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43EB7-599E-FC05-29CC-C80F59AE8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AD9E6-344C-47D2-1C63-B4E83B700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3A2D5-44F0-7D0A-5CA1-90460DF9B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FFD2D-97A3-B5F1-0F64-A154F64F3B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33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8EA5-51E6-6109-7398-147ECF91A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99FE7-1058-690C-8C79-53D821155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D7624-A8D0-9452-6B92-6A32C2979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6523E-5D6E-B21A-56A3-5BC3E8006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68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EFB95-0EC8-4D7B-C481-27352B25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5D21A-EE1E-902A-B1E8-855905616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BBB5CA-6477-7AF2-7520-7963171E5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2C1A6-0E0B-54EE-15D9-78B1E1435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01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92153-7FA7-4A31-7B8A-D02830E6A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78D02-E75A-455E-2CD9-E140DD11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BA090-890F-2B22-7E6B-16B910B7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0FAD2-4212-5A12-3190-1BCBD0BB29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77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46E5-8DF1-2772-169A-CA211494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D0C12-556D-0570-D64B-8856CA771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A2C8C1-B2D6-312F-5DD0-407A9B1FE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65A7F-7A7E-74A6-EFA0-2016EA401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561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8C213-A4B0-0DF9-74D9-FEDE51DD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D1F59-5C33-6CB1-027D-2796A596E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70891-C493-ECC3-49D4-17079FEC6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B9949-EF85-9594-B7C6-4F90B974C5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35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1E635-607D-5D93-6937-35245FA0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0E415-B7C7-E502-1E20-D56215187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F0CA17-DC04-18E8-320C-384BCE1B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6E22-BFF6-3D18-F702-17871C8FD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75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E19A2-15D5-1526-F9D5-9AEDB48A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2813A-B004-980E-013B-CF1BE02AE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78DA1-6CDE-B492-9B17-E404F3288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27BA3-F047-4B66-B7D2-0E41B8059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96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6CA2-CAB6-AFB5-5DFC-D250A307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CB0E0-85B7-A21A-99BC-2C7162FF4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AD2CA-E31C-6C8E-0508-A476831E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604A2-BC75-EB24-1054-56859FB863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66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7CA2C-DD26-FDC5-B19D-84BB3A10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5C18-D796-3FF3-C884-225A1FC33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DCC705-8496-1A72-B0B0-F2CCF94F4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4E1EE-C939-0B9C-0C4D-CD20B4CF6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86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1A672-6299-F572-0678-2FCBB07E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1167D-589A-D670-02FF-F98EE8A38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0681F-828F-28DF-4E46-8830664C9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53939-265E-DB7A-E72F-E8E54F101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65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564D-F665-826A-EE5C-131512D5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54905-7836-9531-3DDB-2B62CBF66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08934-F33E-AEDB-029B-E0CCD278D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99485-EFEE-36FA-1603-06CF8694B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903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5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2CCF-AF71-B3E7-2274-D740C0E3D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AF86F-47E8-8466-74AC-684BD37D6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C8138-D5D5-C206-DE8B-67EE32D9D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C2722-6E06-966D-E6F6-B41A51E4AD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47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380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1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753CF-1A0D-CAC9-DAF3-DB29A845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42C18-59DF-D274-C4AC-EAF88CCFE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05AED-D488-0B4D-90BD-9540492BD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C448A-D2BC-597E-996F-D13A58CC0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74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55C73-A2CB-C40D-9EC8-43AACED77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09E99-4768-791C-697E-F29AC3949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33707D-7CD4-B69A-2E18-011C6F3B5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C195C-95FA-2188-BB80-6F473C486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72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B342F-1908-E681-7EB5-2C4AE1B5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EEC24-A528-44B8-7AF8-49EB24CAA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8746E-80DF-B188-3390-EC749736A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A9695-7898-85C9-82E9-416367057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4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52FD3-4FE9-6B0B-EB3F-41E4DE1E7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E9060C-09D8-2C30-BE3F-9BDB6D87A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AB7075-86EE-020C-5270-876A5659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CBBC-3FE7-4B7C-B750-0DED67EA25F6}" type="datetimeFigureOut">
              <a:rPr lang="pt-BR" smtClean="0"/>
              <a:t>04/02/2025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CBBAB6-6103-391A-AB4A-7EFC7B62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22A2CE-6CD2-26D6-F702-2849195E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02C27-EBB7-478B-A2B9-247DDF5BAD3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784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  <p:extLst>
      <p:ext uri="{BB962C8B-B14F-4D97-AF65-F5344CB8AC3E}">
        <p14:creationId xmlns:p14="http://schemas.microsoft.com/office/powerpoint/2010/main" val="410761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  <p:extLst>
      <p:ext uri="{BB962C8B-B14F-4D97-AF65-F5344CB8AC3E}">
        <p14:creationId xmlns:p14="http://schemas.microsoft.com/office/powerpoint/2010/main" val="311551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  <p:extLst>
      <p:ext uri="{BB962C8B-B14F-4D97-AF65-F5344CB8AC3E}">
        <p14:creationId xmlns:p14="http://schemas.microsoft.com/office/powerpoint/2010/main" val="191811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3210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8385-C6D7-5A4F-DC4D-8A7EBFE71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D08CD6-31B0-7014-6A8F-5B3AC884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583" y="1015409"/>
            <a:ext cx="5765817" cy="619878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3541F1C-8172-910E-A180-56ADD93CB0A2}"/>
              </a:ext>
            </a:extLst>
          </p:cNvPr>
          <p:cNvSpPr/>
          <p:nvPr/>
        </p:nvSpPr>
        <p:spPr>
          <a:xfrm>
            <a:off x="8864583" y="0"/>
            <a:ext cx="5765817" cy="10154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98B3662-B211-A0E9-85A4-0BF7E69744B0}"/>
              </a:ext>
            </a:extLst>
          </p:cNvPr>
          <p:cNvSpPr/>
          <p:nvPr/>
        </p:nvSpPr>
        <p:spPr>
          <a:xfrm>
            <a:off x="8864582" y="7214190"/>
            <a:ext cx="5765817" cy="10154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EA1894-9324-6630-9AFE-FB4EC9E4F16F}"/>
              </a:ext>
            </a:extLst>
          </p:cNvPr>
          <p:cNvSpPr txBox="1"/>
          <p:nvPr/>
        </p:nvSpPr>
        <p:spPr>
          <a:xfrm>
            <a:off x="1903577" y="3160213"/>
            <a:ext cx="5109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Ciclo para elaboração </a:t>
            </a:r>
          </a:p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de estratégias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001B2B81-4AF9-A19F-0490-1D87EBEFE634}"/>
              </a:ext>
            </a:extLst>
          </p:cNvPr>
          <p:cNvSpPr/>
          <p:nvPr/>
        </p:nvSpPr>
        <p:spPr>
          <a:xfrm>
            <a:off x="2595218" y="4061637"/>
            <a:ext cx="4278700" cy="5528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868"/>
              </a:lnSpc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Professor: Jorge Fernandes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658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6644-5467-D9F6-E78E-4DB3BA1D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0C792A6-F97A-FE8A-A6A5-B1E15A29F789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8" name="Seta: Curva para Baixo 7">
              <a:extLst>
                <a:ext uri="{FF2B5EF4-FFF2-40B4-BE49-F238E27FC236}">
                  <a16:creationId xmlns:a16="http://schemas.microsoft.com/office/drawing/2014/main" id="{25E87EC2-B419-F9E6-1016-73DD42DC3B73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34DBBC5-4764-E9C9-CFFA-C5360E5A9737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3CEE49B-9022-27ED-8527-A343A331058C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9" name="Seta: Curva para Baixo 8">
              <a:extLst>
                <a:ext uri="{FF2B5EF4-FFF2-40B4-BE49-F238E27FC236}">
                  <a16:creationId xmlns:a16="http://schemas.microsoft.com/office/drawing/2014/main" id="{B9F5B98C-1AC6-3EDC-9509-73CFD7C3008A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A6F1A75-563E-B055-1A7E-AE290F58B7A7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BB8F089-A9E4-4357-C33E-CFBA725E35A7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617CD0C4-EA83-0F6E-A44D-886B0F10F63F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0C4AAB9-A371-88E5-02E3-C814BBFFA217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60A22E0-14E2-49F2-7A8F-B2B1386232D2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5A34BCF3-57B4-7DE9-308E-575414CF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B0125649-6F2E-907A-4F74-402E1AC0EA95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B7546DA-4FB1-6811-EBD7-ADDD132CF4D7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1DA8A86-FA88-51C5-522C-7AB2F74A05A3}"/>
              </a:ext>
            </a:extLst>
          </p:cNvPr>
          <p:cNvSpPr/>
          <p:nvPr/>
        </p:nvSpPr>
        <p:spPr>
          <a:xfrm>
            <a:off x="7818861" y="1447929"/>
            <a:ext cx="5653928" cy="6350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EE0C61B-26B2-B9D3-EDCD-A3AA3E2FCDBE}"/>
              </a:ext>
            </a:extLst>
          </p:cNvPr>
          <p:cNvSpPr/>
          <p:nvPr/>
        </p:nvSpPr>
        <p:spPr>
          <a:xfrm>
            <a:off x="8180742" y="1938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Visão Inspiradora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C9AB696-6C6E-FE65-9768-AB284C68BF63}"/>
              </a:ext>
            </a:extLst>
          </p:cNvPr>
          <p:cNvSpPr/>
          <p:nvPr/>
        </p:nvSpPr>
        <p:spPr>
          <a:xfrm>
            <a:off x="8180742" y="2545092"/>
            <a:ext cx="493016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Uma visão corporativa serve como um elemento fundamental na definição da identidade de uma organização, fornecendo direção e propósito que orientam decisões estratégicas e operações diárias.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6D1E6EB-6AD4-D2BD-66B9-AAF50C40A2B0}"/>
              </a:ext>
            </a:extLst>
          </p:cNvPr>
          <p:cNvSpPr/>
          <p:nvPr/>
        </p:nvSpPr>
        <p:spPr>
          <a:xfrm>
            <a:off x="8202537" y="4755243"/>
            <a:ext cx="3875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Alinhamento e Comprometimento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C7BD63E-7C8E-3EB8-4BFA-0CAB9F9A96A3}"/>
              </a:ext>
            </a:extLst>
          </p:cNvPr>
          <p:cNvSpPr/>
          <p:nvPr/>
        </p:nvSpPr>
        <p:spPr>
          <a:xfrm>
            <a:off x="8180744" y="5283949"/>
            <a:ext cx="493016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Estabelecer uma visão corporativa clara ajuda a alinhar as motivações dos funcionários e promove o comprometimento, muitas vezes agindo como um farol para estratégias corporativas ao mesmo tempo em que aprimora a identidade organizacional.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5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7A19-BC71-1D15-D549-FE22AE2F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3B2EF5EA-E787-CA63-52F9-8882B47616B8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4FE47230-11F0-EA50-5DD1-BF084BE8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2DD016C-5215-2DE3-E844-C1D6BB9C1C98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F9B30EE-73E8-DC73-42F4-55E17071D70F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55D56C1-0DB0-0738-0097-316E23A3CD99}"/>
              </a:ext>
            </a:extLst>
          </p:cNvPr>
          <p:cNvSpPr/>
          <p:nvPr/>
        </p:nvSpPr>
        <p:spPr>
          <a:xfrm>
            <a:off x="7818861" y="1447929"/>
            <a:ext cx="5653928" cy="6350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6F19EBC-11D5-1A51-84E5-2D504B617937}"/>
              </a:ext>
            </a:extLst>
          </p:cNvPr>
          <p:cNvSpPr/>
          <p:nvPr/>
        </p:nvSpPr>
        <p:spPr>
          <a:xfrm>
            <a:off x="8223234" y="1692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Concisa e clara</a:t>
            </a:r>
          </a:p>
          <a:p>
            <a:pPr>
              <a:lnSpc>
                <a:spcPts val="275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154AB4F-1337-2163-A596-7262ECB11E37}"/>
              </a:ext>
            </a:extLst>
          </p:cNvPr>
          <p:cNvSpPr/>
          <p:nvPr/>
        </p:nvSpPr>
        <p:spPr>
          <a:xfrm>
            <a:off x="8223234" y="2254820"/>
            <a:ext cx="493016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Uma declaração de visão eficaz deve ser concisa, clara e convincente, permitindo que as partes interessadas compreendam facilmente os objetivos e propósitos finais da organização</a:t>
            </a:r>
            <a:r>
              <a:rPr lang="en-US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.</a:t>
            </a:r>
            <a:endParaRPr lang="en-US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2175933-EA5F-DEAE-02D9-FA8819BF1155}"/>
              </a:ext>
            </a:extLst>
          </p:cNvPr>
          <p:cNvSpPr/>
          <p:nvPr/>
        </p:nvSpPr>
        <p:spPr>
          <a:xfrm>
            <a:off x="8245028" y="4117606"/>
            <a:ext cx="3875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Emocionalmente ressonante</a:t>
            </a:r>
          </a:p>
          <a:p>
            <a:pPr>
              <a:lnSpc>
                <a:spcPts val="275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6EDEA87-C2EB-A4AC-12AF-FBB9A551AF27}"/>
              </a:ext>
            </a:extLst>
          </p:cNvPr>
          <p:cNvSpPr/>
          <p:nvPr/>
        </p:nvSpPr>
        <p:spPr>
          <a:xfrm>
            <a:off x="8223235" y="4724969"/>
            <a:ext cx="4930163" cy="801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Deve ressoar emocionalmente, motivando os funcionários e alinhando-os em direção a um futuro compartilhado.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2AF4FD7-F402-99E2-C25B-2DB05B6776A3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10" name="Seta: Curva para Baixo 9">
              <a:extLst>
                <a:ext uri="{FF2B5EF4-FFF2-40B4-BE49-F238E27FC236}">
                  <a16:creationId xmlns:a16="http://schemas.microsoft.com/office/drawing/2014/main" id="{558100BD-B62A-B3D9-4ACE-0FA6D0021DD3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1293795-E943-2207-199A-0C407BE737F1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3EFA4D5-3E58-257E-0D1C-F56C27CEB0AC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24" name="Seta: Curva para Baixo 23">
              <a:extLst>
                <a:ext uri="{FF2B5EF4-FFF2-40B4-BE49-F238E27FC236}">
                  <a16:creationId xmlns:a16="http://schemas.microsoft.com/office/drawing/2014/main" id="{7AFF9AE9-6F08-72F4-6CEC-05551DE3699D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79C61AE-224E-89B8-C96D-A744DC206B6C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76F65C2-5E11-D6BA-AFB0-6D0B09C2361F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27" name="Seta: Curva para Baixo 26">
              <a:extLst>
                <a:ext uri="{FF2B5EF4-FFF2-40B4-BE49-F238E27FC236}">
                  <a16:creationId xmlns:a16="http://schemas.microsoft.com/office/drawing/2014/main" id="{DCB8E30B-5EC0-CC9E-AC0C-918B3ABF9926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C3AE427-65E2-1232-E926-59AC349250B1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29" name="Text 3">
            <a:extLst>
              <a:ext uri="{FF2B5EF4-FFF2-40B4-BE49-F238E27FC236}">
                <a16:creationId xmlns:a16="http://schemas.microsoft.com/office/drawing/2014/main" id="{22B265EF-98B5-CBDA-C7F0-583179B3882D}"/>
              </a:ext>
            </a:extLst>
          </p:cNvPr>
          <p:cNvSpPr/>
          <p:nvPr/>
        </p:nvSpPr>
        <p:spPr>
          <a:xfrm>
            <a:off x="8245028" y="5881561"/>
            <a:ext cx="3875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Adaptável</a:t>
            </a:r>
          </a:p>
          <a:p>
            <a:pPr>
              <a:lnSpc>
                <a:spcPts val="275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A03290ED-898C-E284-AA99-F3EFC2A1D4E6}"/>
              </a:ext>
            </a:extLst>
          </p:cNvPr>
          <p:cNvSpPr/>
          <p:nvPr/>
        </p:nvSpPr>
        <p:spPr>
          <a:xfrm>
            <a:off x="8223235" y="6488923"/>
            <a:ext cx="4930163" cy="801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 visão deve ser adaptável, refletindo mudanças no ambiente externo, mantendo a coerência com a missão e os valores da organização.</a:t>
            </a:r>
          </a:p>
        </p:txBody>
      </p:sp>
    </p:spTree>
    <p:extLst>
      <p:ext uri="{BB962C8B-B14F-4D97-AF65-F5344CB8AC3E}">
        <p14:creationId xmlns:p14="http://schemas.microsoft.com/office/powerpoint/2010/main" val="1505426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461B3-1C06-ACC9-C908-FFCB0FEC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76C90E5-7041-2553-1430-76782A41544B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8" name="Seta: Curva para Baixo 7">
              <a:extLst>
                <a:ext uri="{FF2B5EF4-FFF2-40B4-BE49-F238E27FC236}">
                  <a16:creationId xmlns:a16="http://schemas.microsoft.com/office/drawing/2014/main" id="{6E7F7F00-7D5A-1F7D-9912-9CD103343591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B6CB772-894F-445E-C250-E095B7AA3358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EE8DA17-BBFF-0974-000A-17D934B1E46A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9" name="Seta: Curva para Baixo 8">
              <a:extLst>
                <a:ext uri="{FF2B5EF4-FFF2-40B4-BE49-F238E27FC236}">
                  <a16:creationId xmlns:a16="http://schemas.microsoft.com/office/drawing/2014/main" id="{6B2E7DBF-0890-FAF8-1C91-9BB325486DF9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5580F41-5498-3304-0CBA-CDF3E1225540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5051EA6-EEB7-C1E8-8AF2-BBF7C8396E78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8E42208E-1A1E-24CE-84B2-0907514DB6A2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D5C2EC3-01A0-4BEA-829C-147874CF6216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4A9CB51-26D8-2D47-81F9-BDAD1E635A55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8C37C885-4AEC-7865-A943-2B24D5C5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80625B2-3E6A-56C4-2F89-D51470C67707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E7BBF38-9A4A-F83B-5A8E-60A6C4872222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4B844FA-1E8B-6ABF-37E9-8187B3E0D1AE}"/>
              </a:ext>
            </a:extLst>
          </p:cNvPr>
          <p:cNvSpPr/>
          <p:nvPr/>
        </p:nvSpPr>
        <p:spPr>
          <a:xfrm>
            <a:off x="7818861" y="1447929"/>
            <a:ext cx="5653928" cy="6350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9AD19F1-0005-65B9-9DBC-22A71ED9B5DA}"/>
              </a:ext>
            </a:extLst>
          </p:cNvPr>
          <p:cNvSpPr/>
          <p:nvPr/>
        </p:nvSpPr>
        <p:spPr>
          <a:xfrm>
            <a:off x="8169430" y="21687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XP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1417577-DDC6-DC96-0518-DCBDE02FDEB2}"/>
              </a:ext>
            </a:extLst>
          </p:cNvPr>
          <p:cNvSpPr/>
          <p:nvPr/>
        </p:nvSpPr>
        <p:spPr>
          <a:xfrm>
            <a:off x="8169430" y="2613190"/>
            <a:ext cx="4930164" cy="751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pt-BR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“Seremos liderança global nas questões ESG, transformando problemas socioambientais em oportunidades de negócio, inspirando empresas e pessoas a construir um futuro melhor e posicionando-se como empresa que se responsabiliza pelo seu legado”</a:t>
            </a:r>
            <a:r>
              <a:rPr lang="pt-BR" dirty="0">
                <a:solidFill>
                  <a:srgbClr val="040C28"/>
                </a:solidFill>
                <a:latin typeface="Google Sans"/>
              </a:rPr>
              <a:t>.</a:t>
            </a:r>
            <a:endParaRPr lang="en-US" dirty="0">
              <a:solidFill>
                <a:srgbClr val="040C28"/>
              </a:solidFill>
              <a:latin typeface="Google Sans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2CD72B50-BA3F-7F1F-6516-90C6431042A0}"/>
              </a:ext>
            </a:extLst>
          </p:cNvPr>
          <p:cNvSpPr/>
          <p:nvPr/>
        </p:nvSpPr>
        <p:spPr>
          <a:xfrm>
            <a:off x="8169430" y="5390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Itaú Unibanco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EB532319-4727-CE84-C2B1-328C6E73B9CA}"/>
              </a:ext>
            </a:extLst>
          </p:cNvPr>
          <p:cNvSpPr/>
          <p:nvPr/>
        </p:nvSpPr>
        <p:spPr>
          <a:xfrm>
            <a:off x="8169430" y="5835025"/>
            <a:ext cx="4930164" cy="751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pt-BR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“Ser o banco líder em performance sustentável e em satisfação dos clientes”.</a:t>
            </a:r>
            <a:endParaRPr lang="en-US" dirty="0">
              <a:latin typeface="Arial" panose="020B0604020202020204" pitchFamily="34" charset="0"/>
              <a:ea typeface="Tomorrow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6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66E34-EE04-27F9-39FC-D642053A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B357BF-9C4A-7F55-6A42-A674FF0E28A6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D59762E4-D815-3778-DC1D-BE257FA1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BD8FED9-7EF5-E96D-16DF-75AD8E40BD9C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1530EB5-2F4F-7B64-A8C3-5907BEECAC79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363D73C-9398-6144-5122-95970F53F013}"/>
              </a:ext>
            </a:extLst>
          </p:cNvPr>
          <p:cNvSpPr/>
          <p:nvPr/>
        </p:nvSpPr>
        <p:spPr>
          <a:xfrm>
            <a:off x="7818861" y="1447929"/>
            <a:ext cx="5653928" cy="6350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6F16B1D-795B-7897-B203-815B89106528}"/>
              </a:ext>
            </a:extLst>
          </p:cNvPr>
          <p:cNvSpPr/>
          <p:nvPr/>
        </p:nvSpPr>
        <p:spPr>
          <a:xfrm>
            <a:off x="8169430" y="21905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Orientação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7470FD6-7B39-98AB-11BF-52CAAB81AA4C}"/>
              </a:ext>
            </a:extLst>
          </p:cNvPr>
          <p:cNvSpPr/>
          <p:nvPr/>
        </p:nvSpPr>
        <p:spPr>
          <a:xfrm>
            <a:off x="8169430" y="2634964"/>
            <a:ext cx="4930164" cy="751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 visão orienta a tomada de decisões organizacionais</a:t>
            </a:r>
            <a:r>
              <a:rPr lang="en-US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.</a:t>
            </a:r>
            <a:endParaRPr lang="en-US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77B3649-CC73-800D-69CE-6EF20058475E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6" name="Seta: Curva para Baixo 5">
              <a:extLst>
                <a:ext uri="{FF2B5EF4-FFF2-40B4-BE49-F238E27FC236}">
                  <a16:creationId xmlns:a16="http://schemas.microsoft.com/office/drawing/2014/main" id="{4EB8C3A8-F840-C4B7-5DB4-7EFE3D3EB4A5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775EA93-3B4F-F0B3-20DB-6BDF0FC78018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6A3508-E26E-BFCC-2A60-4A8F8DE1FFAC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24" name="Seta: Curva para Baixo 23">
              <a:extLst>
                <a:ext uri="{FF2B5EF4-FFF2-40B4-BE49-F238E27FC236}">
                  <a16:creationId xmlns:a16="http://schemas.microsoft.com/office/drawing/2014/main" id="{68453B4D-FCBF-EDC0-4109-8FDB4C79A281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A186151-4DC1-683A-538C-484C3EA40CB8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0BFD81-0F2F-636E-279B-CBA5988C7B9C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27" name="Seta: Curva para Baixo 26">
              <a:extLst>
                <a:ext uri="{FF2B5EF4-FFF2-40B4-BE49-F238E27FC236}">
                  <a16:creationId xmlns:a16="http://schemas.microsoft.com/office/drawing/2014/main" id="{026807DB-0EA9-1980-28E8-36726F0C61DE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0C4A9E4-BFE2-7907-6C00-F24437FA0530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29" name="Text 1">
            <a:extLst>
              <a:ext uri="{FF2B5EF4-FFF2-40B4-BE49-F238E27FC236}">
                <a16:creationId xmlns:a16="http://schemas.microsoft.com/office/drawing/2014/main" id="{0AAB019E-74FE-5AC0-D1B9-521FE5CF761D}"/>
              </a:ext>
            </a:extLst>
          </p:cNvPr>
          <p:cNvSpPr/>
          <p:nvPr/>
        </p:nvSpPr>
        <p:spPr>
          <a:xfrm>
            <a:off x="8169430" y="39299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Alinhamento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323F540A-6A35-2B42-5FFE-A7C7F6AE83B0}"/>
              </a:ext>
            </a:extLst>
          </p:cNvPr>
          <p:cNvSpPr/>
          <p:nvPr/>
        </p:nvSpPr>
        <p:spPr>
          <a:xfrm>
            <a:off x="8169430" y="4374412"/>
            <a:ext cx="4930164" cy="47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Alinha as partes interessadas em direção a um objetivo comum.</a:t>
            </a:r>
          </a:p>
          <a:p>
            <a:pPr algn="just">
              <a:lnSpc>
                <a:spcPts val="2850"/>
              </a:lnSpc>
            </a:pPr>
            <a:endParaRPr lang="en-US" dirty="0"/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8F9D30A8-C62A-5709-014E-2AC64DFFDB9F}"/>
              </a:ext>
            </a:extLst>
          </p:cNvPr>
          <p:cNvSpPr/>
          <p:nvPr/>
        </p:nvSpPr>
        <p:spPr>
          <a:xfrm>
            <a:off x="8169430" y="57371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Adaptação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43B5BA01-7ACF-5C85-54CF-1DDB15D288F8}"/>
              </a:ext>
            </a:extLst>
          </p:cNvPr>
          <p:cNvSpPr/>
          <p:nvPr/>
        </p:nvSpPr>
        <p:spPr>
          <a:xfrm>
            <a:off x="8169430" y="6181546"/>
            <a:ext cx="4930164" cy="47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Permite adaptação a circunstâncias em mudança.</a:t>
            </a:r>
          </a:p>
          <a:p>
            <a:pPr algn="just">
              <a:lnSpc>
                <a:spcPts val="285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4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BCC1B-0CF2-F9EA-D289-6832001C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5716FB-E851-396F-3540-7C8DCA67B8C9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23DB3E47-1D77-454B-62B9-4BFE158A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218C4AFA-0828-72B0-578E-F60536F2D6CB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753537B-487D-1CC7-E5C6-E8BF7AA25FC5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5009270-695E-D016-C56F-1E58ECCD18A9}"/>
              </a:ext>
            </a:extLst>
          </p:cNvPr>
          <p:cNvGrpSpPr/>
          <p:nvPr/>
        </p:nvGrpSpPr>
        <p:grpSpPr>
          <a:xfrm>
            <a:off x="1686913" y="2504453"/>
            <a:ext cx="2352930" cy="1052032"/>
            <a:chOff x="4298623" y="1291474"/>
            <a:chExt cx="1960775" cy="876693"/>
          </a:xfrm>
        </p:grpSpPr>
        <p:sp>
          <p:nvSpPr>
            <p:cNvPr id="6" name="Seta: Curva para Baixo 5">
              <a:extLst>
                <a:ext uri="{FF2B5EF4-FFF2-40B4-BE49-F238E27FC236}">
                  <a16:creationId xmlns:a16="http://schemas.microsoft.com/office/drawing/2014/main" id="{228CF265-9AFB-169C-B35D-C3EF01515D31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750B788-B264-AD67-9FBD-6EC922B33F03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D9BFB7-AAA9-0D52-716F-F16597F39ACB}"/>
              </a:ext>
            </a:extLst>
          </p:cNvPr>
          <p:cNvGrpSpPr/>
          <p:nvPr/>
        </p:nvGrpSpPr>
        <p:grpSpPr>
          <a:xfrm>
            <a:off x="424228" y="4864883"/>
            <a:ext cx="2352930" cy="1052032"/>
            <a:chOff x="3246386" y="3258499"/>
            <a:chExt cx="1960775" cy="876693"/>
          </a:xfrm>
        </p:grpSpPr>
        <p:sp>
          <p:nvSpPr>
            <p:cNvPr id="24" name="Seta: Curva para Baixo 23">
              <a:extLst>
                <a:ext uri="{FF2B5EF4-FFF2-40B4-BE49-F238E27FC236}">
                  <a16:creationId xmlns:a16="http://schemas.microsoft.com/office/drawing/2014/main" id="{89C31358-E1C3-9C46-ED0E-91824D6E5A60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CA8CF77-97BA-4B21-D29D-0DA683525789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54B1A70-CF51-0FAE-A594-F6A23E05C5B2}"/>
              </a:ext>
            </a:extLst>
          </p:cNvPr>
          <p:cNvGrpSpPr/>
          <p:nvPr/>
        </p:nvGrpSpPr>
        <p:grpSpPr>
          <a:xfrm>
            <a:off x="3539321" y="4715800"/>
            <a:ext cx="2066752" cy="1233924"/>
            <a:chOff x="5842297" y="3134263"/>
            <a:chExt cx="1722293" cy="1028270"/>
          </a:xfrm>
        </p:grpSpPr>
        <p:sp>
          <p:nvSpPr>
            <p:cNvPr id="27" name="Seta: Curva para Baixo 26">
              <a:extLst>
                <a:ext uri="{FF2B5EF4-FFF2-40B4-BE49-F238E27FC236}">
                  <a16:creationId xmlns:a16="http://schemas.microsoft.com/office/drawing/2014/main" id="{EF0F67A8-5E25-E1EE-C72D-BAB90B9B7B6A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B336297-96E5-358F-A111-8A1EAE2BC0FF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B02CF58-C37C-2D29-F592-1A3E9A1360BB}"/>
              </a:ext>
            </a:extLst>
          </p:cNvPr>
          <p:cNvGrpSpPr/>
          <p:nvPr/>
        </p:nvGrpSpPr>
        <p:grpSpPr>
          <a:xfrm>
            <a:off x="6745560" y="2396403"/>
            <a:ext cx="7648264" cy="5274232"/>
            <a:chOff x="626666" y="1969988"/>
            <a:chExt cx="6373553" cy="4395193"/>
          </a:xfrm>
        </p:grpSpPr>
        <p:sp>
          <p:nvSpPr>
            <p:cNvPr id="9" name="Shape 1">
              <a:extLst>
                <a:ext uri="{FF2B5EF4-FFF2-40B4-BE49-F238E27FC236}">
                  <a16:creationId xmlns:a16="http://schemas.microsoft.com/office/drawing/2014/main" id="{7ED6727D-C25A-0BF5-E438-F466359D4A8B}"/>
                </a:ext>
              </a:extLst>
            </p:cNvPr>
            <p:cNvSpPr/>
            <p:nvPr/>
          </p:nvSpPr>
          <p:spPr>
            <a:xfrm>
              <a:off x="626666" y="1969988"/>
              <a:ext cx="768501" cy="1031677"/>
            </a:xfrm>
            <a:prstGeom prst="roundRect">
              <a:avLst>
                <a:gd name="adj" fmla="val 2604"/>
              </a:avLst>
            </a:prstGeom>
            <a:solidFill>
              <a:srgbClr val="F0EAEA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 2">
              <a:extLst>
                <a:ext uri="{FF2B5EF4-FFF2-40B4-BE49-F238E27FC236}">
                  <a16:creationId xmlns:a16="http://schemas.microsoft.com/office/drawing/2014/main" id="{F133ED26-80AD-315A-5B16-D46C58BC435B}"/>
                </a:ext>
              </a:extLst>
            </p:cNvPr>
            <p:cNvSpPr/>
            <p:nvPr/>
          </p:nvSpPr>
          <p:spPr>
            <a:xfrm>
              <a:off x="805657" y="2306737"/>
              <a:ext cx="101898" cy="3580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3350"/>
                </a:lnSpc>
              </a:pPr>
              <a:r>
                <a:rPr lang="en-US" sz="2100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1</a:t>
              </a:r>
              <a:endParaRPr lang="en-US" sz="2100" dirty="0"/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961CF12C-10C7-C92E-2241-34B97F573DF3}"/>
                </a:ext>
              </a:extLst>
            </p:cNvPr>
            <p:cNvSpPr/>
            <p:nvPr/>
          </p:nvSpPr>
          <p:spPr>
            <a:xfrm>
              <a:off x="1579101" y="2148979"/>
              <a:ext cx="2838748" cy="27979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600"/>
                </a:lnSpc>
              </a:pPr>
              <a:r>
                <a:rPr lang="en-US" sz="2100" b="1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Propósito Compartilhado</a:t>
              </a:r>
              <a:endParaRPr lang="en-US" sz="2100" b="1" dirty="0"/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34F17FED-44B0-4F7E-8439-7E22C761156A}"/>
                </a:ext>
              </a:extLst>
            </p:cNvPr>
            <p:cNvSpPr/>
            <p:nvPr/>
          </p:nvSpPr>
          <p:spPr>
            <a:xfrm>
              <a:off x="1579101" y="2536131"/>
              <a:ext cx="3200797" cy="2865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00"/>
                </a:lnSpc>
              </a:pPr>
              <a:r>
                <a:rPr lang="en-US" sz="1650" dirty="0"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Fornece um claro senso de propósito.</a:t>
              </a:r>
              <a:endParaRPr lang="en-US" sz="1650" dirty="0"/>
            </a:p>
          </p:txBody>
        </p:sp>
        <p:sp>
          <p:nvSpPr>
            <p:cNvPr id="14" name="Shape 5">
              <a:extLst>
                <a:ext uri="{FF2B5EF4-FFF2-40B4-BE49-F238E27FC236}">
                  <a16:creationId xmlns:a16="http://schemas.microsoft.com/office/drawing/2014/main" id="{7560A951-4540-C38C-E727-978236070EB2}"/>
                </a:ext>
              </a:extLst>
            </p:cNvPr>
            <p:cNvSpPr/>
            <p:nvPr/>
          </p:nvSpPr>
          <p:spPr>
            <a:xfrm flipV="1">
              <a:off x="1489606" y="2943245"/>
              <a:ext cx="5510613" cy="45719"/>
            </a:xfrm>
            <a:prstGeom prst="roundRect">
              <a:avLst>
                <a:gd name="adj" fmla="val 211505"/>
              </a:avLst>
            </a:prstGeom>
            <a:solidFill>
              <a:srgbClr val="D6D0D0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Shape 6">
              <a:extLst>
                <a:ext uri="{FF2B5EF4-FFF2-40B4-BE49-F238E27FC236}">
                  <a16:creationId xmlns:a16="http://schemas.microsoft.com/office/drawing/2014/main" id="{21F9A269-88CA-AFFD-BB72-E4336A5BE3C1}"/>
                </a:ext>
              </a:extLst>
            </p:cNvPr>
            <p:cNvSpPr/>
            <p:nvPr/>
          </p:nvSpPr>
          <p:spPr>
            <a:xfrm>
              <a:off x="626666" y="3091160"/>
              <a:ext cx="1211561" cy="1031677"/>
            </a:xfrm>
            <a:prstGeom prst="roundRect">
              <a:avLst>
                <a:gd name="adj" fmla="val 2604"/>
              </a:avLst>
            </a:prstGeom>
            <a:solidFill>
              <a:srgbClr val="F0EAEA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8F01F899-5EA7-62F3-B4BF-ED0157D2BD13}"/>
                </a:ext>
              </a:extLst>
            </p:cNvPr>
            <p:cNvSpPr/>
            <p:nvPr/>
          </p:nvSpPr>
          <p:spPr>
            <a:xfrm>
              <a:off x="805657" y="3427909"/>
              <a:ext cx="150515" cy="3580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3350"/>
                </a:lnSpc>
              </a:pPr>
              <a:r>
                <a:rPr lang="en-US" sz="2100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2</a:t>
              </a:r>
              <a:endParaRPr lang="en-US" sz="2100" dirty="0"/>
            </a:p>
          </p:txBody>
        </p:sp>
        <p:sp>
          <p:nvSpPr>
            <p:cNvPr id="17" name="Text 8">
              <a:extLst>
                <a:ext uri="{FF2B5EF4-FFF2-40B4-BE49-F238E27FC236}">
                  <a16:creationId xmlns:a16="http://schemas.microsoft.com/office/drawing/2014/main" id="{D5BD7927-0F31-31F6-C305-454CEBD799FF}"/>
                </a:ext>
              </a:extLst>
            </p:cNvPr>
            <p:cNvSpPr/>
            <p:nvPr/>
          </p:nvSpPr>
          <p:spPr>
            <a:xfrm>
              <a:off x="2069740" y="3270151"/>
              <a:ext cx="2238375" cy="27979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600"/>
                </a:lnSpc>
              </a:pPr>
              <a:r>
                <a:rPr lang="en-US" sz="2100" b="1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Alinhamento</a:t>
              </a:r>
              <a:endParaRPr lang="en-US" sz="2100" b="1" dirty="0"/>
            </a:p>
          </p:txBody>
        </p:sp>
        <p:sp>
          <p:nvSpPr>
            <p:cNvPr id="22" name="Text 9">
              <a:extLst>
                <a:ext uri="{FF2B5EF4-FFF2-40B4-BE49-F238E27FC236}">
                  <a16:creationId xmlns:a16="http://schemas.microsoft.com/office/drawing/2014/main" id="{5D489F0A-47F1-7E19-4088-04B16E9C8E05}"/>
                </a:ext>
              </a:extLst>
            </p:cNvPr>
            <p:cNvSpPr/>
            <p:nvPr/>
          </p:nvSpPr>
          <p:spPr>
            <a:xfrm>
              <a:off x="2069741" y="3657303"/>
              <a:ext cx="4930478" cy="2865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00"/>
                </a:lnSpc>
              </a:pPr>
              <a:r>
                <a:rPr lang="en-US" sz="1650" dirty="0"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Alinha aspirações individuais com metas organizacionais.</a:t>
              </a:r>
              <a:endParaRPr lang="en-US" sz="1650" dirty="0"/>
            </a:p>
          </p:txBody>
        </p:sp>
        <p:sp>
          <p:nvSpPr>
            <p:cNvPr id="23" name="Shape 10">
              <a:extLst>
                <a:ext uri="{FF2B5EF4-FFF2-40B4-BE49-F238E27FC236}">
                  <a16:creationId xmlns:a16="http://schemas.microsoft.com/office/drawing/2014/main" id="{3C494E52-4887-4EE0-018A-E44FC9C7641A}"/>
                </a:ext>
              </a:extLst>
            </p:cNvPr>
            <p:cNvSpPr/>
            <p:nvPr/>
          </p:nvSpPr>
          <p:spPr>
            <a:xfrm flipV="1">
              <a:off x="1980246" y="4064417"/>
              <a:ext cx="5019973" cy="45720"/>
            </a:xfrm>
            <a:prstGeom prst="roundRect">
              <a:avLst>
                <a:gd name="adj" fmla="val 211505"/>
              </a:avLst>
            </a:prstGeom>
            <a:solidFill>
              <a:srgbClr val="D6D0D0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3" name="Shape 11">
              <a:extLst>
                <a:ext uri="{FF2B5EF4-FFF2-40B4-BE49-F238E27FC236}">
                  <a16:creationId xmlns:a16="http://schemas.microsoft.com/office/drawing/2014/main" id="{CE106375-A8C1-B12A-E91F-941EC2CFD81F}"/>
                </a:ext>
              </a:extLst>
            </p:cNvPr>
            <p:cNvSpPr/>
            <p:nvPr/>
          </p:nvSpPr>
          <p:spPr>
            <a:xfrm>
              <a:off x="626667" y="4212332"/>
              <a:ext cx="1546324" cy="1031677"/>
            </a:xfrm>
            <a:prstGeom prst="roundRect">
              <a:avLst>
                <a:gd name="adj" fmla="val 2604"/>
              </a:avLst>
            </a:prstGeom>
            <a:solidFill>
              <a:srgbClr val="F0EAEA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4" name="Text 12">
              <a:extLst>
                <a:ext uri="{FF2B5EF4-FFF2-40B4-BE49-F238E27FC236}">
                  <a16:creationId xmlns:a16="http://schemas.microsoft.com/office/drawing/2014/main" id="{69720BB6-31C7-EC3E-D579-61D906B222D6}"/>
                </a:ext>
              </a:extLst>
            </p:cNvPr>
            <p:cNvSpPr/>
            <p:nvPr/>
          </p:nvSpPr>
          <p:spPr>
            <a:xfrm>
              <a:off x="805657" y="4549081"/>
              <a:ext cx="149622" cy="3580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3350"/>
                </a:lnSpc>
              </a:pPr>
              <a:r>
                <a:rPr lang="en-US" sz="2100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3</a:t>
              </a:r>
              <a:endParaRPr lang="en-US" sz="2100" dirty="0"/>
            </a:p>
          </p:txBody>
        </p:sp>
        <p:sp>
          <p:nvSpPr>
            <p:cNvPr id="35" name="Text 13">
              <a:extLst>
                <a:ext uri="{FF2B5EF4-FFF2-40B4-BE49-F238E27FC236}">
                  <a16:creationId xmlns:a16="http://schemas.microsoft.com/office/drawing/2014/main" id="{088D586F-C9CF-9EF8-33DE-E4EB2F6EF881}"/>
                </a:ext>
              </a:extLst>
            </p:cNvPr>
            <p:cNvSpPr/>
            <p:nvPr/>
          </p:nvSpPr>
          <p:spPr>
            <a:xfrm>
              <a:off x="2400123" y="4391322"/>
              <a:ext cx="2238375" cy="27979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600"/>
                </a:lnSpc>
              </a:pPr>
              <a:r>
                <a:rPr lang="en-US" sz="2100" b="1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Motivação</a:t>
              </a:r>
              <a:endParaRPr lang="en-US" sz="2100" b="1" dirty="0"/>
            </a:p>
          </p:txBody>
        </p:sp>
        <p:sp>
          <p:nvSpPr>
            <p:cNvPr id="36" name="Text 14">
              <a:extLst>
                <a:ext uri="{FF2B5EF4-FFF2-40B4-BE49-F238E27FC236}">
                  <a16:creationId xmlns:a16="http://schemas.microsoft.com/office/drawing/2014/main" id="{DEAF75E6-7382-1005-E051-E3A7883B1182}"/>
                </a:ext>
              </a:extLst>
            </p:cNvPr>
            <p:cNvSpPr/>
            <p:nvPr/>
          </p:nvSpPr>
          <p:spPr>
            <a:xfrm>
              <a:off x="2400123" y="4778475"/>
              <a:ext cx="3874493" cy="2865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00"/>
                </a:lnSpc>
              </a:pPr>
              <a:r>
                <a:rPr lang="en-US" sz="1650" dirty="0"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Aumenta a motivação e o comprometimento.</a:t>
              </a:r>
              <a:endParaRPr lang="en-US" sz="1650" dirty="0"/>
            </a:p>
          </p:txBody>
        </p:sp>
        <p:sp>
          <p:nvSpPr>
            <p:cNvPr id="37" name="Shape 15">
              <a:extLst>
                <a:ext uri="{FF2B5EF4-FFF2-40B4-BE49-F238E27FC236}">
                  <a16:creationId xmlns:a16="http://schemas.microsoft.com/office/drawing/2014/main" id="{EC2F9445-6F8E-DB69-8D68-FB6C8A782137}"/>
                </a:ext>
              </a:extLst>
            </p:cNvPr>
            <p:cNvSpPr/>
            <p:nvPr/>
          </p:nvSpPr>
          <p:spPr>
            <a:xfrm>
              <a:off x="2310627" y="5231307"/>
              <a:ext cx="4689592" cy="45720"/>
            </a:xfrm>
            <a:prstGeom prst="roundRect">
              <a:avLst>
                <a:gd name="adj" fmla="val 211505"/>
              </a:avLst>
            </a:prstGeom>
            <a:solidFill>
              <a:srgbClr val="D6D0D0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8" name="Shape 16">
              <a:extLst>
                <a:ext uri="{FF2B5EF4-FFF2-40B4-BE49-F238E27FC236}">
                  <a16:creationId xmlns:a16="http://schemas.microsoft.com/office/drawing/2014/main" id="{E990B0D2-CFAD-8D56-9D1D-103BC57B12FE}"/>
                </a:ext>
              </a:extLst>
            </p:cNvPr>
            <p:cNvSpPr/>
            <p:nvPr/>
          </p:nvSpPr>
          <p:spPr>
            <a:xfrm>
              <a:off x="626666" y="5333504"/>
              <a:ext cx="1956278" cy="1031677"/>
            </a:xfrm>
            <a:prstGeom prst="roundRect">
              <a:avLst>
                <a:gd name="adj" fmla="val 2604"/>
              </a:avLst>
            </a:prstGeom>
            <a:solidFill>
              <a:srgbClr val="F0EAEA"/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9" name="Text 17">
              <a:extLst>
                <a:ext uri="{FF2B5EF4-FFF2-40B4-BE49-F238E27FC236}">
                  <a16:creationId xmlns:a16="http://schemas.microsoft.com/office/drawing/2014/main" id="{EBF46808-EE16-35B8-A8E3-83D24777F91F}"/>
                </a:ext>
              </a:extLst>
            </p:cNvPr>
            <p:cNvSpPr/>
            <p:nvPr/>
          </p:nvSpPr>
          <p:spPr>
            <a:xfrm>
              <a:off x="805657" y="5670253"/>
              <a:ext cx="150515" cy="3580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3350"/>
                </a:lnSpc>
              </a:pPr>
              <a:r>
                <a:rPr lang="en-US" sz="2100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4</a:t>
              </a:r>
              <a:endParaRPr lang="en-US" sz="2100" dirty="0"/>
            </a:p>
          </p:txBody>
        </p:sp>
        <p:sp>
          <p:nvSpPr>
            <p:cNvPr id="40" name="Text 18">
              <a:extLst>
                <a:ext uri="{FF2B5EF4-FFF2-40B4-BE49-F238E27FC236}">
                  <a16:creationId xmlns:a16="http://schemas.microsoft.com/office/drawing/2014/main" id="{1DC16C64-58A0-0EAE-1124-6DEE6A5F46F1}"/>
                </a:ext>
              </a:extLst>
            </p:cNvPr>
            <p:cNvSpPr/>
            <p:nvPr/>
          </p:nvSpPr>
          <p:spPr>
            <a:xfrm>
              <a:off x="2824777" y="5512494"/>
              <a:ext cx="2238375" cy="27979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600"/>
                </a:lnSpc>
              </a:pPr>
              <a:r>
                <a:rPr lang="en-US" sz="2100" b="1" dirty="0">
                  <a:latin typeface="Tomorrow Semi Bold" pitchFamily="34" charset="0"/>
                  <a:ea typeface="Tomorrow Semi Bold" pitchFamily="34" charset="-122"/>
                  <a:cs typeface="Tomorrow Semi Bold" pitchFamily="34" charset="-120"/>
                </a:rPr>
                <a:t>Cultura de Respeito</a:t>
              </a:r>
              <a:endParaRPr lang="en-US" sz="2100" b="1" dirty="0"/>
            </a:p>
          </p:txBody>
        </p:sp>
        <p:sp>
          <p:nvSpPr>
            <p:cNvPr id="41" name="Text 19">
              <a:extLst>
                <a:ext uri="{FF2B5EF4-FFF2-40B4-BE49-F238E27FC236}">
                  <a16:creationId xmlns:a16="http://schemas.microsoft.com/office/drawing/2014/main" id="{55AA5B90-EEE8-2609-EE4C-9ABCF6372EA5}"/>
                </a:ext>
              </a:extLst>
            </p:cNvPr>
            <p:cNvSpPr/>
            <p:nvPr/>
          </p:nvSpPr>
          <p:spPr>
            <a:xfrm>
              <a:off x="2804489" y="5899646"/>
              <a:ext cx="3912394" cy="2865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00"/>
                </a:lnSpc>
              </a:pPr>
              <a:r>
                <a:rPr lang="en-US" sz="1650" dirty="0"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Cultiva uma cultura de respeito e colaboração.</a:t>
              </a:r>
              <a:endParaRPr lang="en-US" sz="1650" dirty="0"/>
            </a:p>
          </p:txBody>
        </p:sp>
      </p:grpSp>
      <p:sp>
        <p:nvSpPr>
          <p:cNvPr id="42" name="Text 3">
            <a:extLst>
              <a:ext uri="{FF2B5EF4-FFF2-40B4-BE49-F238E27FC236}">
                <a16:creationId xmlns:a16="http://schemas.microsoft.com/office/drawing/2014/main" id="{A9C2D7C8-4BF4-A53B-72D3-205BD3582153}"/>
              </a:ext>
            </a:extLst>
          </p:cNvPr>
          <p:cNvSpPr/>
          <p:nvPr/>
        </p:nvSpPr>
        <p:spPr>
          <a:xfrm>
            <a:off x="8322941" y="1480642"/>
            <a:ext cx="3406498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6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Motivação e engajamento</a:t>
            </a:r>
            <a:endParaRPr lang="en-US" sz="21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6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97DF-0A33-E07E-2036-5FFF4A5B5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A81502-215F-B1ED-BA38-36C81DADBFF2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0878D67F-C579-652E-3365-9814A55D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9871A16D-CE90-10D4-2B24-F9D8636D59DE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8632BA9-42D8-C1C3-09C2-D0DBEF3DDE14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0E1FA5F-17D0-ED7E-1D76-B15E4B080EE7}"/>
              </a:ext>
            </a:extLst>
          </p:cNvPr>
          <p:cNvSpPr/>
          <p:nvPr/>
        </p:nvSpPr>
        <p:spPr>
          <a:xfrm>
            <a:off x="7818861" y="1447929"/>
            <a:ext cx="5653928" cy="6350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6DA5182-EF9E-DD58-AAC0-90FAAF877FA8}"/>
              </a:ext>
            </a:extLst>
          </p:cNvPr>
          <p:cNvSpPr/>
          <p:nvPr/>
        </p:nvSpPr>
        <p:spPr>
          <a:xfrm>
            <a:off x="8169430" y="1927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Princípios Orientadores</a:t>
            </a:r>
          </a:p>
          <a:p>
            <a:pPr>
              <a:lnSpc>
                <a:spcPts val="275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9647077-DDEA-2B84-8A79-11583AB1DCDE}"/>
              </a:ext>
            </a:extLst>
          </p:cNvPr>
          <p:cNvSpPr/>
          <p:nvPr/>
        </p:nvSpPr>
        <p:spPr>
          <a:xfrm>
            <a:off x="8169430" y="2371550"/>
            <a:ext cx="4930164" cy="751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As declarações de missão atuam como princípios orientadores que transmitem o propósito organizacional para as partes interessadas internas e externas.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4CE2E86-BEC3-1C56-A118-F39A367AB76A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6" name="Seta: Curva para Baixo 5">
              <a:extLst>
                <a:ext uri="{FF2B5EF4-FFF2-40B4-BE49-F238E27FC236}">
                  <a16:creationId xmlns:a16="http://schemas.microsoft.com/office/drawing/2014/main" id="{F857E2C4-C7C3-1BE0-CFC9-5E547CA39758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A54B880-35D2-A563-D75D-EE4B5138236B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3386C4-45F7-65E6-165F-80F9CC5DADC7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24" name="Seta: Curva para Baixo 23">
              <a:extLst>
                <a:ext uri="{FF2B5EF4-FFF2-40B4-BE49-F238E27FC236}">
                  <a16:creationId xmlns:a16="http://schemas.microsoft.com/office/drawing/2014/main" id="{9B9A775E-2C89-5468-5851-F4360E7AFB4D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5617295-75EB-681C-4CF9-C7B1EAC70F23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58B95F7-3A5E-E0C3-FEA2-C11D45DF0264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27" name="Seta: Curva para Baixo 26">
              <a:extLst>
                <a:ext uri="{FF2B5EF4-FFF2-40B4-BE49-F238E27FC236}">
                  <a16:creationId xmlns:a16="http://schemas.microsoft.com/office/drawing/2014/main" id="{01DC4429-B3B0-72E6-E376-ACB97392546A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44F9192-7658-FD6D-AC40-121E26A6BABD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29" name="Text 1">
            <a:extLst>
              <a:ext uri="{FF2B5EF4-FFF2-40B4-BE49-F238E27FC236}">
                <a16:creationId xmlns:a16="http://schemas.microsoft.com/office/drawing/2014/main" id="{06905492-B18C-4F7C-F95A-ECDC62CF5E39}"/>
              </a:ext>
            </a:extLst>
          </p:cNvPr>
          <p:cNvSpPr/>
          <p:nvPr/>
        </p:nvSpPr>
        <p:spPr>
          <a:xfrm>
            <a:off x="8169430" y="43268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Influência na Tomada de Decisão</a:t>
            </a:r>
          </a:p>
          <a:p>
            <a:pPr>
              <a:lnSpc>
                <a:spcPts val="275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97A21584-2D8A-19D9-3AD0-EB9EC4297CEF}"/>
              </a:ext>
            </a:extLst>
          </p:cNvPr>
          <p:cNvSpPr/>
          <p:nvPr/>
        </p:nvSpPr>
        <p:spPr>
          <a:xfrm>
            <a:off x="8169430" y="4751575"/>
            <a:ext cx="4930164" cy="47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Influenciam os processos de tomada de decisão e reforçam a cultura organizacional</a:t>
            </a:r>
          </a:p>
          <a:p>
            <a:pPr algn="just">
              <a:lnSpc>
                <a:spcPts val="2850"/>
              </a:lnSpc>
            </a:pPr>
            <a:endParaRPr lang="en-US" dirty="0"/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637A5398-28D3-163C-E552-C118C7418F85}"/>
              </a:ext>
            </a:extLst>
          </p:cNvPr>
          <p:cNvSpPr/>
          <p:nvPr/>
        </p:nvSpPr>
        <p:spPr>
          <a:xfrm>
            <a:off x="8169430" y="6014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Alinhamento Estratégico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B985992D-9BDE-AA1B-12C2-C91EC496CBBE}"/>
              </a:ext>
            </a:extLst>
          </p:cNvPr>
          <p:cNvSpPr/>
          <p:nvPr/>
        </p:nvSpPr>
        <p:spPr>
          <a:xfrm>
            <a:off x="8169430" y="6459281"/>
            <a:ext cx="4930164" cy="47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Facilitam o alinhamento estratégico e promovem a vantagem competitiva sustentada.</a:t>
            </a:r>
          </a:p>
        </p:txBody>
      </p:sp>
    </p:spTree>
    <p:extLst>
      <p:ext uri="{BB962C8B-B14F-4D97-AF65-F5344CB8AC3E}">
        <p14:creationId xmlns:p14="http://schemas.microsoft.com/office/powerpoint/2010/main" val="326706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7E243-EA18-240E-758D-AC6BC4F8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9023B135-A9DE-5362-02B0-85C6B5DC6821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09194BC9-E174-1378-8C7E-709BC10F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A3B1E79-FA59-CCAB-B8A0-E55EB0E78725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F584523-03E2-8283-F265-9771A773DF9B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761B999-C072-1190-A35F-E6DF05EB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259" y="1199475"/>
            <a:ext cx="10427425" cy="68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3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023" y="842069"/>
            <a:ext cx="91555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Diferenças entre visão e missão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1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Visão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379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Articula aspirações futuras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221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Foco em objetivos de longo prazo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2643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Fonte de inspiração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06268" y="3809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Missão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24984" y="4379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61615C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Define o propósito atual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14828" y="48221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61615C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Delineia atividades principais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14828" y="52643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87" indent="-342887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61615C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Orienta operações diárias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B18F1EB6-FC42-D5E2-A270-8D355FB04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26ECF-2E80-74EC-1610-59B7A2264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BD313DA-6F75-BECD-99E5-19D6FC98A0A2}"/>
              </a:ext>
            </a:extLst>
          </p:cNvPr>
          <p:cNvGrpSpPr/>
          <p:nvPr/>
        </p:nvGrpSpPr>
        <p:grpSpPr>
          <a:xfrm>
            <a:off x="2029831" y="2159546"/>
            <a:ext cx="2352930" cy="1052032"/>
            <a:chOff x="4298623" y="1291474"/>
            <a:chExt cx="1960775" cy="876693"/>
          </a:xfrm>
        </p:grpSpPr>
        <p:sp>
          <p:nvSpPr>
            <p:cNvPr id="8" name="Seta: Curva para Baixo 7">
              <a:extLst>
                <a:ext uri="{FF2B5EF4-FFF2-40B4-BE49-F238E27FC236}">
                  <a16:creationId xmlns:a16="http://schemas.microsoft.com/office/drawing/2014/main" id="{2D59FED0-B83B-AE59-B82B-4CC920CEA794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7EFCBA1-B9FC-DFD6-4D1D-57169753A6B1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91C45E9-E918-D88C-21D7-9A7FB168C67C}"/>
              </a:ext>
            </a:extLst>
          </p:cNvPr>
          <p:cNvGrpSpPr/>
          <p:nvPr/>
        </p:nvGrpSpPr>
        <p:grpSpPr>
          <a:xfrm>
            <a:off x="767146" y="4519976"/>
            <a:ext cx="2352930" cy="1052032"/>
            <a:chOff x="3246386" y="3258499"/>
            <a:chExt cx="1960775" cy="876693"/>
          </a:xfrm>
        </p:grpSpPr>
        <p:sp>
          <p:nvSpPr>
            <p:cNvPr id="9" name="Seta: Curva para Baixo 8">
              <a:extLst>
                <a:ext uri="{FF2B5EF4-FFF2-40B4-BE49-F238E27FC236}">
                  <a16:creationId xmlns:a16="http://schemas.microsoft.com/office/drawing/2014/main" id="{87B4F22F-D165-D22E-CFA3-E4B42AE47F85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5D2F769-BBE5-FEB9-1C63-B208AE7131EB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103BE58-2590-4133-7BC3-6B6BD7A22005}"/>
              </a:ext>
            </a:extLst>
          </p:cNvPr>
          <p:cNvGrpSpPr/>
          <p:nvPr/>
        </p:nvGrpSpPr>
        <p:grpSpPr>
          <a:xfrm>
            <a:off x="3882239" y="4370892"/>
            <a:ext cx="2066752" cy="1233924"/>
            <a:chOff x="5842297" y="3134263"/>
            <a:chExt cx="1722293" cy="1028270"/>
          </a:xfrm>
        </p:grpSpPr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72ED51F-50D8-362B-6699-0FE6D43B9300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DBBEBA4-6AF2-E561-2DDC-3EADFAD23854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45533B-237F-1EE8-C67F-335009127B7B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2F658D18-6243-8BE1-CD29-293B54B6B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AD09805C-C6CF-8233-3A7D-EC98357D8C50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742F953-9ACC-0474-4D20-6E0D10E4B2A3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5AFD9BF4-81EE-86C8-CAAD-17E23EF89967}"/>
              </a:ext>
            </a:extLst>
          </p:cNvPr>
          <p:cNvSpPr/>
          <p:nvPr/>
        </p:nvSpPr>
        <p:spPr>
          <a:xfrm>
            <a:off x="7800422" y="1480642"/>
            <a:ext cx="3406498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6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Valores e sua importância</a:t>
            </a:r>
            <a:endParaRPr lang="en-US" sz="21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0" descr="preencoded.png">
            <a:extLst>
              <a:ext uri="{FF2B5EF4-FFF2-40B4-BE49-F238E27FC236}">
                <a16:creationId xmlns:a16="http://schemas.microsoft.com/office/drawing/2014/main" id="{90A5561D-C8A8-D19F-CC70-C3EB8642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347" y="2615754"/>
            <a:ext cx="1214827" cy="807958"/>
          </a:xfrm>
          <a:prstGeom prst="rect">
            <a:avLst/>
          </a:prstGeom>
        </p:spPr>
      </p:pic>
      <p:sp>
        <p:nvSpPr>
          <p:cNvPr id="32" name="Text 1">
            <a:extLst>
              <a:ext uri="{FF2B5EF4-FFF2-40B4-BE49-F238E27FC236}">
                <a16:creationId xmlns:a16="http://schemas.microsoft.com/office/drawing/2014/main" id="{ADFF2A3F-A15B-FC4E-F700-A35F201644E3}"/>
              </a:ext>
            </a:extLst>
          </p:cNvPr>
          <p:cNvSpPr/>
          <p:nvPr/>
        </p:nvSpPr>
        <p:spPr>
          <a:xfrm>
            <a:off x="9371815" y="2880072"/>
            <a:ext cx="12894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1F14F65A-2C8C-57A2-46F0-F9BF10CE5025}"/>
              </a:ext>
            </a:extLst>
          </p:cNvPr>
          <p:cNvSpPr/>
          <p:nvPr/>
        </p:nvSpPr>
        <p:spPr>
          <a:xfrm>
            <a:off x="10125301" y="2842568"/>
            <a:ext cx="3463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Sucesso Organizacional</a:t>
            </a:r>
            <a:endParaRPr lang="en-US" sz="2200" dirty="0"/>
          </a:p>
        </p:txBody>
      </p:sp>
      <p:sp>
        <p:nvSpPr>
          <p:cNvPr id="34" name="Shape 3">
            <a:extLst>
              <a:ext uri="{FF2B5EF4-FFF2-40B4-BE49-F238E27FC236}">
                <a16:creationId xmlns:a16="http://schemas.microsoft.com/office/drawing/2014/main" id="{6EC0D26C-55DA-699F-2362-8BD7A8B8F97F}"/>
              </a:ext>
            </a:extLst>
          </p:cNvPr>
          <p:cNvSpPr/>
          <p:nvPr/>
        </p:nvSpPr>
        <p:spPr>
          <a:xfrm>
            <a:off x="10132818" y="3436808"/>
            <a:ext cx="4085024" cy="54863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/>
          </a:p>
        </p:txBody>
      </p:sp>
      <p:pic>
        <p:nvPicPr>
          <p:cNvPr id="35" name="Image 1" descr="preencoded.png">
            <a:extLst>
              <a:ext uri="{FF2B5EF4-FFF2-40B4-BE49-F238E27FC236}">
                <a16:creationId xmlns:a16="http://schemas.microsoft.com/office/drawing/2014/main" id="{448AA483-5042-F1C3-BFCF-D4A243EE8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692" y="3480385"/>
            <a:ext cx="2647831" cy="807958"/>
          </a:xfrm>
          <a:prstGeom prst="rect">
            <a:avLst/>
          </a:prstGeom>
        </p:spPr>
      </p:pic>
      <p:sp>
        <p:nvSpPr>
          <p:cNvPr id="36" name="Text 4">
            <a:extLst>
              <a:ext uri="{FF2B5EF4-FFF2-40B4-BE49-F238E27FC236}">
                <a16:creationId xmlns:a16="http://schemas.microsoft.com/office/drawing/2014/main" id="{32B1AE72-43E9-8050-6914-0CE386A2EC28}"/>
              </a:ext>
            </a:extLst>
          </p:cNvPr>
          <p:cNvSpPr/>
          <p:nvPr/>
        </p:nvSpPr>
        <p:spPr>
          <a:xfrm>
            <a:off x="9341096" y="3657551"/>
            <a:ext cx="19050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37" name="Text 5">
            <a:extLst>
              <a:ext uri="{FF2B5EF4-FFF2-40B4-BE49-F238E27FC236}">
                <a16:creationId xmlns:a16="http://schemas.microsoft.com/office/drawing/2014/main" id="{8E6E7FCF-3D7B-3143-8B87-A2FD0707E1A4}"/>
              </a:ext>
            </a:extLst>
          </p:cNvPr>
          <p:cNvSpPr/>
          <p:nvPr/>
        </p:nvSpPr>
        <p:spPr>
          <a:xfrm>
            <a:off x="10785997" y="3707199"/>
            <a:ext cx="27765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Cultura Corporativa</a:t>
            </a:r>
            <a:endParaRPr lang="en-US" sz="2200" dirty="0"/>
          </a:p>
        </p:txBody>
      </p:sp>
      <p:sp>
        <p:nvSpPr>
          <p:cNvPr id="38" name="Shape 6">
            <a:extLst>
              <a:ext uri="{FF2B5EF4-FFF2-40B4-BE49-F238E27FC236}">
                <a16:creationId xmlns:a16="http://schemas.microsoft.com/office/drawing/2014/main" id="{3A4F2772-0E06-AA72-E346-AC0D49EFA254}"/>
              </a:ext>
            </a:extLst>
          </p:cNvPr>
          <p:cNvSpPr/>
          <p:nvPr/>
        </p:nvSpPr>
        <p:spPr>
          <a:xfrm flipV="1">
            <a:off x="10803966" y="4246576"/>
            <a:ext cx="3413875" cy="54863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/>
          </a:p>
        </p:txBody>
      </p:sp>
      <p:pic>
        <p:nvPicPr>
          <p:cNvPr id="39" name="Image 2" descr="preencoded.png">
            <a:extLst>
              <a:ext uri="{FF2B5EF4-FFF2-40B4-BE49-F238E27FC236}">
                <a16:creationId xmlns:a16="http://schemas.microsoft.com/office/drawing/2014/main" id="{C766E191-B86F-CAE6-CCF7-3729140CD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686" y="4345016"/>
            <a:ext cx="4091702" cy="807958"/>
          </a:xfrm>
          <a:prstGeom prst="rect">
            <a:avLst/>
          </a:prstGeom>
        </p:spPr>
      </p:pic>
      <p:sp>
        <p:nvSpPr>
          <p:cNvPr id="40" name="Text 7">
            <a:extLst>
              <a:ext uri="{FF2B5EF4-FFF2-40B4-BE49-F238E27FC236}">
                <a16:creationId xmlns:a16="http://schemas.microsoft.com/office/drawing/2014/main" id="{BC95C4AB-9047-82E2-878C-02DA1B1A4B1A}"/>
              </a:ext>
            </a:extLst>
          </p:cNvPr>
          <p:cNvSpPr/>
          <p:nvPr/>
        </p:nvSpPr>
        <p:spPr>
          <a:xfrm>
            <a:off x="9341693" y="4522182"/>
            <a:ext cx="18931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41" name="Text 8">
            <a:extLst>
              <a:ext uri="{FF2B5EF4-FFF2-40B4-BE49-F238E27FC236}">
                <a16:creationId xmlns:a16="http://schemas.microsoft.com/office/drawing/2014/main" id="{342D8BF3-EE31-86E3-A603-720070A738D4}"/>
              </a:ext>
            </a:extLst>
          </p:cNvPr>
          <p:cNvSpPr/>
          <p:nvPr/>
        </p:nvSpPr>
        <p:spPr>
          <a:xfrm>
            <a:off x="11352662" y="4571831"/>
            <a:ext cx="27878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Tomada de Decisão</a:t>
            </a:r>
            <a:endParaRPr lang="en-US" sz="2200" dirty="0"/>
          </a:p>
        </p:txBody>
      </p:sp>
      <p:sp>
        <p:nvSpPr>
          <p:cNvPr id="42" name="Shape 9">
            <a:extLst>
              <a:ext uri="{FF2B5EF4-FFF2-40B4-BE49-F238E27FC236}">
                <a16:creationId xmlns:a16="http://schemas.microsoft.com/office/drawing/2014/main" id="{B2F3D1D5-4D16-4D0B-E9AE-834B5C675196}"/>
              </a:ext>
            </a:extLst>
          </p:cNvPr>
          <p:cNvSpPr/>
          <p:nvPr/>
        </p:nvSpPr>
        <p:spPr>
          <a:xfrm flipV="1">
            <a:off x="11401966" y="5111209"/>
            <a:ext cx="2815877" cy="54863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/>
          </a:p>
        </p:txBody>
      </p:sp>
      <p:pic>
        <p:nvPicPr>
          <p:cNvPr id="43" name="Image 3" descr="preencoded.png">
            <a:extLst>
              <a:ext uri="{FF2B5EF4-FFF2-40B4-BE49-F238E27FC236}">
                <a16:creationId xmlns:a16="http://schemas.microsoft.com/office/drawing/2014/main" id="{C370C471-B9D4-8AC2-9746-5F84DAB6C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562" y="5209649"/>
            <a:ext cx="5590168" cy="807958"/>
          </a:xfrm>
          <a:prstGeom prst="rect">
            <a:avLst/>
          </a:prstGeom>
        </p:spPr>
      </p:pic>
      <p:sp>
        <p:nvSpPr>
          <p:cNvPr id="44" name="Text 10">
            <a:extLst>
              <a:ext uri="{FF2B5EF4-FFF2-40B4-BE49-F238E27FC236}">
                <a16:creationId xmlns:a16="http://schemas.microsoft.com/office/drawing/2014/main" id="{BE4E5078-A658-5313-EAF4-E42E2E145BAF}"/>
              </a:ext>
            </a:extLst>
          </p:cNvPr>
          <p:cNvSpPr/>
          <p:nvPr/>
        </p:nvSpPr>
        <p:spPr>
          <a:xfrm>
            <a:off x="9340978" y="5386814"/>
            <a:ext cx="19050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45" name="Text 11">
            <a:extLst>
              <a:ext uri="{FF2B5EF4-FFF2-40B4-BE49-F238E27FC236}">
                <a16:creationId xmlns:a16="http://schemas.microsoft.com/office/drawing/2014/main" id="{6EB4D017-915B-3148-4CE1-480179A7C17E}"/>
              </a:ext>
            </a:extLst>
          </p:cNvPr>
          <p:cNvSpPr/>
          <p:nvPr/>
        </p:nvSpPr>
        <p:spPr>
          <a:xfrm>
            <a:off x="11783449" y="5436464"/>
            <a:ext cx="26849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Valores Essenciais</a:t>
            </a:r>
            <a:endParaRPr lang="en-US" sz="2200" dirty="0"/>
          </a:p>
        </p:txBody>
      </p:sp>
      <p:sp>
        <p:nvSpPr>
          <p:cNvPr id="46" name="Text 12">
            <a:extLst>
              <a:ext uri="{FF2B5EF4-FFF2-40B4-BE49-F238E27FC236}">
                <a16:creationId xmlns:a16="http://schemas.microsoft.com/office/drawing/2014/main" id="{B36FF805-0D66-BDB2-EAB9-441B9FBB3BE2}"/>
              </a:ext>
            </a:extLst>
          </p:cNvPr>
          <p:cNvSpPr/>
          <p:nvPr/>
        </p:nvSpPr>
        <p:spPr>
          <a:xfrm>
            <a:off x="1002799" y="6575814"/>
            <a:ext cx="130428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168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Os valores essenciais servem como </a:t>
            </a:r>
            <a:r>
              <a:rPr lang="en-US" sz="168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elementos fundamentais que moldam a identidade de uma organização e influenciam seus atos operacionais</a:t>
            </a:r>
            <a:r>
              <a:rPr lang="en-US" sz="168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. Eles são os princípios orientadores que não apenas definem a cultura corporativa, mas também informam os processos de tomada de decisão em todos os níveis da organização.</a:t>
            </a:r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75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7782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8189"/>
            <a:ext cx="7556422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Valores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1" y="2463342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Text 3"/>
          <p:cNvSpPr/>
          <p:nvPr/>
        </p:nvSpPr>
        <p:spPr>
          <a:xfrm>
            <a:off x="1417440" y="3308090"/>
            <a:ext cx="3041213" cy="2177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8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Os valores essenciais são princípios orientadores que informam a tomada de decisões e o comportamento dentro da organização.</a:t>
            </a:r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467" y="2463342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5309117" y="3308091"/>
            <a:ext cx="30412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8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Englobam as crenças fundamentais que sustentam a missão e a visão de uma organização</a:t>
            </a:r>
            <a:r>
              <a:rPr lang="en-US" sz="1750" dirty="0">
                <a:latin typeface="Tomorrow" pitchFamily="34" charset="0"/>
                <a:ea typeface="Tomorrow" pitchFamily="34" charset="-122"/>
                <a:cs typeface="Tomorrow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1" y="5967470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1417441" y="6457888"/>
            <a:ext cx="6932771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8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Posicionam uma empresa distintamente dentro de seu mercado.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54999D-0B04-0545-74D3-0DEFE642E716}"/>
              </a:ext>
            </a:extLst>
          </p:cNvPr>
          <p:cNvSpPr txBox="1"/>
          <p:nvPr/>
        </p:nvSpPr>
        <p:spPr>
          <a:xfrm>
            <a:off x="5155107" y="2463342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Fundamento da Cultura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428BFA9-4105-34E7-CAE4-A1BD5A8EA630}"/>
              </a:ext>
            </a:extLst>
          </p:cNvPr>
          <p:cNvSpPr txBox="1"/>
          <p:nvPr/>
        </p:nvSpPr>
        <p:spPr>
          <a:xfrm>
            <a:off x="1280466" y="2447657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Princípios Orientadores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CE6660-BDB0-DE7B-2D18-2CA5D20A1974}"/>
              </a:ext>
            </a:extLst>
          </p:cNvPr>
          <p:cNvSpPr txBox="1"/>
          <p:nvPr/>
        </p:nvSpPr>
        <p:spPr>
          <a:xfrm>
            <a:off x="1322144" y="5967470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Diferenciação da Marca</a:t>
            </a:r>
          </a:p>
        </p:txBody>
      </p:sp>
    </p:spTree>
    <p:extLst>
      <p:ext uri="{BB962C8B-B14F-4D97-AF65-F5344CB8AC3E}">
        <p14:creationId xmlns:p14="http://schemas.microsoft.com/office/powerpoint/2010/main" val="130362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B2C426DB-9242-A2CF-7452-B7AF0CD2B85C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DFAC7E29-32AD-B3B9-D5F2-B13208D39AB3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008BFF3-FCE5-E687-C764-F39C912AEC5F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F53F870-7BA3-25CB-B4BC-C30528AA72B8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1667DBF-64E2-629C-06CD-3F6574D4A2C7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1893C76-68D0-A492-5209-3ACD25EDA255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Oportu-nidades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130ADA5-AEA1-CA89-9B6A-1BD699321C8A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5614355-8FD3-E62D-29FA-7F12E870E3FB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8A732F6-C2D7-357B-0F61-BBE79FE33436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C453FA1-71EB-EB3F-138E-D0ED41C26067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441ADC2-CE58-FBBA-66D8-8D9349BF4C34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2CB376C8-6C03-B638-E7D1-EB5AD08F629D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887BB3F-B16D-3E40-B122-71302361C97F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2ABA640-5032-B7D7-FD5A-1E53CF61AF8F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6E7022F-C386-EC5C-19C1-70C23B6B57AC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4D4619C9-DC7D-3333-A8C1-2D996ED162D8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03F17DF3-F5E9-2A79-F1C8-28C3FB3F96BB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F73291F-35E6-A462-FE22-C0D67D757EAE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06F5B3D2-D81B-725F-9D8F-15181DD21B5F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8FCC3412-1F48-9419-6C36-2984B647D4CA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0791FF97-B77D-7BFA-16DB-BE84C1F8B314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AE2AF91E-62F4-2059-3A00-3F547C61FCED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48FC04B2-7A27-A1F9-77C9-6B9650D2DD5A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3D7AC9F4-11CC-4FE9-FFD5-75E2DAD4EE0C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9922EE8-ACD0-D0FE-07A6-390B81588E6B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102EAC4-4E0D-7F43-AA36-38876A18435F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3CDD79F0-46FC-9150-2CC7-E569CFC1555A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5CAE097-2F57-D53D-2A2B-9526F09B5194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0852D0B-A9FB-9642-79FF-F0009284F230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A8CAEFDC-4DB6-9B7E-A056-F0219FADBA6D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5F6EDC46-559D-FF99-3FC6-F33B424DC02A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67A86C53-4992-59EB-DC3E-FE3B693ABE7B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47F129C2-C6EA-C429-01E8-29835706A03E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ABB8EB54-47B1-FFE1-F234-CB304294FB56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84EB4188-710E-A330-18DA-9CCA2197C075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8B4723A0-20F1-BDB8-29E9-59846DC36D51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3307F847-9890-C437-501C-FAE8C1EEA75A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1B5C3915-DCAA-41AD-5B59-07522C05B16A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52D20FD7-3923-ADC5-744C-650EA24E078C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D696BBAD-11CB-D4A6-6978-A361458FC5D5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63750C14-A7B5-2F3A-7F3A-A90027AFE56D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66ABA9C4-B0BD-2485-E2BE-F493EF9A5AAD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1E69CE56-C3CE-47BF-1388-E002960FBFF3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E6AC50E4-B996-1A70-E5F9-3A95A01407AC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8FF1DE0-417C-AE90-B6FD-E4818304001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C69DC5EB-246F-A1CE-8CAD-9327EE7B370A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9737041C-FFD9-E772-756A-FBA477527C4A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F7474E-81E3-5E27-EB7F-41D097F1B8E3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</p:spTree>
    <p:extLst>
      <p:ext uri="{BB962C8B-B14F-4D97-AF65-F5344CB8AC3E}">
        <p14:creationId xmlns:p14="http://schemas.microsoft.com/office/powerpoint/2010/main" val="28427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6747" y="500302"/>
            <a:ext cx="7870508" cy="1137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dirty="0"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processo de identificação de valores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85" y="1876303"/>
            <a:ext cx="909638" cy="14555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26513" y="2058230"/>
            <a:ext cx="2274332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Exame da Cultura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226514" y="2485431"/>
            <a:ext cx="66879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Examinar a cultura organizacional existente.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85" y="3331843"/>
            <a:ext cx="909638" cy="14555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6513" y="3513769"/>
            <a:ext cx="2738914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Análise de Expectativas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26514" y="3940970"/>
            <a:ext cx="66879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Analisar as expectativas das partes interessadas.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85" y="4787381"/>
            <a:ext cx="909638" cy="14555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26514" y="4969307"/>
            <a:ext cx="301371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Consideração do Contexto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26514" y="5396509"/>
            <a:ext cx="66879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Considerar o contexto social mais amplo.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85" y="6242920"/>
            <a:ext cx="909638" cy="145553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26514" y="6424846"/>
            <a:ext cx="261068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Integração Estratégica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226514" y="6852049"/>
            <a:ext cx="66879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Integrar valores à estratégia corporativa.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F83D5A7-48EC-6954-2FFB-E15DCF5BF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649" y="0"/>
            <a:ext cx="553875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992602-1695-C718-E603-6A8435631B38}"/>
              </a:ext>
            </a:extLst>
          </p:cNvPr>
          <p:cNvSpPr txBox="1"/>
          <p:nvPr/>
        </p:nvSpPr>
        <p:spPr>
          <a:xfrm>
            <a:off x="1770092" y="3149580"/>
            <a:ext cx="5545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Matriz SWOT:</a:t>
            </a:r>
          </a:p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Indústria de Cosméticos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4D4B8-D2A2-F2A3-AA71-784D98E80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CF465C85-1A18-052B-9DB5-D6ECA2E660D1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C2C2241C-A2CA-675E-92A7-8D93E51DED06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F3BC48-E469-9A8D-5EF4-0D6E9DF97B15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1B568F5-4495-7971-AC0A-943E65F0DA6B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0C161C8-B493-F40E-61E2-08A6E3DEE16C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ABD5329-1ED2-4C72-22F2-D881A61D3202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 err="1">
                <a:solidFill>
                  <a:schemeClr val="tx1"/>
                </a:solidFill>
              </a:rPr>
              <a:t>Oportu-nidades</a:t>
            </a:r>
            <a:endParaRPr lang="pt-BR" sz="1440" b="1" dirty="0">
              <a:solidFill>
                <a:schemeClr val="tx1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9F380DA-BA90-4B09-0003-0533EEBB9D41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ED49BB8-6B87-559A-1BF5-DE0EB2BFAC5D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692C322-C11C-875F-71E6-959A88316127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C619FD2-AE45-5374-95D8-80BE1F8259B4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78A8A7A-1094-C6C6-4033-B355FA86B9B2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FC15D57F-DCC9-904F-A638-8E13ADAC0D42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4CBDB22-E4E0-F8F7-D937-2488934B26CF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46B0616-1565-FA73-9864-E56B9A26D116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364D442-BEEE-616B-953C-06642F7640F2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BA6C4024-5404-9705-81AB-648EC69B852F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ACD75380-EA20-24A6-4242-C71B0DD2FD10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4581784A-BEEF-B3B8-F42E-BB58FA55C317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3B899D77-F8E5-645C-7397-F72E701B8B2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F0C5FA2B-5121-7F17-BD0F-E82CC8DF0AA8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09CE0B26-4E27-5412-73CC-F9B029DEF82A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7106CA6B-6658-A245-5B06-7F5D934E203B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00E1E7B-A8F6-8E63-7684-E9F4DF4EAC46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18067B3-EB54-2341-1F79-F24821C1E8F4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AE616F1-A8C4-852B-0184-8F9DDB184B3A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0F6FF9B-258E-93C3-4EC5-6E35E843D639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83A9A85F-833A-512B-80F9-617B2A76E4D9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66CF357-B524-F23F-7ACF-6D088D9CA215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FB0BC6E-3CF4-4513-C9F3-8FF29E9D7A7A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9892E077-8081-A6F9-1C11-D08A47ED8F9C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40892" y="4706815"/>
            <a:ext cx="2317967" cy="1143376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ECB22A3E-177C-ACFE-A582-BFD33BF33777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C3E0C9D4-DE6D-D6E4-7066-27D06ADD57C1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50339CC1-804F-9F4F-4AB5-CF442A7EF008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0B658EAF-1D56-9B13-D51A-038A47270039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5BAEFFBF-D2FC-0763-D19D-E900AB5BECBB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B0B7D8E0-D13F-932A-6F3F-35F0FC242B6D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2AEA1842-2833-76D2-67EA-95E5B9ACEAFA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D5EE73E0-1F6E-C0F3-3575-8A5256B6C646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305B44E5-8DDD-1284-2E0E-86E4C109E6D1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86986" y="1944016"/>
            <a:ext cx="3059153" cy="159403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08978835-9651-706F-E4F1-9E9DF7C0A770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F54B6E9E-F4B0-09B0-4AF1-EF77F78BD081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4428CFE5-B5B0-11E1-4261-F8B2C69B17F1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D828B1B8-DD9C-046E-4731-86BA87A235B8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76323487-65C8-E931-9E3B-5EBFC7FBD061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C5F6B5-409F-875E-5ECF-94889A74A3C6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991BACC1-AD50-0EBA-56E7-8389B2E516ED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4A6B49EB-8356-27DE-4639-E5C58E7BB6F7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280EF9B8-AEBA-60AA-2CEC-1FE4F55DE360}"/>
              </a:ext>
            </a:extLst>
          </p:cNvPr>
          <p:cNvSpPr/>
          <p:nvPr/>
        </p:nvSpPr>
        <p:spPr>
          <a:xfrm>
            <a:off x="206064" y="2150848"/>
            <a:ext cx="4028943" cy="37876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328F43-E68A-A489-3E0C-C9BC0448F1C8}"/>
              </a:ext>
            </a:extLst>
          </p:cNvPr>
          <p:cNvSpPr/>
          <p:nvPr/>
        </p:nvSpPr>
        <p:spPr>
          <a:xfrm>
            <a:off x="4110435" y="3964323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B20385C-07CA-2D36-D523-7F350E797633}"/>
              </a:ext>
            </a:extLst>
          </p:cNvPr>
          <p:cNvSpPr/>
          <p:nvPr/>
        </p:nvSpPr>
        <p:spPr>
          <a:xfrm>
            <a:off x="3796237" y="93194"/>
            <a:ext cx="4829307" cy="293462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013098-2BA9-EBBE-5424-5B2E0FD4F4F2}"/>
              </a:ext>
            </a:extLst>
          </p:cNvPr>
          <p:cNvSpPr/>
          <p:nvPr/>
        </p:nvSpPr>
        <p:spPr>
          <a:xfrm>
            <a:off x="8727797" y="193194"/>
            <a:ext cx="5610997" cy="355044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2C0D961-241D-4E17-BDD9-662134B61A78}"/>
              </a:ext>
            </a:extLst>
          </p:cNvPr>
          <p:cNvSpPr/>
          <p:nvPr/>
        </p:nvSpPr>
        <p:spPr>
          <a:xfrm>
            <a:off x="7491233" y="3214338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77DAD56-72CB-6D97-11CE-EB20F3336639}"/>
              </a:ext>
            </a:extLst>
          </p:cNvPr>
          <p:cNvSpPr/>
          <p:nvPr/>
        </p:nvSpPr>
        <p:spPr>
          <a:xfrm>
            <a:off x="8857337" y="4058865"/>
            <a:ext cx="5816938" cy="360734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F9781BD-8EFB-3AE7-9588-E37950DEA981}"/>
              </a:ext>
            </a:extLst>
          </p:cNvPr>
          <p:cNvSpPr/>
          <p:nvPr/>
        </p:nvSpPr>
        <p:spPr>
          <a:xfrm>
            <a:off x="7440891" y="4685549"/>
            <a:ext cx="1416445" cy="118762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4F98598-B4AE-4FA3-F252-666CF81B6A33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</p:spTree>
    <p:extLst>
      <p:ext uri="{BB962C8B-B14F-4D97-AF65-F5344CB8AC3E}">
        <p14:creationId xmlns:p14="http://schemas.microsoft.com/office/powerpoint/2010/main" val="3688206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60133" y="1540409"/>
            <a:ext cx="12994357" cy="944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 Matriz SWOT é uma ferramenta de análise que ajuda a entender o ambiente interno e externo de um negócio. Essa análise é composta por quatro quadrantes: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64127" y="3623675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b="1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Forças (Strengths) </a:t>
            </a:r>
            <a:r>
              <a:rPr lang="en-US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são características internas que contribuem para o sucesso do negócio.</a:t>
            </a:r>
          </a:p>
          <a:p>
            <a:pPr marL="0" indent="0">
              <a:lnSpc>
                <a:spcPts val="2850"/>
              </a:lnSpc>
              <a:buNone/>
            </a:pPr>
            <a:endParaRPr lang="en-US" kern="0" spc="-36" dirty="0">
              <a:solidFill>
                <a:srgbClr val="272525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b="1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Fraquezas (Weaknesses) </a:t>
            </a:r>
            <a:r>
              <a:rPr lang="en-US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são características internas que podem prejudicar o sucesso do negócio.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776374" y="3610072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b="1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Oportunidades (Opportunities) </a:t>
            </a:r>
            <a:r>
              <a:rPr lang="en-US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são fatores externos que podem ser explorados para o crescimento.</a:t>
            </a:r>
          </a:p>
          <a:p>
            <a:pPr marL="0" indent="0">
              <a:lnSpc>
                <a:spcPts val="2850"/>
              </a:lnSpc>
              <a:buNone/>
            </a:pPr>
            <a:endParaRPr lang="en-US" kern="0" spc="-36" dirty="0">
              <a:solidFill>
                <a:srgbClr val="272525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b="1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Ameaças (Threats) </a:t>
            </a:r>
            <a:r>
              <a:rPr lang="en-US" kern="0" spc="-36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são fatores externos que podem afetar negativamente o negócio.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07C4AB-B3E8-6254-35D3-FD6931BED1DE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SWOT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14A611-5BAA-EF78-E36F-ABB0E01677B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92689AF-CAC6-31FD-7F22-F529209B258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BFDFA5E-ABB7-164D-2FCD-0332AF90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4" y="3125159"/>
            <a:ext cx="3216559" cy="3769313"/>
          </a:xfrm>
          <a:prstGeom prst="rect">
            <a:avLst/>
          </a:prstGeom>
        </p:spPr>
      </p:pic>
      <p:pic>
        <p:nvPicPr>
          <p:cNvPr id="13" name="Picture 2" descr="UMC">
            <a:extLst>
              <a:ext uri="{FF2B5EF4-FFF2-40B4-BE49-F238E27FC236}">
                <a16:creationId xmlns:a16="http://schemas.microsoft.com/office/drawing/2014/main" id="{F346DE53-D9B4-6AA9-B005-901EAAE7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800" y="747452"/>
            <a:ext cx="7691438" cy="8662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Forças (Strengths)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2681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6783348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Inovação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783348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indústria de cosméticos é caracterizada por constante inovação, com o desenvolvimento de novos produtos e tecnologias.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2223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10732889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Marketing Digital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732889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empresas de cosméticos aproveitam o marketing digital para alcançar o público-alvo, com foco em influenciadores e campanhas online.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2681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6783348" y="5256014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Consumo Crescente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783348" y="5704642"/>
            <a:ext cx="317134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consumo de cosméticos está em alta, impulsionado pela crescente preocupação com a aparência e o bem-estar.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0162223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4" name="Text 11"/>
          <p:cNvSpPr/>
          <p:nvPr/>
        </p:nvSpPr>
        <p:spPr>
          <a:xfrm>
            <a:off x="10732889" y="5256014"/>
            <a:ext cx="3145274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Segmentação de Mercado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732889" y="5704642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indústria se adapta às necessidades de diferentes nichos de mercado, oferecendo produtos específicos para cada público.</a:t>
            </a:r>
            <a:endParaRPr 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33788-341B-FD2D-40E3-9E2E54D3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E1B8E28-CCC8-01D2-D8AF-BB9A164234E8}"/>
              </a:ext>
            </a:extLst>
          </p:cNvPr>
          <p:cNvSpPr/>
          <p:nvPr/>
        </p:nvSpPr>
        <p:spPr>
          <a:xfrm>
            <a:off x="741097" y="1652215"/>
            <a:ext cx="18041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Forças </a:t>
            </a:r>
            <a:endParaRPr lang="en-US" sz="4050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05F8672-2301-2E37-0178-76DAEE221F79}"/>
              </a:ext>
            </a:extLst>
          </p:cNvPr>
          <p:cNvCxnSpPr/>
          <p:nvPr/>
        </p:nvCxnSpPr>
        <p:spPr>
          <a:xfrm>
            <a:off x="4131191" y="2018513"/>
            <a:ext cx="0" cy="46570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BFDC5EE-A219-4B1A-B492-952DD04B5824}"/>
              </a:ext>
            </a:extLst>
          </p:cNvPr>
          <p:cNvSpPr txBox="1"/>
          <p:nvPr/>
        </p:nvSpPr>
        <p:spPr>
          <a:xfrm>
            <a:off x="522351" y="2500322"/>
            <a:ext cx="31790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Marketing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Consumo crescente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Segmentação de mercado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5294AFF-13CB-9172-EA2D-CFF73372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19" y="1759988"/>
            <a:ext cx="5449060" cy="491558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559202D-1E06-2F25-F8AD-2BE15C9E0E9E}"/>
              </a:ext>
            </a:extLst>
          </p:cNvPr>
          <p:cNvSpPr txBox="1"/>
          <p:nvPr/>
        </p:nvSpPr>
        <p:spPr>
          <a:xfrm>
            <a:off x="187236" y="147015"/>
            <a:ext cx="911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SWOT - Empresa de Cosméticos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1404049-98BA-03DC-5C49-3733B888A83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1D6589D-B41E-A31E-9D56-F39DCF4C9B8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UMC">
            <a:extLst>
              <a:ext uri="{FF2B5EF4-FFF2-40B4-BE49-F238E27FC236}">
                <a16:creationId xmlns:a16="http://schemas.microsoft.com/office/drawing/2014/main" id="{1A22153C-5239-5B81-5D60-590C1BD80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85EE2B76-925E-FB9B-0F01-3D9D49C650FA}"/>
              </a:ext>
            </a:extLst>
          </p:cNvPr>
          <p:cNvCxnSpPr>
            <a:cxnSpLocks/>
          </p:cNvCxnSpPr>
          <p:nvPr/>
        </p:nvCxnSpPr>
        <p:spPr>
          <a:xfrm>
            <a:off x="187236" y="4225006"/>
            <a:ext cx="84072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110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840C-CEBC-28A9-FA0B-44B232CB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F1809B0-F10A-FCE7-C61D-B58F9558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66261"/>
          </a:xfrm>
          <a:prstGeom prst="rect">
            <a:avLst/>
          </a:prstGeom>
        </p:spPr>
      </p:pic>
      <p:sp>
        <p:nvSpPr>
          <p:cNvPr id="4" name="Shape 1">
            <a:extLst>
              <a:ext uri="{FF2B5EF4-FFF2-40B4-BE49-F238E27FC236}">
                <a16:creationId xmlns:a16="http://schemas.microsoft.com/office/drawing/2014/main" id="{F1AADE79-CAFB-F985-0090-7770DBB29E95}"/>
              </a:ext>
            </a:extLst>
          </p:cNvPr>
          <p:cNvSpPr/>
          <p:nvPr/>
        </p:nvSpPr>
        <p:spPr>
          <a:xfrm>
            <a:off x="6212681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0C207C7E-F03F-3812-35B6-E10B849B3576}"/>
              </a:ext>
            </a:extLst>
          </p:cNvPr>
          <p:cNvSpPr/>
          <p:nvPr/>
        </p:nvSpPr>
        <p:spPr>
          <a:xfrm>
            <a:off x="6783348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noProof="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Competitividade</a:t>
            </a:r>
            <a:endParaRPr lang="en-US" sz="2000" dirty="0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B5C7702E-0DA9-F844-F822-7EEB57931370}"/>
              </a:ext>
            </a:extLst>
          </p:cNvPr>
          <p:cNvSpPr/>
          <p:nvPr/>
        </p:nvSpPr>
        <p:spPr>
          <a:xfrm>
            <a:off x="6783348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mercado de cosméticos é altamente competitivo, com muitas marcas lutando por espaço nas prateleiras e na mente do consumidor.</a:t>
            </a:r>
            <a:endParaRPr lang="en-US" sz="1600" dirty="0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08525179-FE58-CD4C-7C7D-45A2988583CE}"/>
              </a:ext>
            </a:extLst>
          </p:cNvPr>
          <p:cNvSpPr/>
          <p:nvPr/>
        </p:nvSpPr>
        <p:spPr>
          <a:xfrm>
            <a:off x="10162223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06CD05A3-8BDE-1C0C-24DF-0897048543BE}"/>
              </a:ext>
            </a:extLst>
          </p:cNvPr>
          <p:cNvSpPr/>
          <p:nvPr/>
        </p:nvSpPr>
        <p:spPr>
          <a:xfrm>
            <a:off x="10732889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Custo de pesquisa e desenvolvimento</a:t>
            </a:r>
            <a:endParaRPr lang="en-US" sz="2000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43C3702C-EA9A-BD70-64A7-8848DF5EC7DE}"/>
              </a:ext>
            </a:extLst>
          </p:cNvPr>
          <p:cNvSpPr/>
          <p:nvPr/>
        </p:nvSpPr>
        <p:spPr>
          <a:xfrm>
            <a:off x="10732889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desenvolvimento de novos produtos e tecnologia exige altos investimentos em pesquisa e desenvolvimento.</a:t>
            </a:r>
            <a:endParaRPr lang="en-US" sz="1600" dirty="0"/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2E951B66-24F6-E001-34D5-D81F2DC488A7}"/>
              </a:ext>
            </a:extLst>
          </p:cNvPr>
          <p:cNvSpPr/>
          <p:nvPr/>
        </p:nvSpPr>
        <p:spPr>
          <a:xfrm>
            <a:off x="6212681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4" name="Text 8">
            <a:extLst>
              <a:ext uri="{FF2B5EF4-FFF2-40B4-BE49-F238E27FC236}">
                <a16:creationId xmlns:a16="http://schemas.microsoft.com/office/drawing/2014/main" id="{D4792EB8-3114-B55C-6CDC-547A8ECC3357}"/>
              </a:ext>
            </a:extLst>
          </p:cNvPr>
          <p:cNvSpPr/>
          <p:nvPr/>
        </p:nvSpPr>
        <p:spPr>
          <a:xfrm>
            <a:off x="6783348" y="5256014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Regulamentação</a:t>
            </a:r>
            <a:endParaRPr lang="en-US" sz="2000" dirty="0"/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8795D3F1-CBAD-0DF4-E1E2-9CA91618A95D}"/>
              </a:ext>
            </a:extLst>
          </p:cNvPr>
          <p:cNvSpPr/>
          <p:nvPr/>
        </p:nvSpPr>
        <p:spPr>
          <a:xfrm>
            <a:off x="6783348" y="5704642"/>
            <a:ext cx="317134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indústria de cosméticos está sujeita a regulamentações rigorosas, o que pode aumentar os custos e atrasar o lançamento de novos produtos.</a:t>
            </a:r>
            <a:endParaRPr lang="en-US" sz="1600" dirty="0"/>
          </a:p>
        </p:txBody>
      </p:sp>
      <p:sp>
        <p:nvSpPr>
          <p:cNvPr id="26" name="Shape 10">
            <a:extLst>
              <a:ext uri="{FF2B5EF4-FFF2-40B4-BE49-F238E27FC236}">
                <a16:creationId xmlns:a16="http://schemas.microsoft.com/office/drawing/2014/main" id="{C5180C15-DDA5-4E1B-7BE1-CCAC8AC92AD9}"/>
              </a:ext>
            </a:extLst>
          </p:cNvPr>
          <p:cNvSpPr/>
          <p:nvPr/>
        </p:nvSpPr>
        <p:spPr>
          <a:xfrm>
            <a:off x="10162223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8030C5BA-3341-0D11-D8AC-0CD2C367C1D8}"/>
              </a:ext>
            </a:extLst>
          </p:cNvPr>
          <p:cNvSpPr/>
          <p:nvPr/>
        </p:nvSpPr>
        <p:spPr>
          <a:xfrm>
            <a:off x="10732889" y="5256014"/>
            <a:ext cx="3145274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000" dirty="0"/>
          </a:p>
        </p:txBody>
      </p:sp>
      <p:sp>
        <p:nvSpPr>
          <p:cNvPr id="28" name="Text 12">
            <a:extLst>
              <a:ext uri="{FF2B5EF4-FFF2-40B4-BE49-F238E27FC236}">
                <a16:creationId xmlns:a16="http://schemas.microsoft.com/office/drawing/2014/main" id="{708C265D-CD5C-F064-3923-6044F55D3F5C}"/>
              </a:ext>
            </a:extLst>
          </p:cNvPr>
          <p:cNvSpPr/>
          <p:nvPr/>
        </p:nvSpPr>
        <p:spPr>
          <a:xfrm>
            <a:off x="10732889" y="5704642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 indústria enfrenta desafios para alcançar a sustentabilidade, com foco em embalagem e ingredients ecológicos.</a:t>
            </a:r>
            <a:endParaRPr lang="en-US" sz="1600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15E13A-0E65-FB65-54D2-69A440A69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788"/>
            <a:ext cx="5392214" cy="8260387"/>
          </a:xfrm>
          <a:prstGeom prst="rect">
            <a:avLst/>
          </a:prstGeom>
        </p:spPr>
      </p:pic>
      <p:sp>
        <p:nvSpPr>
          <p:cNvPr id="35" name="Text 0">
            <a:extLst>
              <a:ext uri="{FF2B5EF4-FFF2-40B4-BE49-F238E27FC236}">
                <a16:creationId xmlns:a16="http://schemas.microsoft.com/office/drawing/2014/main" id="{31A7D149-DBE2-0C07-5E51-DC9825AC16CB}"/>
              </a:ext>
            </a:extLst>
          </p:cNvPr>
          <p:cNvSpPr/>
          <p:nvPr/>
        </p:nvSpPr>
        <p:spPr>
          <a:xfrm>
            <a:off x="6186725" y="717286"/>
            <a:ext cx="7691438" cy="77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Fraquezas (Weaknesses)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056912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719BC-225B-D68C-53B9-D146562B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553B53A-982F-5FF5-4982-7072D9F41584}"/>
              </a:ext>
            </a:extLst>
          </p:cNvPr>
          <p:cNvSpPr/>
          <p:nvPr/>
        </p:nvSpPr>
        <p:spPr>
          <a:xfrm>
            <a:off x="741097" y="1652215"/>
            <a:ext cx="18041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Forças </a:t>
            </a:r>
            <a:endParaRPr lang="en-US" sz="4050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70669E1-0C9F-A780-9AEF-E9027DE1B72E}"/>
              </a:ext>
            </a:extLst>
          </p:cNvPr>
          <p:cNvCxnSpPr/>
          <p:nvPr/>
        </p:nvCxnSpPr>
        <p:spPr>
          <a:xfrm>
            <a:off x="4131191" y="2018513"/>
            <a:ext cx="0" cy="46570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340326A-1A50-E5BD-576C-46B760AF4F01}"/>
              </a:ext>
            </a:extLst>
          </p:cNvPr>
          <p:cNvSpPr txBox="1"/>
          <p:nvPr/>
        </p:nvSpPr>
        <p:spPr>
          <a:xfrm>
            <a:off x="522351" y="2500322"/>
            <a:ext cx="31790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Marketing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Consumo crescente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Segmentação de mercado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30FD34D-255E-E8BE-C97D-E21FC6DA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19" y="1759988"/>
            <a:ext cx="5449060" cy="491558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9C7C806-13A6-4BCA-D716-F9287375D9E8}"/>
              </a:ext>
            </a:extLst>
          </p:cNvPr>
          <p:cNvSpPr txBox="1"/>
          <p:nvPr/>
        </p:nvSpPr>
        <p:spPr>
          <a:xfrm>
            <a:off x="187236" y="147015"/>
            <a:ext cx="911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SWOT - Empresa de Cosméticos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F7D4BA6-8758-E2AC-362E-DF6A57B8C247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262E232-5CD0-63E2-3DE5-586452FDD782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UMC">
            <a:extLst>
              <a:ext uri="{FF2B5EF4-FFF2-40B4-BE49-F238E27FC236}">
                <a16:creationId xmlns:a16="http://schemas.microsoft.com/office/drawing/2014/main" id="{FF418299-EE2F-6B5C-0AAC-393C5143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0">
            <a:extLst>
              <a:ext uri="{FF2B5EF4-FFF2-40B4-BE49-F238E27FC236}">
                <a16:creationId xmlns:a16="http://schemas.microsoft.com/office/drawing/2014/main" id="{866C45B8-619F-A494-799E-666CD78F3300}"/>
              </a:ext>
            </a:extLst>
          </p:cNvPr>
          <p:cNvSpPr/>
          <p:nvPr/>
        </p:nvSpPr>
        <p:spPr>
          <a:xfrm>
            <a:off x="4985936" y="1652215"/>
            <a:ext cx="2517078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Fraquezas</a:t>
            </a:r>
            <a:endParaRPr lang="en-US" sz="405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6871C67-788D-A508-2670-86C936DF96C6}"/>
              </a:ext>
            </a:extLst>
          </p:cNvPr>
          <p:cNvSpPr txBox="1"/>
          <p:nvPr/>
        </p:nvSpPr>
        <p:spPr>
          <a:xfrm>
            <a:off x="4560957" y="2482555"/>
            <a:ext cx="41280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Competitividade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Custos de pesquisa e Desenvolv.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Regulamentação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Necessidade de capital p/ Pesquisa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A8BABCD-C80B-2B4A-A913-2FCC16B09908}"/>
              </a:ext>
            </a:extLst>
          </p:cNvPr>
          <p:cNvCxnSpPr>
            <a:cxnSpLocks/>
          </p:cNvCxnSpPr>
          <p:nvPr/>
        </p:nvCxnSpPr>
        <p:spPr>
          <a:xfrm>
            <a:off x="187236" y="4225006"/>
            <a:ext cx="84072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087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4D528-270E-D3DF-C1A2-2B4F9D27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0">
            <a:extLst>
              <a:ext uri="{FF2B5EF4-FFF2-40B4-BE49-F238E27FC236}">
                <a16:creationId xmlns:a16="http://schemas.microsoft.com/office/drawing/2014/main" id="{E391CB05-44F8-6ADC-5BFD-3BF1439657AF}"/>
              </a:ext>
            </a:extLst>
          </p:cNvPr>
          <p:cNvSpPr/>
          <p:nvPr/>
        </p:nvSpPr>
        <p:spPr>
          <a:xfrm>
            <a:off x="6186725" y="717286"/>
            <a:ext cx="7691438" cy="77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Oportunidade (opportunities)</a:t>
            </a:r>
            <a:endParaRPr lang="en-US" sz="405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C9FE5B3-331F-48C3-0F5B-A9E0C3D7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97476" cy="8229600"/>
          </a:xfrm>
          <a:prstGeom prst="rect">
            <a:avLst/>
          </a:prstGeom>
        </p:spPr>
      </p:pic>
      <p:sp>
        <p:nvSpPr>
          <p:cNvPr id="19" name="Shape 1">
            <a:extLst>
              <a:ext uri="{FF2B5EF4-FFF2-40B4-BE49-F238E27FC236}">
                <a16:creationId xmlns:a16="http://schemas.microsoft.com/office/drawing/2014/main" id="{ACB77C17-963C-6DA3-8E6E-217581518A82}"/>
              </a:ext>
            </a:extLst>
          </p:cNvPr>
          <p:cNvSpPr/>
          <p:nvPr/>
        </p:nvSpPr>
        <p:spPr>
          <a:xfrm>
            <a:off x="6212681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B818B1C2-09BC-C4CF-DD30-AC86FFDED0AC}"/>
              </a:ext>
            </a:extLst>
          </p:cNvPr>
          <p:cNvSpPr/>
          <p:nvPr/>
        </p:nvSpPr>
        <p:spPr>
          <a:xfrm>
            <a:off x="6783348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Crescimento do Mercado</a:t>
            </a:r>
            <a:endParaRPr lang="en-US" sz="2000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9EC65B22-1E09-6897-0ACD-A7989B6773B4}"/>
              </a:ext>
            </a:extLst>
          </p:cNvPr>
          <p:cNvSpPr/>
          <p:nvPr/>
        </p:nvSpPr>
        <p:spPr>
          <a:xfrm>
            <a:off x="6783348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Mercado em expansão, com novos consumidores em mercados emergentes.</a:t>
            </a:r>
            <a:endParaRPr lang="en-US" sz="1600" dirty="0"/>
          </a:p>
        </p:txBody>
      </p:sp>
      <p:sp>
        <p:nvSpPr>
          <p:cNvPr id="22" name="Shape 4">
            <a:extLst>
              <a:ext uri="{FF2B5EF4-FFF2-40B4-BE49-F238E27FC236}">
                <a16:creationId xmlns:a16="http://schemas.microsoft.com/office/drawing/2014/main" id="{11FC90DE-F3EC-C2FE-84D3-9AE18F26CA7C}"/>
              </a:ext>
            </a:extLst>
          </p:cNvPr>
          <p:cNvSpPr/>
          <p:nvPr/>
        </p:nvSpPr>
        <p:spPr>
          <a:xfrm>
            <a:off x="10162223" y="270676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7DB99955-47F6-B967-E968-1880C0BF4725}"/>
              </a:ext>
            </a:extLst>
          </p:cNvPr>
          <p:cNvSpPr/>
          <p:nvPr/>
        </p:nvSpPr>
        <p:spPr>
          <a:xfrm>
            <a:off x="10732889" y="270676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E-Commerce</a:t>
            </a:r>
            <a:endParaRPr lang="en-US" sz="2000" dirty="0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3B784CFE-04E3-637F-F80C-10C4FE5A821A}"/>
              </a:ext>
            </a:extLst>
          </p:cNvPr>
          <p:cNvSpPr/>
          <p:nvPr/>
        </p:nvSpPr>
        <p:spPr>
          <a:xfrm>
            <a:off x="10732889" y="315539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mercado eletrônico oferece novas oportunidades oara as empresas de cosméticos alcançarem novos consumidores.</a:t>
            </a:r>
            <a:endParaRPr lang="en-US" sz="1600" dirty="0"/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E549F182-5108-6988-3EB0-2145EC58F131}"/>
              </a:ext>
            </a:extLst>
          </p:cNvPr>
          <p:cNvSpPr/>
          <p:nvPr/>
        </p:nvSpPr>
        <p:spPr>
          <a:xfrm>
            <a:off x="6212681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97B2EC9B-6EB6-13CF-06DA-F42CB8B18249}"/>
              </a:ext>
            </a:extLst>
          </p:cNvPr>
          <p:cNvSpPr/>
          <p:nvPr/>
        </p:nvSpPr>
        <p:spPr>
          <a:xfrm>
            <a:off x="6783348" y="5256014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Personalização</a:t>
            </a:r>
            <a:endParaRPr lang="en-US" sz="2000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B39476F1-0F04-F3D4-932E-AE2EA5CABDA9}"/>
              </a:ext>
            </a:extLst>
          </p:cNvPr>
          <p:cNvSpPr/>
          <p:nvPr/>
        </p:nvSpPr>
        <p:spPr>
          <a:xfrm>
            <a:off x="6783348" y="5704642"/>
            <a:ext cx="317134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consumidores estão </a:t>
            </a:r>
            <a:r>
              <a:rPr lang="en-US" sz="1600" kern="0" spc="-33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buscando</a:t>
            </a: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produtos personalizados, com ingredients e formulas adaptadas às suas necessidades individuais.</a:t>
            </a:r>
            <a:endParaRPr lang="en-US" sz="1600" dirty="0"/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69FC746A-2799-1913-117C-96ECC13EA633}"/>
              </a:ext>
            </a:extLst>
          </p:cNvPr>
          <p:cNvSpPr/>
          <p:nvPr/>
        </p:nvSpPr>
        <p:spPr>
          <a:xfrm>
            <a:off x="10162223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08DC2065-6667-35D2-3867-7D6CFE2641D5}"/>
              </a:ext>
            </a:extLst>
          </p:cNvPr>
          <p:cNvSpPr/>
          <p:nvPr/>
        </p:nvSpPr>
        <p:spPr>
          <a:xfrm>
            <a:off x="10732889" y="5256014"/>
            <a:ext cx="3145274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bem-estar</a:t>
            </a:r>
            <a:endParaRPr lang="en-US" sz="2000" dirty="0"/>
          </a:p>
        </p:txBody>
      </p:sp>
      <p:sp>
        <p:nvSpPr>
          <p:cNvPr id="30" name="Text 12">
            <a:extLst>
              <a:ext uri="{FF2B5EF4-FFF2-40B4-BE49-F238E27FC236}">
                <a16:creationId xmlns:a16="http://schemas.microsoft.com/office/drawing/2014/main" id="{7A6F23C6-B9D1-32C8-F849-D50FE7BE72FC}"/>
              </a:ext>
            </a:extLst>
          </p:cNvPr>
          <p:cNvSpPr/>
          <p:nvPr/>
        </p:nvSpPr>
        <p:spPr>
          <a:xfrm>
            <a:off x="10732889" y="5704642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crescente preocupação com o bem-estar Abre oportunidades para produtos naturais e orgânicos.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4962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E0120-3AF8-619D-41DF-531C475B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A1078E1-CAD9-F5B3-224C-008EA9216185}"/>
              </a:ext>
            </a:extLst>
          </p:cNvPr>
          <p:cNvSpPr/>
          <p:nvPr/>
        </p:nvSpPr>
        <p:spPr>
          <a:xfrm>
            <a:off x="741097" y="1652215"/>
            <a:ext cx="18041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Forças </a:t>
            </a:r>
            <a:endParaRPr lang="en-US" sz="4050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1EC78AD-E62C-3152-CD04-1FFDBA5FF425}"/>
              </a:ext>
            </a:extLst>
          </p:cNvPr>
          <p:cNvCxnSpPr/>
          <p:nvPr/>
        </p:nvCxnSpPr>
        <p:spPr>
          <a:xfrm>
            <a:off x="4131191" y="2018513"/>
            <a:ext cx="0" cy="46570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42AA20F-052D-9F97-BB1B-134863224805}"/>
              </a:ext>
            </a:extLst>
          </p:cNvPr>
          <p:cNvSpPr txBox="1"/>
          <p:nvPr/>
        </p:nvSpPr>
        <p:spPr>
          <a:xfrm>
            <a:off x="522351" y="2500322"/>
            <a:ext cx="31790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Marketing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Consumo crescente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Segmentação de mercado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000453F-C31F-EC5F-E1CD-1AD4C12D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19" y="1759988"/>
            <a:ext cx="5449060" cy="491558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32E823D-3C0D-AC3B-829B-ACCD75C4607E}"/>
              </a:ext>
            </a:extLst>
          </p:cNvPr>
          <p:cNvSpPr txBox="1"/>
          <p:nvPr/>
        </p:nvSpPr>
        <p:spPr>
          <a:xfrm>
            <a:off x="187236" y="147015"/>
            <a:ext cx="911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SWOT - Empresa de Cosméticos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86FE7AB-7786-1B5D-BA54-8F8A5372CBD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34E26B1-ECA4-32B2-32A4-EEE9B981136C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UMC">
            <a:extLst>
              <a:ext uri="{FF2B5EF4-FFF2-40B4-BE49-F238E27FC236}">
                <a16:creationId xmlns:a16="http://schemas.microsoft.com/office/drawing/2014/main" id="{156ED317-A93D-5529-61DE-700DE150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0">
            <a:extLst>
              <a:ext uri="{FF2B5EF4-FFF2-40B4-BE49-F238E27FC236}">
                <a16:creationId xmlns:a16="http://schemas.microsoft.com/office/drawing/2014/main" id="{BD0066D2-A8E7-EB04-88D1-D5246FA43D11}"/>
              </a:ext>
            </a:extLst>
          </p:cNvPr>
          <p:cNvSpPr/>
          <p:nvPr/>
        </p:nvSpPr>
        <p:spPr>
          <a:xfrm>
            <a:off x="4985936" y="1652215"/>
            <a:ext cx="2517078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Fraquezas</a:t>
            </a:r>
            <a:endParaRPr lang="en-US" sz="405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7BED00C-E383-79AC-F5DA-BD2359887236}"/>
              </a:ext>
            </a:extLst>
          </p:cNvPr>
          <p:cNvSpPr txBox="1"/>
          <p:nvPr/>
        </p:nvSpPr>
        <p:spPr>
          <a:xfrm>
            <a:off x="4560957" y="2482555"/>
            <a:ext cx="41280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Competitividade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Custos de pesquisa e Desenvolv.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Regulamentação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Necessidade de capital p/ Pesquisa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0">
            <a:extLst>
              <a:ext uri="{FF2B5EF4-FFF2-40B4-BE49-F238E27FC236}">
                <a16:creationId xmlns:a16="http://schemas.microsoft.com/office/drawing/2014/main" id="{1CD406DB-B875-53C0-8198-A2FC9E74324A}"/>
              </a:ext>
            </a:extLst>
          </p:cNvPr>
          <p:cNvSpPr/>
          <p:nvPr/>
        </p:nvSpPr>
        <p:spPr>
          <a:xfrm>
            <a:off x="741095" y="4476306"/>
            <a:ext cx="45315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Oportunidade</a:t>
            </a:r>
            <a:endParaRPr lang="en-US" sz="405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2E4343C-91CC-67E9-A6BF-456CFF5372C3}"/>
              </a:ext>
            </a:extLst>
          </p:cNvPr>
          <p:cNvSpPr txBox="1"/>
          <p:nvPr/>
        </p:nvSpPr>
        <p:spPr>
          <a:xfrm>
            <a:off x="522351" y="5303502"/>
            <a:ext cx="3050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Crescimento do mercado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Personalização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Bem-estar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FE9A5AA4-EDF8-126F-91D9-5E81BB835FB2}"/>
              </a:ext>
            </a:extLst>
          </p:cNvPr>
          <p:cNvCxnSpPr>
            <a:cxnSpLocks/>
          </p:cNvCxnSpPr>
          <p:nvPr/>
        </p:nvCxnSpPr>
        <p:spPr>
          <a:xfrm>
            <a:off x="187236" y="4225006"/>
            <a:ext cx="84072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95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1FEBC94-2EA6-C9B8-3EA9-F29930D1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782" y="124433"/>
            <a:ext cx="5578619" cy="810516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858B51-D439-DA5C-AD03-2CD171C6B5BD}"/>
              </a:ext>
            </a:extLst>
          </p:cNvPr>
          <p:cNvSpPr txBox="1"/>
          <p:nvPr/>
        </p:nvSpPr>
        <p:spPr>
          <a:xfrm>
            <a:off x="1855613" y="3195130"/>
            <a:ext cx="5383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Corporativa:</a:t>
            </a:r>
          </a:p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Visão, Missão e Valores</a:t>
            </a:r>
          </a:p>
        </p:txBody>
      </p:sp>
    </p:spTree>
    <p:extLst>
      <p:ext uri="{BB962C8B-B14F-4D97-AF65-F5344CB8AC3E}">
        <p14:creationId xmlns:p14="http://schemas.microsoft.com/office/powerpoint/2010/main" val="372795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60D3F-F616-E61C-2AC9-D259E87D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0">
            <a:extLst>
              <a:ext uri="{FF2B5EF4-FFF2-40B4-BE49-F238E27FC236}">
                <a16:creationId xmlns:a16="http://schemas.microsoft.com/office/drawing/2014/main" id="{4956BCEF-DE05-83FF-234C-F7D64E775717}"/>
              </a:ext>
            </a:extLst>
          </p:cNvPr>
          <p:cNvSpPr/>
          <p:nvPr/>
        </p:nvSpPr>
        <p:spPr>
          <a:xfrm>
            <a:off x="6186725" y="717286"/>
            <a:ext cx="7691438" cy="77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Ameaças (Threats)</a:t>
            </a:r>
            <a:endParaRPr lang="en-US" sz="405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1943AD22-E671-4B5D-98E6-8E83980AC91C}"/>
              </a:ext>
            </a:extLst>
          </p:cNvPr>
          <p:cNvSpPr/>
          <p:nvPr/>
        </p:nvSpPr>
        <p:spPr>
          <a:xfrm>
            <a:off x="6212681" y="227414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462B2225-F3F8-532A-AA1A-6434D2BAD6B9}"/>
              </a:ext>
            </a:extLst>
          </p:cNvPr>
          <p:cNvSpPr/>
          <p:nvPr/>
        </p:nvSpPr>
        <p:spPr>
          <a:xfrm>
            <a:off x="6783348" y="227414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b="1" kern="0" spc="-61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Economia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F4324461-ED78-3A42-EFBA-A24DB1AF1405}"/>
              </a:ext>
            </a:extLst>
          </p:cNvPr>
          <p:cNvSpPr/>
          <p:nvPr/>
        </p:nvSpPr>
        <p:spPr>
          <a:xfrm>
            <a:off x="6783348" y="272277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kern="0" spc="-33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Possíveis instabilidades na economia pode afetar o consumo dos produtos não essenciais.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kern="0" spc="-33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Além de afetar o custo do capital para investimentos.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4">
            <a:extLst>
              <a:ext uri="{FF2B5EF4-FFF2-40B4-BE49-F238E27FC236}">
                <a16:creationId xmlns:a16="http://schemas.microsoft.com/office/drawing/2014/main" id="{6088352D-A629-9FA7-C515-B97E06AFC0E7}"/>
              </a:ext>
            </a:extLst>
          </p:cNvPr>
          <p:cNvSpPr/>
          <p:nvPr/>
        </p:nvSpPr>
        <p:spPr>
          <a:xfrm>
            <a:off x="10162223" y="2274147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4421B0B7-D677-8DC5-5A95-DFDFA6853074}"/>
              </a:ext>
            </a:extLst>
          </p:cNvPr>
          <p:cNvSpPr/>
          <p:nvPr/>
        </p:nvSpPr>
        <p:spPr>
          <a:xfrm>
            <a:off x="10732889" y="2274147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b="1" kern="0" spc="-61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Concorrêencia marcas próprias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2400EF09-E18D-9035-2CD9-5AFDE29E4B6D}"/>
              </a:ext>
            </a:extLst>
          </p:cNvPr>
          <p:cNvSpPr/>
          <p:nvPr/>
        </p:nvSpPr>
        <p:spPr>
          <a:xfrm>
            <a:off x="10732889" y="2722774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kern="0" spc="-33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 marcas próprias de grandes varejistas representam uma ameaça crescente para as empresas do setor.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02DEA2B1-3A1B-DF35-C036-473EB20A6745}"/>
              </a:ext>
            </a:extLst>
          </p:cNvPr>
          <p:cNvSpPr/>
          <p:nvPr/>
        </p:nvSpPr>
        <p:spPr>
          <a:xfrm>
            <a:off x="6212681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3B264453-90A4-A81C-EEC9-496F338046D8}"/>
              </a:ext>
            </a:extLst>
          </p:cNvPr>
          <p:cNvSpPr/>
          <p:nvPr/>
        </p:nvSpPr>
        <p:spPr>
          <a:xfrm>
            <a:off x="6783348" y="5256014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b="1" kern="0" spc="-61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Regulamentação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7F71B92D-DF19-99BE-FDEA-CB3D6E57334D}"/>
              </a:ext>
            </a:extLst>
          </p:cNvPr>
          <p:cNvSpPr/>
          <p:nvPr/>
        </p:nvSpPr>
        <p:spPr>
          <a:xfrm>
            <a:off x="6783348" y="5704642"/>
            <a:ext cx="317134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kern="0" spc="-33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Governos e agências estão impondo regras mais rigorosas sobre a composição e uso de ingredienttes 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EF963F2E-34A0-ED7B-A3B5-D57D1D7B3283}"/>
              </a:ext>
            </a:extLst>
          </p:cNvPr>
          <p:cNvSpPr/>
          <p:nvPr/>
        </p:nvSpPr>
        <p:spPr>
          <a:xfrm>
            <a:off x="10162223" y="5256014"/>
            <a:ext cx="363141" cy="363141"/>
          </a:xfrm>
          <a:prstGeom prst="roundRect">
            <a:avLst>
              <a:gd name="adj" fmla="val 2400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29137871-10DF-DB6C-61AB-A797F203F3DC}"/>
              </a:ext>
            </a:extLst>
          </p:cNvPr>
          <p:cNvSpPr/>
          <p:nvPr/>
        </p:nvSpPr>
        <p:spPr>
          <a:xfrm>
            <a:off x="10732889" y="5256014"/>
            <a:ext cx="3145274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b="1" kern="0" spc="-61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Preferência do consumidor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12">
            <a:extLst>
              <a:ext uri="{FF2B5EF4-FFF2-40B4-BE49-F238E27FC236}">
                <a16:creationId xmlns:a16="http://schemas.microsoft.com/office/drawing/2014/main" id="{26FE652B-2FF8-47A4-BE90-041D67C4AA5C}"/>
              </a:ext>
            </a:extLst>
          </p:cNvPr>
          <p:cNvSpPr/>
          <p:nvPr/>
        </p:nvSpPr>
        <p:spPr>
          <a:xfrm>
            <a:off x="10732889" y="5704642"/>
            <a:ext cx="3171349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kern="0" spc="-33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 preferências do consumidor estão em constante mudança, o que pode levar à obsolescência de produtos e estratégias de marketing.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3E6922-0FAE-A577-21BE-DFC1E50D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65231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8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62659-9790-9649-43AF-A5CFFE08A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7C3C078-8CAE-6279-3535-5F7A293FA261}"/>
              </a:ext>
            </a:extLst>
          </p:cNvPr>
          <p:cNvSpPr/>
          <p:nvPr/>
        </p:nvSpPr>
        <p:spPr>
          <a:xfrm>
            <a:off x="741097" y="1652215"/>
            <a:ext cx="18041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Forças </a:t>
            </a:r>
            <a:endParaRPr lang="en-US" sz="4050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63D2A5B-AEB6-37D2-EE41-A510FF6CA18C}"/>
              </a:ext>
            </a:extLst>
          </p:cNvPr>
          <p:cNvCxnSpPr/>
          <p:nvPr/>
        </p:nvCxnSpPr>
        <p:spPr>
          <a:xfrm>
            <a:off x="4131191" y="2018513"/>
            <a:ext cx="0" cy="46570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08D7BD7-81DF-AF74-6A0E-068088D95E6E}"/>
              </a:ext>
            </a:extLst>
          </p:cNvPr>
          <p:cNvSpPr txBox="1"/>
          <p:nvPr/>
        </p:nvSpPr>
        <p:spPr>
          <a:xfrm>
            <a:off x="522351" y="2500322"/>
            <a:ext cx="31790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Marketing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Consumo crescente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Segmentação de mercado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8085590-3B08-CF94-A8ED-F9DFFF0C6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19" y="1759988"/>
            <a:ext cx="5449060" cy="491558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29DC4D9-A5A2-DA6D-AEB7-A7E3751ED76C}"/>
              </a:ext>
            </a:extLst>
          </p:cNvPr>
          <p:cNvSpPr txBox="1"/>
          <p:nvPr/>
        </p:nvSpPr>
        <p:spPr>
          <a:xfrm>
            <a:off x="187236" y="147015"/>
            <a:ext cx="911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SWOT - Empresa de Cosméticos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B227F69-EFB6-E84E-0BE8-88954A5DA36A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E25D5E2-96D8-8A8A-657C-F0748930C1F5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UMC">
            <a:extLst>
              <a:ext uri="{FF2B5EF4-FFF2-40B4-BE49-F238E27FC236}">
                <a16:creationId xmlns:a16="http://schemas.microsoft.com/office/drawing/2014/main" id="{F64ECEF2-7109-01E0-8FFA-F8FC9CD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0">
            <a:extLst>
              <a:ext uri="{FF2B5EF4-FFF2-40B4-BE49-F238E27FC236}">
                <a16:creationId xmlns:a16="http://schemas.microsoft.com/office/drawing/2014/main" id="{902A1557-7F11-725A-1E38-47016EF87D88}"/>
              </a:ext>
            </a:extLst>
          </p:cNvPr>
          <p:cNvSpPr/>
          <p:nvPr/>
        </p:nvSpPr>
        <p:spPr>
          <a:xfrm>
            <a:off x="4985936" y="1652215"/>
            <a:ext cx="2517078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Fraquezas</a:t>
            </a:r>
            <a:endParaRPr lang="en-US" sz="405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D6A2C7F-88EC-B56E-6752-ECFFB93123CD}"/>
              </a:ext>
            </a:extLst>
          </p:cNvPr>
          <p:cNvSpPr txBox="1"/>
          <p:nvPr/>
        </p:nvSpPr>
        <p:spPr>
          <a:xfrm>
            <a:off x="4560957" y="2482555"/>
            <a:ext cx="41280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Competitividade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Custos de pesquisa e Desenvolv.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Regulamentação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Necessidade de capital p/ Pesquisa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0">
            <a:extLst>
              <a:ext uri="{FF2B5EF4-FFF2-40B4-BE49-F238E27FC236}">
                <a16:creationId xmlns:a16="http://schemas.microsoft.com/office/drawing/2014/main" id="{FA629030-7AFD-D45A-B75B-7EC090700C29}"/>
              </a:ext>
            </a:extLst>
          </p:cNvPr>
          <p:cNvSpPr/>
          <p:nvPr/>
        </p:nvSpPr>
        <p:spPr>
          <a:xfrm>
            <a:off x="741095" y="4476306"/>
            <a:ext cx="45315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Oportunidade</a:t>
            </a:r>
            <a:endParaRPr lang="en-US" sz="405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6716E5E-9BC1-E91B-A4CE-9BBF1D543A36}"/>
              </a:ext>
            </a:extLst>
          </p:cNvPr>
          <p:cNvSpPr txBox="1"/>
          <p:nvPr/>
        </p:nvSpPr>
        <p:spPr>
          <a:xfrm>
            <a:off x="522351" y="5303502"/>
            <a:ext cx="3050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Crescimento do mercado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Personalização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Bem-estar</a:t>
            </a:r>
          </a:p>
        </p:txBody>
      </p:sp>
      <p:sp>
        <p:nvSpPr>
          <p:cNvPr id="30" name="Text 0">
            <a:extLst>
              <a:ext uri="{FF2B5EF4-FFF2-40B4-BE49-F238E27FC236}">
                <a16:creationId xmlns:a16="http://schemas.microsoft.com/office/drawing/2014/main" id="{355D9798-6D6E-6663-8410-994DECB0451B}"/>
              </a:ext>
            </a:extLst>
          </p:cNvPr>
          <p:cNvSpPr/>
          <p:nvPr/>
        </p:nvSpPr>
        <p:spPr>
          <a:xfrm>
            <a:off x="4881474" y="4476306"/>
            <a:ext cx="4531549" cy="62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Ameaças</a:t>
            </a:r>
            <a:endParaRPr lang="en-US" sz="4050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814069-9A93-4F1F-756F-F01CDE3B673E}"/>
              </a:ext>
            </a:extLst>
          </p:cNvPr>
          <p:cNvSpPr txBox="1"/>
          <p:nvPr/>
        </p:nvSpPr>
        <p:spPr>
          <a:xfrm>
            <a:off x="4581865" y="5277934"/>
            <a:ext cx="4461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Concorrência de marcas próprias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Mudança preferência de consumidores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Regulamentação mais rigorosa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96393979-AF4E-5D59-48B3-6A0A698DD1FB}"/>
              </a:ext>
            </a:extLst>
          </p:cNvPr>
          <p:cNvCxnSpPr/>
          <p:nvPr/>
        </p:nvCxnSpPr>
        <p:spPr>
          <a:xfrm>
            <a:off x="94541" y="4225006"/>
            <a:ext cx="85944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455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57" y="1440894"/>
            <a:ext cx="976670" cy="15628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53339" y="1636157"/>
            <a:ext cx="337125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kern="0" spc="-58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Identificar Forças e Fraquezas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953339" y="2058472"/>
            <a:ext cx="6507004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kern="0" spc="-3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Analisar as forças e fraquezas da empresa e do mercado de cosméticos.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7" y="3003709"/>
            <a:ext cx="976670" cy="15628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53339" y="3198971"/>
            <a:ext cx="440912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kern="0" spc="-58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Reconhecer Oportunidades e Ameaças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953339" y="3621286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kern="0" spc="-3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Mapear as oportunidades e ameaças que podem impactar o negócio de cosméticos.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57" y="4566523"/>
            <a:ext cx="976670" cy="15628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53339" y="4761786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kern="0" spc="-58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Criar Estratégias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953339" y="5184100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kern="0" spc="-3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Utilizar as informações da matriz SWOT para desenvolver estratégias eficazes.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57" y="6129338"/>
            <a:ext cx="976670" cy="156281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53339" y="6324600"/>
            <a:ext cx="276998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kern="0" spc="-58" dirty="0">
                <a:solidFill>
                  <a:srgbClr val="272525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Implementar e Monitorar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953339" y="6746915"/>
            <a:ext cx="6507004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kern="0" spc="-3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Implementar as estratégias definidas e monitorar os resultados para garantir o sucesso.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BFB9BD-DA38-5F2A-207A-87408DA65738}"/>
              </a:ext>
            </a:extLst>
          </p:cNvPr>
          <p:cNvSpPr txBox="1"/>
          <p:nvPr/>
        </p:nvSpPr>
        <p:spPr>
          <a:xfrm>
            <a:off x="187236" y="147015"/>
            <a:ext cx="911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Análise da Matriz SWOT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DC46554-DE54-48E9-97CC-15D1F24DC836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96D5950-1B14-C3C2-CD88-5D9A9EDA17DB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E653084-4B60-4378-1558-8883C312F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1404" y="1027242"/>
            <a:ext cx="4448996" cy="715663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8E3B2-9F04-65FE-A216-1FAE28B01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34202F3-7917-3D42-FC62-E23534F32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10FEEE-5091-008F-400B-967413D244BF}"/>
              </a:ext>
            </a:extLst>
          </p:cNvPr>
          <p:cNvSpPr txBox="1"/>
          <p:nvPr/>
        </p:nvSpPr>
        <p:spPr>
          <a:xfrm>
            <a:off x="1876417" y="3351599"/>
            <a:ext cx="518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Objetivos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1100945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BB3B-3931-A3AF-2033-A71144E4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1075AA16-B540-4B4F-D1E2-1803B18D9A0D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EEF89B03-B193-9B17-E80A-E72F217263A9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49AF14D-537B-B538-BEAB-0C44061C6D0D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45DCEF8-B418-D915-497D-D968750C7F25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29598EF-5A3B-D76C-5127-D54BA9516799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BF2EFF2-DB0A-339E-9024-17BC5948FEA2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 err="1">
                <a:solidFill>
                  <a:schemeClr val="tx1"/>
                </a:solidFill>
              </a:rPr>
              <a:t>Oportu-nidades</a:t>
            </a:r>
            <a:endParaRPr lang="pt-BR" sz="1440" b="1" dirty="0">
              <a:solidFill>
                <a:schemeClr val="tx1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F9A09EA-2D00-8DCF-4146-54A90323BC44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767CADAC-403E-60FC-64F4-EEEB6986CAA0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5D82055-5EF4-F475-44A0-B442E8B0BD5F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060F0DF-E043-DCA0-F58B-CE5071FF1617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260A60A-580F-C5EA-1FD4-CD9D4BC3523A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A4A6248-7534-EE70-7B8E-D5D8BFA72C5D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AA06209F-A4E8-FC8B-58B7-3C2131B3D916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5049444-405E-9D1C-1549-1BAA3C4E2650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E813167-9DED-6AC4-B59A-5E974EE03F41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06DBE34A-A72D-C4C9-5421-FDEBE0BA0A23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76A25E2B-A77C-9F19-AE6B-139AAC1103E4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5B165D40-A1C6-244E-CEA1-6A500190E23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347EBE00-73E8-31A7-7C31-49FA211C8677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482CFCD8-8665-1FB8-AE90-242619B684D8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E96A5B9E-EED2-57D1-7026-9E3045F368F6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7F689DE8-ECD6-1DB8-3352-47CDF3143447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2AF6FEE-8CFA-49C4-2E15-F32332A5AE62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4736FBE-45A4-7817-23E5-FCBB7E05561A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BA5ACD40-49CA-A713-A2AE-A65F3AD8C34F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D241FA6-71CB-FF1C-04A0-441DA6FFC1BE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9B88FFA-E570-0F79-A3BC-B4627548EC0E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FB44211-F3E8-F0FD-9D1A-29061AC74875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A6F8F88-18B2-D7A8-5B25-9064B43AB3B9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1E9783EC-75A5-B0BF-DFB3-1371DBEC62C9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D07BC7BF-BC09-0B2A-7789-0F701E9ED8B1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FAC344F0-1C69-2B30-FA14-03925948BF80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B0880BFF-629D-F75A-90E0-509886814375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392D5EB5-0358-714E-53B5-4444A67C94C0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5202E940-5206-E008-5AE3-7F339D9A0C0F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6248AA65-42C7-981D-67C8-810A543833C0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5D82BCA3-1F12-FD95-A1AD-7BC8FA326FB0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11748639-62C8-A53E-5B69-C17ACB1C2D64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41814C55-0E3B-EEAD-181B-D136969DD233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55E93210-1829-9F2E-7C13-36B4F6B47AC2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FCB31B51-5D81-189D-1DEC-10DCBC04CA4E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32461FDA-9A03-D30E-82F4-85A7B7C9969C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534EB7EB-8FD9-3261-C23C-2CB33AA7BBEC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58F00894-8490-D57E-0999-1706D1F43F73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7B1E87E-0978-62C1-52DC-F01841F36B6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8994A060-E593-8D31-418A-2AB1EB2346A4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28D7A85A-820B-BCED-59E5-45042BC53F39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87EFF587-BF2B-DEB8-AE66-A997F05A87F7}"/>
              </a:ext>
            </a:extLst>
          </p:cNvPr>
          <p:cNvSpPr/>
          <p:nvPr/>
        </p:nvSpPr>
        <p:spPr>
          <a:xfrm>
            <a:off x="206064" y="2150848"/>
            <a:ext cx="4028943" cy="37876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1851BA-D70E-0B3F-2697-DB31D74AC2BA}"/>
              </a:ext>
            </a:extLst>
          </p:cNvPr>
          <p:cNvSpPr/>
          <p:nvPr/>
        </p:nvSpPr>
        <p:spPr>
          <a:xfrm>
            <a:off x="4110435" y="3964323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9AD97DE-1972-7DAD-C226-576F88057FD6}"/>
              </a:ext>
            </a:extLst>
          </p:cNvPr>
          <p:cNvSpPr/>
          <p:nvPr/>
        </p:nvSpPr>
        <p:spPr>
          <a:xfrm>
            <a:off x="3796237" y="93194"/>
            <a:ext cx="4829307" cy="293462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87E023-B814-0665-A8E4-7846C0C162D2}"/>
              </a:ext>
            </a:extLst>
          </p:cNvPr>
          <p:cNvSpPr/>
          <p:nvPr/>
        </p:nvSpPr>
        <p:spPr>
          <a:xfrm>
            <a:off x="2386128" y="5488616"/>
            <a:ext cx="5976319" cy="260069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27C5286-B827-6156-7A5F-2982BC284C96}"/>
              </a:ext>
            </a:extLst>
          </p:cNvPr>
          <p:cNvSpPr/>
          <p:nvPr/>
        </p:nvSpPr>
        <p:spPr>
          <a:xfrm>
            <a:off x="8857337" y="4028527"/>
            <a:ext cx="5773063" cy="360734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043436C-ABCF-40C2-4CA2-B5EF823204FB}"/>
              </a:ext>
            </a:extLst>
          </p:cNvPr>
          <p:cNvSpPr/>
          <p:nvPr/>
        </p:nvSpPr>
        <p:spPr>
          <a:xfrm>
            <a:off x="7440891" y="4668700"/>
            <a:ext cx="1416445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477700-49F9-9132-BE89-2E58FAB67F01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79D974C-EB59-0362-9541-8D9B6E27F689}"/>
              </a:ext>
            </a:extLst>
          </p:cNvPr>
          <p:cNvSpPr/>
          <p:nvPr/>
        </p:nvSpPr>
        <p:spPr>
          <a:xfrm>
            <a:off x="8355535" y="6698792"/>
            <a:ext cx="277709" cy="8523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7BE2C45-EF13-EAA2-D27A-010A7BC2A935}"/>
              </a:ext>
            </a:extLst>
          </p:cNvPr>
          <p:cNvSpPr/>
          <p:nvPr/>
        </p:nvSpPr>
        <p:spPr>
          <a:xfrm>
            <a:off x="6645248" y="5200449"/>
            <a:ext cx="312815" cy="28816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196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7847-F6FB-35DA-959C-D9A2CD32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>
            <a:extLst>
              <a:ext uri="{FF2B5EF4-FFF2-40B4-BE49-F238E27FC236}">
                <a16:creationId xmlns:a16="http://schemas.microsoft.com/office/drawing/2014/main" id="{C399C470-C289-29B5-5533-3AC7CA88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–Metodologia de Implantação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D7B01D-6CE4-7DC4-A7BD-59BFB0C53830}"/>
              </a:ext>
            </a:extLst>
          </p:cNvPr>
          <p:cNvSpPr txBox="1"/>
          <p:nvPr/>
        </p:nvSpPr>
        <p:spPr>
          <a:xfrm>
            <a:off x="258877" y="201689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003D1FF2-F736-5324-97AB-3E8A4336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1"/>
            <a:ext cx="1530849" cy="12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B48D1492-95A3-674B-860A-9B60FE86C57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95AE6B6-4B32-A40B-6128-5325345A1C86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1A2F33-8951-609D-3815-63825D0D59F1}"/>
              </a:ext>
            </a:extLst>
          </p:cNvPr>
          <p:cNvSpPr txBox="1"/>
          <p:nvPr/>
        </p:nvSpPr>
        <p:spPr>
          <a:xfrm>
            <a:off x="522351" y="1165669"/>
            <a:ext cx="733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Modelo: Balanced Scorecard (BSC)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50FB80-D263-171D-4843-9D0DA9059C6C}"/>
              </a:ext>
            </a:extLst>
          </p:cNvPr>
          <p:cNvSpPr txBox="1"/>
          <p:nvPr/>
        </p:nvSpPr>
        <p:spPr>
          <a:xfrm>
            <a:off x="522351" y="1732923"/>
            <a:ext cx="13257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Definição: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Balanced Scorecard é uma ferramenta de gestão estratégica que visa alinhar as atividades empresariais com a visão e a estratégia da organização.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Criadores: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Kaplan e Norton, em 1992.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984145-F0F7-8566-FB4C-588AFC95369C}"/>
              </a:ext>
            </a:extLst>
          </p:cNvPr>
          <p:cNvSpPr txBox="1"/>
          <p:nvPr/>
        </p:nvSpPr>
        <p:spPr>
          <a:xfrm>
            <a:off x="522351" y="3186043"/>
            <a:ext cx="733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Principais Componentes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85D62F0-F59F-230B-15B2-A813CE2C383A}"/>
              </a:ext>
            </a:extLst>
          </p:cNvPr>
          <p:cNvGrpSpPr/>
          <p:nvPr/>
        </p:nvGrpSpPr>
        <p:grpSpPr>
          <a:xfrm>
            <a:off x="373626" y="3761526"/>
            <a:ext cx="11164185" cy="1200329"/>
            <a:chOff x="373626" y="3761526"/>
            <a:chExt cx="11164185" cy="1200329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D2CFD47D-AE27-0FD2-34E2-5A0D3312D701}"/>
                </a:ext>
              </a:extLst>
            </p:cNvPr>
            <p:cNvSpPr/>
            <p:nvPr/>
          </p:nvSpPr>
          <p:spPr>
            <a:xfrm>
              <a:off x="373626" y="3761526"/>
              <a:ext cx="11164185" cy="1017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5555517-F159-A74A-DD2B-58F6D84EDE37}"/>
                </a:ext>
              </a:extLst>
            </p:cNvPr>
            <p:cNvSpPr txBox="1"/>
            <p:nvPr/>
          </p:nvSpPr>
          <p:spPr>
            <a:xfrm>
              <a:off x="606055" y="3761526"/>
              <a:ext cx="96293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Financeiro:</a:t>
              </a:r>
            </a:p>
            <a:p>
              <a:pPr lvl="1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Foca no desempenho financeiro da empresa.</a:t>
              </a:r>
            </a:p>
            <a:p>
              <a:pPr lvl="1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Exemplos de métricas: retorno sobre o investimento (ROI), lucro líquido, receita.</a:t>
              </a:r>
            </a:p>
            <a:p>
              <a:pPr lvl="1"/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0C2A93-DB18-91FF-0E03-D6529A6718FD}"/>
              </a:ext>
            </a:extLst>
          </p:cNvPr>
          <p:cNvSpPr txBox="1"/>
          <p:nvPr/>
        </p:nvSpPr>
        <p:spPr>
          <a:xfrm>
            <a:off x="606056" y="4793428"/>
            <a:ext cx="11164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Clientes: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Mede a satisfação e a lealdade do cliente.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Exemplos de métricas: satisfação do cliente, retenção de clientes, market share.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7564691-8145-5E9E-C20C-0B36B05D2ECF}"/>
              </a:ext>
            </a:extLst>
          </p:cNvPr>
          <p:cNvGrpSpPr/>
          <p:nvPr/>
        </p:nvGrpSpPr>
        <p:grpSpPr>
          <a:xfrm>
            <a:off x="378545" y="5821385"/>
            <a:ext cx="11164185" cy="1017453"/>
            <a:chOff x="378545" y="5821385"/>
            <a:chExt cx="11164185" cy="1017453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E23684D3-B5FB-57EF-011E-1CDA633A1501}"/>
                </a:ext>
              </a:extLst>
            </p:cNvPr>
            <p:cNvSpPr/>
            <p:nvPr/>
          </p:nvSpPr>
          <p:spPr>
            <a:xfrm>
              <a:off x="378545" y="5821385"/>
              <a:ext cx="11164185" cy="1017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7D27970-0B76-F42E-C5CE-179AF7B052BF}"/>
                </a:ext>
              </a:extLst>
            </p:cNvPr>
            <p:cNvSpPr txBox="1"/>
            <p:nvPr/>
          </p:nvSpPr>
          <p:spPr>
            <a:xfrm>
              <a:off x="606056" y="5826866"/>
              <a:ext cx="1011419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Processos Internos:</a:t>
              </a:r>
            </a:p>
            <a:p>
              <a:pPr lvl="1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Avalia a eficiência e a eficácia dos processos internos.</a:t>
              </a:r>
            </a:p>
            <a:p>
              <a:pPr lvl="1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Exemplos de métricas: tempo de ciclo, qualidade dos processos, taxa de erro.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33D5123-7A04-863C-930C-BBFA8DA1CB4A}"/>
              </a:ext>
            </a:extLst>
          </p:cNvPr>
          <p:cNvSpPr txBox="1"/>
          <p:nvPr/>
        </p:nvSpPr>
        <p:spPr>
          <a:xfrm>
            <a:off x="606056" y="6889800"/>
            <a:ext cx="106750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Aprendizado e Crescimento: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Foca no desenvolvimento e crescimento da organização.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Exemplos de métricas: satisfação dos funcionários, rotatividade de funcionários, treinamentos realizados.</a:t>
            </a:r>
          </a:p>
        </p:txBody>
      </p:sp>
    </p:spTree>
    <p:extLst>
      <p:ext uri="{BB962C8B-B14F-4D97-AF65-F5344CB8AC3E}">
        <p14:creationId xmlns:p14="http://schemas.microsoft.com/office/powerpoint/2010/main" val="17770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9178-1A7F-E3D0-D177-360B4E702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>
            <a:extLst>
              <a:ext uri="{FF2B5EF4-FFF2-40B4-BE49-F238E27FC236}">
                <a16:creationId xmlns:a16="http://schemas.microsoft.com/office/drawing/2014/main" id="{2C4F4174-3D67-73D4-4137-629240D34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CE8F42F-F5F5-F31D-3827-9EC69DDF3F47}"/>
              </a:ext>
            </a:extLst>
          </p:cNvPr>
          <p:cNvSpPr txBox="1"/>
          <p:nvPr/>
        </p:nvSpPr>
        <p:spPr>
          <a:xfrm>
            <a:off x="258877" y="201689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8B11BB73-D646-8D4D-738C-770F34866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1"/>
            <a:ext cx="1530849" cy="12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D3CC251D-D656-697D-7841-D434E9902514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8870DDB-4B6B-9E17-1112-8D6144BD2C7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93F40EA-5F90-4875-5A49-AB12F5A2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40" y="1130754"/>
            <a:ext cx="10197898" cy="67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3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5879D-989E-2091-5402-89620A4BB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54">
            <a:extLst>
              <a:ext uri="{FF2B5EF4-FFF2-40B4-BE49-F238E27FC236}">
                <a16:creationId xmlns:a16="http://schemas.microsoft.com/office/drawing/2014/main" id="{B4BE4B9E-8E4D-F6F0-D9D0-8CB1C49FDB17}"/>
              </a:ext>
            </a:extLst>
          </p:cNvPr>
          <p:cNvCxnSpPr/>
          <p:nvPr/>
        </p:nvCxnSpPr>
        <p:spPr>
          <a:xfrm rot="10800000" flipV="1">
            <a:off x="2532671" y="4404813"/>
            <a:ext cx="483325" cy="13063"/>
          </a:xfrm>
          <a:prstGeom prst="straightConnector1">
            <a:avLst/>
          </a:prstGeom>
          <a:ln w="12700">
            <a:solidFill>
              <a:schemeClr val="tx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35">
            <a:extLst>
              <a:ext uri="{FF2B5EF4-FFF2-40B4-BE49-F238E27FC236}">
                <a16:creationId xmlns:a16="http://schemas.microsoft.com/office/drawing/2014/main" id="{831652F3-3111-62F2-64ED-D6BF538C0AA4}"/>
              </a:ext>
            </a:extLst>
          </p:cNvPr>
          <p:cNvCxnSpPr/>
          <p:nvPr/>
        </p:nvCxnSpPr>
        <p:spPr>
          <a:xfrm rot="5400000">
            <a:off x="4167340" y="5384836"/>
            <a:ext cx="418358" cy="190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2">
            <a:extLst>
              <a:ext uri="{FF2B5EF4-FFF2-40B4-BE49-F238E27FC236}">
                <a16:creationId xmlns:a16="http://schemas.microsoft.com/office/drawing/2014/main" id="{D1092345-34A1-D9B9-4C8A-197C80267BF7}"/>
              </a:ext>
            </a:extLst>
          </p:cNvPr>
          <p:cNvCxnSpPr/>
          <p:nvPr/>
        </p:nvCxnSpPr>
        <p:spPr>
          <a:xfrm flipV="1">
            <a:off x="5505096" y="4364754"/>
            <a:ext cx="404948" cy="13063"/>
          </a:xfrm>
          <a:prstGeom prst="straightConnector1">
            <a:avLst/>
          </a:prstGeom>
          <a:ln w="12700">
            <a:solidFill>
              <a:schemeClr val="tx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56">
            <a:extLst>
              <a:ext uri="{FF2B5EF4-FFF2-40B4-BE49-F238E27FC236}">
                <a16:creationId xmlns:a16="http://schemas.microsoft.com/office/drawing/2014/main" id="{40ACD761-1865-830E-1E1F-8D55AA5B7004}"/>
              </a:ext>
            </a:extLst>
          </p:cNvPr>
          <p:cNvCxnSpPr/>
          <p:nvPr/>
        </p:nvCxnSpPr>
        <p:spPr>
          <a:xfrm rot="5400000" flipH="1" flipV="1">
            <a:off x="4094847" y="3405903"/>
            <a:ext cx="352697" cy="13063"/>
          </a:xfrm>
          <a:prstGeom prst="straightConnector1">
            <a:avLst/>
          </a:prstGeom>
          <a:ln w="12700">
            <a:solidFill>
              <a:schemeClr val="tx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E4A4FB0E-74CC-EA27-B125-18462094D3BF}"/>
              </a:ext>
            </a:extLst>
          </p:cNvPr>
          <p:cNvSpPr/>
          <p:nvPr/>
        </p:nvSpPr>
        <p:spPr>
          <a:xfrm>
            <a:off x="2858626" y="3045895"/>
            <a:ext cx="2773908" cy="2457450"/>
          </a:xfrm>
          <a:prstGeom prst="ellipse">
            <a:avLst/>
          </a:prstGeom>
          <a:solidFill>
            <a:schemeClr val="tx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800000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Planejamento Estratégico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BSC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236CFBE-021E-452E-206D-B2D2675994F7}"/>
              </a:ext>
            </a:extLst>
          </p:cNvPr>
          <p:cNvSpPr/>
          <p:nvPr/>
        </p:nvSpPr>
        <p:spPr>
          <a:xfrm>
            <a:off x="5920843" y="3578552"/>
            <a:ext cx="1828800" cy="16009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alpha val="13000"/>
              </a:schemeClr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Perspectiva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Aprendizado e Crescimento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C3A82B6-EE28-148F-3BAE-C4072088026C}"/>
              </a:ext>
            </a:extLst>
          </p:cNvPr>
          <p:cNvSpPr/>
          <p:nvPr/>
        </p:nvSpPr>
        <p:spPr>
          <a:xfrm>
            <a:off x="3438946" y="5636235"/>
            <a:ext cx="1828800" cy="16009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alpha val="13000"/>
              </a:schemeClr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Perspectiva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Financeira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3E6304B-649D-0938-28C6-68C906347383}"/>
              </a:ext>
            </a:extLst>
          </p:cNvPr>
          <p:cNvSpPr/>
          <p:nvPr/>
        </p:nvSpPr>
        <p:spPr>
          <a:xfrm>
            <a:off x="3354495" y="1649842"/>
            <a:ext cx="1828800" cy="16009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alpha val="13000"/>
              </a:schemeClr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Perspectiva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Processos Internos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6D66CD8-B77C-5170-7060-5943E74B44BE}"/>
              </a:ext>
            </a:extLst>
          </p:cNvPr>
          <p:cNvSpPr/>
          <p:nvPr/>
        </p:nvSpPr>
        <p:spPr>
          <a:xfrm>
            <a:off x="679250" y="3657879"/>
            <a:ext cx="1828800" cy="16009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alpha val="13000"/>
              </a:schemeClr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Perspectiva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Cliente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32966B7-65FD-3F51-BAED-3CE1466B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31DA51-6822-F62B-DA3D-17B27A52C7B4}"/>
              </a:ext>
            </a:extLst>
          </p:cNvPr>
          <p:cNvSpPr txBox="1"/>
          <p:nvPr/>
        </p:nvSpPr>
        <p:spPr>
          <a:xfrm>
            <a:off x="258877" y="201689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1852A25F-217D-44D8-9D25-4D95DEF8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1"/>
            <a:ext cx="1530849" cy="12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976F36C-BED6-0C76-6FAF-0EE1F07D966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938424E-D775-57FC-FF17-DEE954767B1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F451A92-1DC3-9873-D1C4-CFB35C3C5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126" y="1402458"/>
            <a:ext cx="5816174" cy="63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7AC96-96AE-D8E0-FA86-11053898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6">
            <a:extLst>
              <a:ext uri="{FF2B5EF4-FFF2-40B4-BE49-F238E27FC236}">
                <a16:creationId xmlns:a16="http://schemas.microsoft.com/office/drawing/2014/main" id="{C4E1D557-759D-69DD-B1B9-88D51749A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617D4D6-ADA6-967E-AB9C-F564A7E5AEE2}"/>
              </a:ext>
            </a:extLst>
          </p:cNvPr>
          <p:cNvSpPr txBox="1"/>
          <p:nvPr/>
        </p:nvSpPr>
        <p:spPr>
          <a:xfrm>
            <a:off x="258877" y="201689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</a:t>
            </a:r>
          </a:p>
        </p:txBody>
      </p:sp>
      <p:pic>
        <p:nvPicPr>
          <p:cNvPr id="49" name="Picture 2" descr="UMC">
            <a:extLst>
              <a:ext uri="{FF2B5EF4-FFF2-40B4-BE49-F238E27FC236}">
                <a16:creationId xmlns:a16="http://schemas.microsoft.com/office/drawing/2014/main" id="{93D637FF-A825-C1E1-9B33-82D8C483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C40D346B-CBBA-3AB1-31E7-5C9A1B35464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02987E8-5830-868B-A9C0-8B4B0F2B968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6" name="Group 1090">
            <a:extLst>
              <a:ext uri="{FF2B5EF4-FFF2-40B4-BE49-F238E27FC236}">
                <a16:creationId xmlns:a16="http://schemas.microsoft.com/office/drawing/2014/main" id="{FBFC50BD-36EF-6DF2-28B5-656A8C0D18E9}"/>
              </a:ext>
            </a:extLst>
          </p:cNvPr>
          <p:cNvGrpSpPr>
            <a:grpSpLocks/>
          </p:cNvGrpSpPr>
          <p:nvPr/>
        </p:nvGrpSpPr>
        <p:grpSpPr bwMode="auto">
          <a:xfrm>
            <a:off x="7749755" y="5923084"/>
            <a:ext cx="4673600" cy="1606550"/>
            <a:chOff x="1488" y="428"/>
            <a:chExt cx="2208" cy="1012"/>
          </a:xfrm>
          <a:solidFill>
            <a:schemeClr val="bg1">
              <a:lumMod val="95000"/>
            </a:schemeClr>
          </a:solidFill>
        </p:grpSpPr>
        <p:sp>
          <p:nvSpPr>
            <p:cNvPr id="117" name="Rectangle 1091">
              <a:extLst>
                <a:ext uri="{FF2B5EF4-FFF2-40B4-BE49-F238E27FC236}">
                  <a16:creationId xmlns:a16="http://schemas.microsoft.com/office/drawing/2014/main" id="{06485984-BA7C-9416-8EE0-D844EC302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432"/>
              <a:ext cx="2208" cy="1008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118" name="Text Box 1092">
              <a:extLst>
                <a:ext uri="{FF2B5EF4-FFF2-40B4-BE49-F238E27FC236}">
                  <a16:creationId xmlns:a16="http://schemas.microsoft.com/office/drawing/2014/main" id="{44C19C60-EB35-AA21-E28C-38E2A734E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549"/>
              <a:ext cx="1152" cy="7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/>
              <a:r>
                <a:rPr lang="pt-BR" sz="1200" b="1" dirty="0">
                  <a:latin typeface="Arial" pitchFamily="34" charset="0"/>
                </a:rPr>
                <a:t>“Para realizar a missão, como a organização deve aprender e melhorar?”</a:t>
              </a:r>
            </a:p>
          </p:txBody>
        </p:sp>
        <p:grpSp>
          <p:nvGrpSpPr>
            <p:cNvPr id="119" name="Group 1093">
              <a:extLst>
                <a:ext uri="{FF2B5EF4-FFF2-40B4-BE49-F238E27FC236}">
                  <a16:creationId xmlns:a16="http://schemas.microsoft.com/office/drawing/2014/main" id="{44F80BFE-FED8-46A8-9A64-B5ADB8520A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652"/>
              <a:ext cx="1056" cy="741"/>
              <a:chOff x="4416" y="1440"/>
              <a:chExt cx="1200" cy="816"/>
            </a:xfrm>
            <a:grpFill/>
          </p:grpSpPr>
          <p:sp>
            <p:nvSpPr>
              <p:cNvPr id="121" name="Rectangle 1094">
                <a:extLst>
                  <a:ext uri="{FF2B5EF4-FFF2-40B4-BE49-F238E27FC236}">
                    <a16:creationId xmlns:a16="http://schemas.microsoft.com/office/drawing/2014/main" id="{D2AD21A2-B477-23A0-1B6D-4211E41FC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1872"/>
                <a:ext cx="768" cy="384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2" name="Line 1095">
                <a:extLst>
                  <a:ext uri="{FF2B5EF4-FFF2-40B4-BE49-F238E27FC236}">
                    <a16:creationId xmlns:a16="http://schemas.microsoft.com/office/drawing/2014/main" id="{0E5AD1B2-3766-050C-5C78-187C0FBAB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1968"/>
                <a:ext cx="768" cy="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3" name="Line 1096">
                <a:extLst>
                  <a:ext uri="{FF2B5EF4-FFF2-40B4-BE49-F238E27FC236}">
                    <a16:creationId xmlns:a16="http://schemas.microsoft.com/office/drawing/2014/main" id="{043F013F-FE6E-B4FC-3466-A7598A8EC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2064"/>
                <a:ext cx="768" cy="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4" name="Line 1097">
                <a:extLst>
                  <a:ext uri="{FF2B5EF4-FFF2-40B4-BE49-F238E27FC236}">
                    <a16:creationId xmlns:a16="http://schemas.microsoft.com/office/drawing/2014/main" id="{7EF0AC12-68CC-C848-ECFC-110C9B799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2160"/>
                <a:ext cx="768" cy="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5" name="Line 1098">
                <a:extLst>
                  <a:ext uri="{FF2B5EF4-FFF2-40B4-BE49-F238E27FC236}">
                    <a16:creationId xmlns:a16="http://schemas.microsoft.com/office/drawing/2014/main" id="{4CBB4D47-5CC3-9FA5-E7F1-04704DC00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6" y="1440"/>
                <a:ext cx="432" cy="432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6" name="Text Box 1099">
                <a:extLst>
                  <a:ext uri="{FF2B5EF4-FFF2-40B4-BE49-F238E27FC236}">
                    <a16:creationId xmlns:a16="http://schemas.microsoft.com/office/drawing/2014/main" id="{D6813ED8-E866-2DFE-83F5-124A45D512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133544">
                <a:off x="4511" y="1529"/>
                <a:ext cx="531" cy="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pt-BR" sz="1000" b="1" dirty="0">
                    <a:latin typeface="Arial" pitchFamily="34" charset="0"/>
                  </a:rPr>
                  <a:t>Objetivos</a:t>
                </a:r>
              </a:p>
            </p:txBody>
          </p:sp>
          <p:sp>
            <p:nvSpPr>
              <p:cNvPr id="127" name="Text Box 1100">
                <a:extLst>
                  <a:ext uri="{FF2B5EF4-FFF2-40B4-BE49-F238E27FC236}">
                    <a16:creationId xmlns:a16="http://schemas.microsoft.com/office/drawing/2014/main" id="{AF67D8FB-DC4A-0D29-A41B-E4EDEEE30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290403">
                <a:off x="4708" y="1508"/>
                <a:ext cx="544" cy="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pt-BR" sz="1000" b="1" dirty="0">
                    <a:latin typeface="Arial" pitchFamily="34" charset="0"/>
                  </a:rPr>
                  <a:t>Indicadores</a:t>
                </a:r>
              </a:p>
            </p:txBody>
          </p:sp>
          <p:sp>
            <p:nvSpPr>
              <p:cNvPr id="128" name="Text Box 1101">
                <a:extLst>
                  <a:ext uri="{FF2B5EF4-FFF2-40B4-BE49-F238E27FC236}">
                    <a16:creationId xmlns:a16="http://schemas.microsoft.com/office/drawing/2014/main" id="{A009D3AA-B5C3-7728-93F7-FB82AEAA9F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58762">
                <a:off x="4903" y="1583"/>
                <a:ext cx="404" cy="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pt-BR" sz="1000" b="1" dirty="0">
                    <a:latin typeface="Arial" pitchFamily="34" charset="0"/>
                  </a:rPr>
                  <a:t>Metas</a:t>
                </a:r>
              </a:p>
            </p:txBody>
          </p:sp>
          <p:sp>
            <p:nvSpPr>
              <p:cNvPr id="129" name="Text Box 1102">
                <a:extLst>
                  <a:ext uri="{FF2B5EF4-FFF2-40B4-BE49-F238E27FC236}">
                    <a16:creationId xmlns:a16="http://schemas.microsoft.com/office/drawing/2014/main" id="{AD60D74A-E418-94D7-105B-A8194A3277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409152">
                <a:off x="5093" y="1551"/>
                <a:ext cx="462" cy="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pt-BR" sz="1000" b="1" dirty="0">
                    <a:latin typeface="Arial" pitchFamily="34" charset="0"/>
                  </a:rPr>
                  <a:t>Iniciativas</a:t>
                </a:r>
              </a:p>
            </p:txBody>
          </p:sp>
          <p:sp>
            <p:nvSpPr>
              <p:cNvPr id="130" name="Line 1103">
                <a:extLst>
                  <a:ext uri="{FF2B5EF4-FFF2-40B4-BE49-F238E27FC236}">
                    <a16:creationId xmlns:a16="http://schemas.microsoft.com/office/drawing/2014/main" id="{6F7BE506-CDBE-F408-FFFF-60590B2C9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8" y="1440"/>
                <a:ext cx="432" cy="432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1" name="Line 1104">
                <a:extLst>
                  <a:ext uri="{FF2B5EF4-FFF2-40B4-BE49-F238E27FC236}">
                    <a16:creationId xmlns:a16="http://schemas.microsoft.com/office/drawing/2014/main" id="{96173C90-7D6C-49F0-2FBB-A60BC3613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0" y="1440"/>
                <a:ext cx="432" cy="432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2" name="Line 1105">
                <a:extLst>
                  <a:ext uri="{FF2B5EF4-FFF2-40B4-BE49-F238E27FC236}">
                    <a16:creationId xmlns:a16="http://schemas.microsoft.com/office/drawing/2014/main" id="{9336DA99-296F-A2CF-1026-B3DB908C1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2" y="1440"/>
                <a:ext cx="432" cy="432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3" name="Line 1106">
                <a:extLst>
                  <a:ext uri="{FF2B5EF4-FFF2-40B4-BE49-F238E27FC236}">
                    <a16:creationId xmlns:a16="http://schemas.microsoft.com/office/drawing/2014/main" id="{9022783E-C2CD-909C-FABF-E9E9639FA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4" y="1440"/>
                <a:ext cx="432" cy="432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4" name="Line 1107">
                <a:extLst>
                  <a:ext uri="{FF2B5EF4-FFF2-40B4-BE49-F238E27FC236}">
                    <a16:creationId xmlns:a16="http://schemas.microsoft.com/office/drawing/2014/main" id="{F8801007-D727-1B45-CD98-01FC175D7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1872"/>
                <a:ext cx="0" cy="384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5" name="Line 1108">
                <a:extLst>
                  <a:ext uri="{FF2B5EF4-FFF2-40B4-BE49-F238E27FC236}">
                    <a16:creationId xmlns:a16="http://schemas.microsoft.com/office/drawing/2014/main" id="{4D78133B-24BB-4230-4DAA-16D4C66092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0" y="1872"/>
                <a:ext cx="0" cy="384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6" name="Line 1109">
                <a:extLst>
                  <a:ext uri="{FF2B5EF4-FFF2-40B4-BE49-F238E27FC236}">
                    <a16:creationId xmlns:a16="http://schemas.microsoft.com/office/drawing/2014/main" id="{37AFD224-9CFC-9BA5-FBA8-F6C1B09FA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2" y="1872"/>
                <a:ext cx="0" cy="384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sp>
          <p:nvSpPr>
            <p:cNvPr id="120" name="Text Box 1110">
              <a:extLst>
                <a:ext uri="{FF2B5EF4-FFF2-40B4-BE49-F238E27FC236}">
                  <a16:creationId xmlns:a16="http://schemas.microsoft.com/office/drawing/2014/main" id="{9A17707D-6DC9-16D7-5B5B-2B5112553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428"/>
              <a:ext cx="2208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1600" b="1" dirty="0">
                  <a:latin typeface="Arial" pitchFamily="34" charset="0"/>
                </a:rPr>
                <a:t>Inovação e Aprendizado</a:t>
              </a:r>
            </a:p>
          </p:txBody>
        </p:sp>
      </p:grpSp>
      <p:sp>
        <p:nvSpPr>
          <p:cNvPr id="138" name="AutoShape 1112">
            <a:extLst>
              <a:ext uri="{FF2B5EF4-FFF2-40B4-BE49-F238E27FC236}">
                <a16:creationId xmlns:a16="http://schemas.microsoft.com/office/drawing/2014/main" id="{F725682E-2D7F-C34F-510E-694C227CE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8155" y="2881434"/>
            <a:ext cx="1930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09" y="10800"/>
                </a:moveTo>
                <a:cubicBezTo>
                  <a:pt x="19409" y="6045"/>
                  <a:pt x="15554" y="2191"/>
                  <a:pt x="10800" y="2191"/>
                </a:cubicBezTo>
                <a:cubicBezTo>
                  <a:pt x="10721" y="2190"/>
                  <a:pt x="10643" y="2192"/>
                  <a:pt x="10565" y="2194"/>
                </a:cubicBezTo>
                <a:lnTo>
                  <a:pt x="10506" y="3"/>
                </a:lnTo>
                <a:cubicBezTo>
                  <a:pt x="10604" y="1"/>
                  <a:pt x="107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505" y="14596"/>
                </a:lnTo>
                <a:lnTo>
                  <a:pt x="16709" y="10800"/>
                </a:lnTo>
                <a:lnTo>
                  <a:pt x="19409" y="108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9" name="AutoShape 1113">
            <a:extLst>
              <a:ext uri="{FF2B5EF4-FFF2-40B4-BE49-F238E27FC236}">
                <a16:creationId xmlns:a16="http://schemas.microsoft.com/office/drawing/2014/main" id="{783BDAB4-DBB7-BD2C-D161-E94DEA7F3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8955" y="3948234"/>
            <a:ext cx="1930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09" y="10800"/>
                </a:moveTo>
                <a:cubicBezTo>
                  <a:pt x="19409" y="6045"/>
                  <a:pt x="15554" y="2191"/>
                  <a:pt x="10800" y="2191"/>
                </a:cubicBezTo>
                <a:cubicBezTo>
                  <a:pt x="10721" y="2190"/>
                  <a:pt x="10643" y="2192"/>
                  <a:pt x="10565" y="2194"/>
                </a:cubicBezTo>
                <a:lnTo>
                  <a:pt x="10506" y="3"/>
                </a:lnTo>
                <a:cubicBezTo>
                  <a:pt x="10604" y="1"/>
                  <a:pt x="107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505" y="14596"/>
                </a:lnTo>
                <a:lnTo>
                  <a:pt x="16709" y="10800"/>
                </a:lnTo>
                <a:lnTo>
                  <a:pt x="19409" y="108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40" name="AutoShape 1114">
            <a:extLst>
              <a:ext uri="{FF2B5EF4-FFF2-40B4-BE49-F238E27FC236}">
                <a16:creationId xmlns:a16="http://schemas.microsoft.com/office/drawing/2014/main" id="{2DEDFE79-8E7C-407C-8228-1FF718B7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155" y="5015034"/>
            <a:ext cx="1930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09" y="10800"/>
                </a:moveTo>
                <a:cubicBezTo>
                  <a:pt x="19409" y="6045"/>
                  <a:pt x="15554" y="2191"/>
                  <a:pt x="10800" y="2191"/>
                </a:cubicBezTo>
                <a:cubicBezTo>
                  <a:pt x="10721" y="2190"/>
                  <a:pt x="10643" y="2192"/>
                  <a:pt x="10565" y="2194"/>
                </a:cubicBezTo>
                <a:lnTo>
                  <a:pt x="10506" y="3"/>
                </a:lnTo>
                <a:cubicBezTo>
                  <a:pt x="10604" y="1"/>
                  <a:pt x="107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505" y="14596"/>
                </a:lnTo>
                <a:lnTo>
                  <a:pt x="16709" y="10800"/>
                </a:lnTo>
                <a:lnTo>
                  <a:pt x="19409" y="108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41" name="AutoShape 1115">
            <a:extLst>
              <a:ext uri="{FF2B5EF4-FFF2-40B4-BE49-F238E27FC236}">
                <a16:creationId xmlns:a16="http://schemas.microsoft.com/office/drawing/2014/main" id="{BD497BA1-96C6-CFE3-6EDC-AF1BA682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955" y="2195634"/>
            <a:ext cx="1930400" cy="762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09" y="10800"/>
                </a:moveTo>
                <a:cubicBezTo>
                  <a:pt x="19409" y="6045"/>
                  <a:pt x="15554" y="2191"/>
                  <a:pt x="10800" y="2191"/>
                </a:cubicBezTo>
                <a:cubicBezTo>
                  <a:pt x="10721" y="2190"/>
                  <a:pt x="10643" y="2192"/>
                  <a:pt x="10565" y="2194"/>
                </a:cubicBezTo>
                <a:lnTo>
                  <a:pt x="10506" y="3"/>
                </a:lnTo>
                <a:cubicBezTo>
                  <a:pt x="10604" y="1"/>
                  <a:pt x="107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505" y="14596"/>
                </a:lnTo>
                <a:lnTo>
                  <a:pt x="16709" y="10800"/>
                </a:lnTo>
                <a:lnTo>
                  <a:pt x="19409" y="108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D1D6D197-D05A-A162-7958-4D73511917BD}"/>
              </a:ext>
            </a:extLst>
          </p:cNvPr>
          <p:cNvGrpSpPr/>
          <p:nvPr/>
        </p:nvGrpSpPr>
        <p:grpSpPr>
          <a:xfrm>
            <a:off x="3888955" y="2716334"/>
            <a:ext cx="4673604" cy="2527300"/>
            <a:chOff x="3888955" y="2716334"/>
            <a:chExt cx="4673604" cy="2527300"/>
          </a:xfrm>
        </p:grpSpPr>
        <p:grpSp>
          <p:nvGrpSpPr>
            <p:cNvPr id="53" name="Group 1027">
              <a:extLst>
                <a:ext uri="{FF2B5EF4-FFF2-40B4-BE49-F238E27FC236}">
                  <a16:creationId xmlns:a16="http://schemas.microsoft.com/office/drawing/2014/main" id="{4E2B5DC1-DAA1-3D1F-2AA9-37957C77F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955" y="2716334"/>
              <a:ext cx="4673604" cy="1658938"/>
              <a:chOff x="1488" y="428"/>
              <a:chExt cx="2208" cy="1045"/>
            </a:xfrm>
            <a:solidFill>
              <a:schemeClr val="bg1">
                <a:lumMod val="95000"/>
              </a:schemeClr>
            </a:solidFill>
          </p:grpSpPr>
          <p:sp>
            <p:nvSpPr>
              <p:cNvPr id="54" name="Rectangle 1028">
                <a:extLst>
                  <a:ext uri="{FF2B5EF4-FFF2-40B4-BE49-F238E27FC236}">
                    <a16:creationId xmlns:a16="http://schemas.microsoft.com/office/drawing/2014/main" id="{267CCBF5-FEDE-7128-3B3D-7BFF43EE0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432"/>
                <a:ext cx="2208" cy="100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 dirty="0"/>
              </a:p>
            </p:txBody>
          </p:sp>
          <p:sp>
            <p:nvSpPr>
              <p:cNvPr id="55" name="Text Box 1029">
                <a:extLst>
                  <a:ext uri="{FF2B5EF4-FFF2-40B4-BE49-F238E27FC236}">
                    <a16:creationId xmlns:a16="http://schemas.microsoft.com/office/drawing/2014/main" id="{4D0B6827-CE22-A8FC-3A63-099630018A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705"/>
                <a:ext cx="1152" cy="76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pt-BR" sz="1200" b="1" dirty="0">
                    <a:latin typeface="Arial" pitchFamily="34" charset="0"/>
                  </a:rPr>
                  <a:t>“Como iremos remunerar nossos acionistas?</a:t>
                </a:r>
              </a:p>
            </p:txBody>
          </p:sp>
          <p:grpSp>
            <p:nvGrpSpPr>
              <p:cNvPr id="56" name="Group 1030">
                <a:extLst>
                  <a:ext uri="{FF2B5EF4-FFF2-40B4-BE49-F238E27FC236}">
                    <a16:creationId xmlns:a16="http://schemas.microsoft.com/office/drawing/2014/main" id="{27941C5F-B0F1-0AEE-84E5-231C7BE8A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5" y="602"/>
                <a:ext cx="1055" cy="798"/>
                <a:chOff x="4416" y="1385"/>
                <a:chExt cx="1200" cy="879"/>
              </a:xfrm>
              <a:grpFill/>
            </p:grpSpPr>
            <p:sp>
              <p:nvSpPr>
                <p:cNvPr id="58" name="Rectangle 1031">
                  <a:extLst>
                    <a:ext uri="{FF2B5EF4-FFF2-40B4-BE49-F238E27FC236}">
                      <a16:creationId xmlns:a16="http://schemas.microsoft.com/office/drawing/2014/main" id="{F4936944-1FE3-0813-3299-A20DACAEB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6" y="1880"/>
                  <a:ext cx="769" cy="38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59" name="Line 1032">
                  <a:extLst>
                    <a:ext uri="{FF2B5EF4-FFF2-40B4-BE49-F238E27FC236}">
                      <a16:creationId xmlns:a16="http://schemas.microsoft.com/office/drawing/2014/main" id="{11C1341C-CEA7-5399-4594-C45BF578EA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1968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0" name="Line 1033">
                  <a:extLst>
                    <a:ext uri="{FF2B5EF4-FFF2-40B4-BE49-F238E27FC236}">
                      <a16:creationId xmlns:a16="http://schemas.microsoft.com/office/drawing/2014/main" id="{E3D294D3-9F09-709B-B2C0-4F38CF2D4D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064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1" name="Line 1034">
                  <a:extLst>
                    <a:ext uri="{FF2B5EF4-FFF2-40B4-BE49-F238E27FC236}">
                      <a16:creationId xmlns:a16="http://schemas.microsoft.com/office/drawing/2014/main" id="{7C198992-50CF-2DB7-5032-8A438CD49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160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2" name="Line 1035">
                  <a:extLst>
                    <a:ext uri="{FF2B5EF4-FFF2-40B4-BE49-F238E27FC236}">
                      <a16:creationId xmlns:a16="http://schemas.microsoft.com/office/drawing/2014/main" id="{56819B16-3181-471C-74D8-2C4D04CD2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58" y="1385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3" name="Text Box 1036">
                  <a:extLst>
                    <a:ext uri="{FF2B5EF4-FFF2-40B4-BE49-F238E27FC236}">
                      <a16:creationId xmlns:a16="http://schemas.microsoft.com/office/drawing/2014/main" id="{AF8EAE7F-8785-BB5F-BE3B-F8B1256224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228243">
                  <a:off x="4513" y="1532"/>
                  <a:ext cx="530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Objetivos</a:t>
                  </a:r>
                </a:p>
              </p:txBody>
            </p:sp>
            <p:sp>
              <p:nvSpPr>
                <p:cNvPr id="64" name="Text Box 1037">
                  <a:extLst>
                    <a:ext uri="{FF2B5EF4-FFF2-40B4-BE49-F238E27FC236}">
                      <a16:creationId xmlns:a16="http://schemas.microsoft.com/office/drawing/2014/main" id="{523EF60F-5E14-0344-95C3-EBD3B93228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88214">
                  <a:off x="4712" y="1514"/>
                  <a:ext cx="543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Indicadores</a:t>
                  </a:r>
                </a:p>
              </p:txBody>
            </p:sp>
            <p:sp>
              <p:nvSpPr>
                <p:cNvPr id="65" name="Text Box 1038">
                  <a:extLst>
                    <a:ext uri="{FF2B5EF4-FFF2-40B4-BE49-F238E27FC236}">
                      <a16:creationId xmlns:a16="http://schemas.microsoft.com/office/drawing/2014/main" id="{A59D2D7E-85A3-E523-F792-72CF506CB2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44752">
                  <a:off x="4926" y="1564"/>
                  <a:ext cx="404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Metas</a:t>
                  </a:r>
                </a:p>
              </p:txBody>
            </p:sp>
            <p:sp>
              <p:nvSpPr>
                <p:cNvPr id="66" name="Text Box 1039">
                  <a:extLst>
                    <a:ext uri="{FF2B5EF4-FFF2-40B4-BE49-F238E27FC236}">
                      <a16:creationId xmlns:a16="http://schemas.microsoft.com/office/drawing/2014/main" id="{69196B8E-E03D-6F02-2156-4DD99C60D8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52263">
                  <a:off x="5097" y="1548"/>
                  <a:ext cx="462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Iniciativas</a:t>
                  </a:r>
                </a:p>
              </p:txBody>
            </p:sp>
            <p:sp>
              <p:nvSpPr>
                <p:cNvPr id="67" name="Line 1040">
                  <a:extLst>
                    <a:ext uri="{FF2B5EF4-FFF2-40B4-BE49-F238E27FC236}">
                      <a16:creationId xmlns:a16="http://schemas.microsoft.com/office/drawing/2014/main" id="{82C3A3CE-2129-B26D-CFB8-4D841666CF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8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8" name="Line 1041">
                  <a:extLst>
                    <a:ext uri="{FF2B5EF4-FFF2-40B4-BE49-F238E27FC236}">
                      <a16:creationId xmlns:a16="http://schemas.microsoft.com/office/drawing/2014/main" id="{DCE58C1C-6F05-964F-2E4C-F00DEE5CF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00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69" name="Line 1042">
                  <a:extLst>
                    <a:ext uri="{FF2B5EF4-FFF2-40B4-BE49-F238E27FC236}">
                      <a16:creationId xmlns:a16="http://schemas.microsoft.com/office/drawing/2014/main" id="{FED06E14-67FF-529A-DB0C-F1B036523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2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70" name="Line 1043">
                  <a:extLst>
                    <a:ext uri="{FF2B5EF4-FFF2-40B4-BE49-F238E27FC236}">
                      <a16:creationId xmlns:a16="http://schemas.microsoft.com/office/drawing/2014/main" id="{F2D38E28-C564-3D90-3831-556597B31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84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71" name="Line 1044">
                  <a:extLst>
                    <a:ext uri="{FF2B5EF4-FFF2-40B4-BE49-F238E27FC236}">
                      <a16:creationId xmlns:a16="http://schemas.microsoft.com/office/drawing/2014/main" id="{41308E2A-53BF-504A-1FA5-2374115CD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72" name="Line 1045">
                  <a:extLst>
                    <a:ext uri="{FF2B5EF4-FFF2-40B4-BE49-F238E27FC236}">
                      <a16:creationId xmlns:a16="http://schemas.microsoft.com/office/drawing/2014/main" id="{CC093948-2CDC-3D54-ACED-FDA576167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0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73" name="Line 1046">
                  <a:extLst>
                    <a:ext uri="{FF2B5EF4-FFF2-40B4-BE49-F238E27FC236}">
                      <a16:creationId xmlns:a16="http://schemas.microsoft.com/office/drawing/2014/main" id="{12A48A32-AFBA-F13A-D8DB-E27102C962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2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</p:grpSp>
          <p:sp>
            <p:nvSpPr>
              <p:cNvPr id="57" name="Text Box 1047">
                <a:extLst>
                  <a:ext uri="{FF2B5EF4-FFF2-40B4-BE49-F238E27FC236}">
                    <a16:creationId xmlns:a16="http://schemas.microsoft.com/office/drawing/2014/main" id="{0612EF22-9172-1A49-0038-A31EFCA4A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428"/>
                <a:ext cx="2208" cy="21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600" b="1" dirty="0">
                    <a:latin typeface="Arial" pitchFamily="34" charset="0"/>
                  </a:rPr>
                  <a:t>Perspectiva Financeira</a:t>
                </a:r>
              </a:p>
            </p:txBody>
          </p:sp>
        </p:grpSp>
        <p:sp>
          <p:nvSpPr>
            <p:cNvPr id="142" name="AutoShape 1116">
              <a:extLst>
                <a:ext uri="{FF2B5EF4-FFF2-40B4-BE49-F238E27FC236}">
                  <a16:creationId xmlns:a16="http://schemas.microsoft.com/office/drawing/2014/main" id="{0092D133-FD35-76F3-C921-FA3C85C86F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93755" y="3948234"/>
              <a:ext cx="1930400" cy="12954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409" y="10800"/>
                  </a:moveTo>
                  <a:cubicBezTo>
                    <a:pt x="19409" y="6045"/>
                    <a:pt x="15554" y="2191"/>
                    <a:pt x="10800" y="2191"/>
                  </a:cubicBezTo>
                  <a:cubicBezTo>
                    <a:pt x="10721" y="2190"/>
                    <a:pt x="10643" y="2192"/>
                    <a:pt x="10565" y="2194"/>
                  </a:cubicBezTo>
                  <a:lnTo>
                    <a:pt x="10506" y="3"/>
                  </a:lnTo>
                  <a:cubicBezTo>
                    <a:pt x="10604" y="1"/>
                    <a:pt x="10702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20505" y="14596"/>
                  </a:lnTo>
                  <a:lnTo>
                    <a:pt x="16709" y="10800"/>
                  </a:lnTo>
                  <a:lnTo>
                    <a:pt x="19409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</p:grpSp>
      <p:grpSp>
        <p:nvGrpSpPr>
          <p:cNvPr id="153" name="Agrupar 152">
            <a:extLst>
              <a:ext uri="{FF2B5EF4-FFF2-40B4-BE49-F238E27FC236}">
                <a16:creationId xmlns:a16="http://schemas.microsoft.com/office/drawing/2014/main" id="{83D5766C-BB04-D922-8386-161402E4436E}"/>
              </a:ext>
            </a:extLst>
          </p:cNvPr>
          <p:cNvGrpSpPr/>
          <p:nvPr/>
        </p:nvGrpSpPr>
        <p:grpSpPr>
          <a:xfrm>
            <a:off x="5209755" y="3783134"/>
            <a:ext cx="4673600" cy="2527300"/>
            <a:chOff x="5209755" y="3783134"/>
            <a:chExt cx="4673600" cy="2527300"/>
          </a:xfrm>
        </p:grpSpPr>
        <p:grpSp>
          <p:nvGrpSpPr>
            <p:cNvPr id="74" name="Group 1048">
              <a:extLst>
                <a:ext uri="{FF2B5EF4-FFF2-40B4-BE49-F238E27FC236}">
                  <a16:creationId xmlns:a16="http://schemas.microsoft.com/office/drawing/2014/main" id="{182437A6-4B7C-739E-2087-7F51E79D0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9755" y="3783134"/>
              <a:ext cx="4673600" cy="1658939"/>
              <a:chOff x="1488" y="428"/>
              <a:chExt cx="2208" cy="1045"/>
            </a:xfrm>
            <a:solidFill>
              <a:schemeClr val="bg1">
                <a:lumMod val="95000"/>
              </a:schemeClr>
            </a:solidFill>
          </p:grpSpPr>
          <p:sp>
            <p:nvSpPr>
              <p:cNvPr id="75" name="Rectangle 1049">
                <a:extLst>
                  <a:ext uri="{FF2B5EF4-FFF2-40B4-BE49-F238E27FC236}">
                    <a16:creationId xmlns:a16="http://schemas.microsoft.com/office/drawing/2014/main" id="{9842B425-15CA-2B52-AC66-F95761630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432"/>
                <a:ext cx="2208" cy="100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 dirty="0"/>
              </a:p>
            </p:txBody>
          </p:sp>
          <p:sp>
            <p:nvSpPr>
              <p:cNvPr id="76" name="Text Box 1050">
                <a:extLst>
                  <a:ext uri="{FF2B5EF4-FFF2-40B4-BE49-F238E27FC236}">
                    <a16:creationId xmlns:a16="http://schemas.microsoft.com/office/drawing/2014/main" id="{00094B29-7CFE-CBCA-6C08-4D728ACA51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705"/>
                <a:ext cx="1152" cy="76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pt-BR" sz="1200" b="1" dirty="0">
                    <a:latin typeface="Arial" pitchFamily="34" charset="0"/>
                  </a:rPr>
                  <a:t>“Para realizar a missão, como devo cuidar dos clientes?”</a:t>
                </a:r>
              </a:p>
            </p:txBody>
          </p:sp>
          <p:grpSp>
            <p:nvGrpSpPr>
              <p:cNvPr id="77" name="Group 1051">
                <a:extLst>
                  <a:ext uri="{FF2B5EF4-FFF2-40B4-BE49-F238E27FC236}">
                    <a16:creationId xmlns:a16="http://schemas.microsoft.com/office/drawing/2014/main" id="{097AB348-3B60-94C9-2CAC-0FECA7482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0" y="652"/>
                <a:ext cx="1056" cy="741"/>
                <a:chOff x="4416" y="1440"/>
                <a:chExt cx="1200" cy="816"/>
              </a:xfrm>
              <a:grpFill/>
            </p:grpSpPr>
            <p:sp>
              <p:nvSpPr>
                <p:cNvPr id="79" name="Rectangle 1052">
                  <a:extLst>
                    <a:ext uri="{FF2B5EF4-FFF2-40B4-BE49-F238E27FC236}">
                      <a16:creationId xmlns:a16="http://schemas.microsoft.com/office/drawing/2014/main" id="{C24F2BB2-72ED-5A17-5B3C-1F55E4DA1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6" y="1872"/>
                  <a:ext cx="768" cy="38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0" name="Line 1053">
                  <a:extLst>
                    <a:ext uri="{FF2B5EF4-FFF2-40B4-BE49-F238E27FC236}">
                      <a16:creationId xmlns:a16="http://schemas.microsoft.com/office/drawing/2014/main" id="{A9FA2B65-6C56-6F12-68AC-7A503CA870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1968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1" name="Line 1054">
                  <a:extLst>
                    <a:ext uri="{FF2B5EF4-FFF2-40B4-BE49-F238E27FC236}">
                      <a16:creationId xmlns:a16="http://schemas.microsoft.com/office/drawing/2014/main" id="{860CFF4E-3DC8-7F79-2B74-A8850903CD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064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2" name="Line 1055">
                  <a:extLst>
                    <a:ext uri="{FF2B5EF4-FFF2-40B4-BE49-F238E27FC236}">
                      <a16:creationId xmlns:a16="http://schemas.microsoft.com/office/drawing/2014/main" id="{B1EB26C6-6BDC-DBED-BADA-6BCDBB8F9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160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3" name="Line 1056">
                  <a:extLst>
                    <a:ext uri="{FF2B5EF4-FFF2-40B4-BE49-F238E27FC236}">
                      <a16:creationId xmlns:a16="http://schemas.microsoft.com/office/drawing/2014/main" id="{C15F4938-3378-D992-3D9D-0E9B98229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16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4" name="Text Box 1057">
                  <a:extLst>
                    <a:ext uri="{FF2B5EF4-FFF2-40B4-BE49-F238E27FC236}">
                      <a16:creationId xmlns:a16="http://schemas.microsoft.com/office/drawing/2014/main" id="{94B27E65-8C34-ABCB-7551-3A178A057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39398">
                  <a:off x="4509" y="1537"/>
                  <a:ext cx="531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Objetivos</a:t>
                  </a:r>
                </a:p>
              </p:txBody>
            </p:sp>
            <p:sp>
              <p:nvSpPr>
                <p:cNvPr id="85" name="Text Box 1058">
                  <a:extLst>
                    <a:ext uri="{FF2B5EF4-FFF2-40B4-BE49-F238E27FC236}">
                      <a16:creationId xmlns:a16="http://schemas.microsoft.com/office/drawing/2014/main" id="{B6183F2E-65F6-2BC2-EEE8-324412220D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282674">
                  <a:off x="4708" y="1517"/>
                  <a:ext cx="544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Indicadores</a:t>
                  </a:r>
                </a:p>
              </p:txBody>
            </p:sp>
            <p:sp>
              <p:nvSpPr>
                <p:cNvPr id="86" name="Text Box 1059">
                  <a:extLst>
                    <a:ext uri="{FF2B5EF4-FFF2-40B4-BE49-F238E27FC236}">
                      <a16:creationId xmlns:a16="http://schemas.microsoft.com/office/drawing/2014/main" id="{9BE5735F-3E0D-258A-66AB-B2019A6105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421359">
                  <a:off x="4917" y="1583"/>
                  <a:ext cx="404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Metas</a:t>
                  </a:r>
                </a:p>
              </p:txBody>
            </p:sp>
            <p:sp>
              <p:nvSpPr>
                <p:cNvPr id="87" name="Text Box 1060">
                  <a:extLst>
                    <a:ext uri="{FF2B5EF4-FFF2-40B4-BE49-F238E27FC236}">
                      <a16:creationId xmlns:a16="http://schemas.microsoft.com/office/drawing/2014/main" id="{FDA45592-4099-3AD6-AAFE-469287E2A3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249639">
                  <a:off x="5100" y="1560"/>
                  <a:ext cx="462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Iniciativas</a:t>
                  </a:r>
                </a:p>
              </p:txBody>
            </p:sp>
            <p:sp>
              <p:nvSpPr>
                <p:cNvPr id="88" name="Line 1061">
                  <a:extLst>
                    <a:ext uri="{FF2B5EF4-FFF2-40B4-BE49-F238E27FC236}">
                      <a16:creationId xmlns:a16="http://schemas.microsoft.com/office/drawing/2014/main" id="{5A42217B-CCAA-2E40-9756-D6C811591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8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89" name="Line 1062">
                  <a:extLst>
                    <a:ext uri="{FF2B5EF4-FFF2-40B4-BE49-F238E27FC236}">
                      <a16:creationId xmlns:a16="http://schemas.microsoft.com/office/drawing/2014/main" id="{9F1159EE-7504-5CF3-EB05-9C8A71E927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00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90" name="Line 1063">
                  <a:extLst>
                    <a:ext uri="{FF2B5EF4-FFF2-40B4-BE49-F238E27FC236}">
                      <a16:creationId xmlns:a16="http://schemas.microsoft.com/office/drawing/2014/main" id="{22D0888B-ED1A-FC30-AD00-60DB0024F0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2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91" name="Line 1064">
                  <a:extLst>
                    <a:ext uri="{FF2B5EF4-FFF2-40B4-BE49-F238E27FC236}">
                      <a16:creationId xmlns:a16="http://schemas.microsoft.com/office/drawing/2014/main" id="{C3664784-2335-5BAC-6F4D-33D60447D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84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92" name="Line 1065">
                  <a:extLst>
                    <a:ext uri="{FF2B5EF4-FFF2-40B4-BE49-F238E27FC236}">
                      <a16:creationId xmlns:a16="http://schemas.microsoft.com/office/drawing/2014/main" id="{7FACD287-10CB-6EAD-588D-6E0218D31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93" name="Line 1066">
                  <a:extLst>
                    <a:ext uri="{FF2B5EF4-FFF2-40B4-BE49-F238E27FC236}">
                      <a16:creationId xmlns:a16="http://schemas.microsoft.com/office/drawing/2014/main" id="{CDC54B99-571F-92D0-B8A2-1781F8753B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0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94" name="Line 1067">
                  <a:extLst>
                    <a:ext uri="{FF2B5EF4-FFF2-40B4-BE49-F238E27FC236}">
                      <a16:creationId xmlns:a16="http://schemas.microsoft.com/office/drawing/2014/main" id="{1266428A-530C-22AC-ABF7-C5B4AEAE92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2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</p:grpSp>
          <p:sp>
            <p:nvSpPr>
              <p:cNvPr id="78" name="Text Box 1068">
                <a:extLst>
                  <a:ext uri="{FF2B5EF4-FFF2-40B4-BE49-F238E27FC236}">
                    <a16:creationId xmlns:a16="http://schemas.microsoft.com/office/drawing/2014/main" id="{1E39BF64-BEFF-24E9-3EF9-2B6B2A119A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428"/>
                <a:ext cx="2208" cy="21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600" b="1" dirty="0">
                    <a:latin typeface="Arial" pitchFamily="34" charset="0"/>
                  </a:rPr>
                  <a:t>Perspectiva do Cliente</a:t>
                </a:r>
              </a:p>
            </p:txBody>
          </p:sp>
        </p:grpSp>
        <p:sp>
          <p:nvSpPr>
            <p:cNvPr id="143" name="AutoShape 1117">
              <a:extLst>
                <a:ext uri="{FF2B5EF4-FFF2-40B4-BE49-F238E27FC236}">
                  <a16:creationId xmlns:a16="http://schemas.microsoft.com/office/drawing/2014/main" id="{EC9C4BA1-1AF1-F868-5150-3540F29D16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412955" y="5015034"/>
              <a:ext cx="1930400" cy="12954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409" y="10800"/>
                  </a:moveTo>
                  <a:cubicBezTo>
                    <a:pt x="19409" y="6045"/>
                    <a:pt x="15554" y="2191"/>
                    <a:pt x="10800" y="2191"/>
                  </a:cubicBezTo>
                  <a:cubicBezTo>
                    <a:pt x="10721" y="2190"/>
                    <a:pt x="10643" y="2192"/>
                    <a:pt x="10565" y="2194"/>
                  </a:cubicBezTo>
                  <a:lnTo>
                    <a:pt x="10506" y="3"/>
                  </a:lnTo>
                  <a:cubicBezTo>
                    <a:pt x="10604" y="1"/>
                    <a:pt x="10702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20505" y="14596"/>
                  </a:lnTo>
                  <a:lnTo>
                    <a:pt x="16709" y="10800"/>
                  </a:lnTo>
                  <a:lnTo>
                    <a:pt x="19409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9CE52982-5E91-AF8F-6F29-8C50B9FC07D9}"/>
              </a:ext>
            </a:extLst>
          </p:cNvPr>
          <p:cNvGrpSpPr/>
          <p:nvPr/>
        </p:nvGrpSpPr>
        <p:grpSpPr>
          <a:xfrm>
            <a:off x="6428955" y="4856284"/>
            <a:ext cx="4673600" cy="2520950"/>
            <a:chOff x="6428955" y="4856284"/>
            <a:chExt cx="4673600" cy="2520950"/>
          </a:xfrm>
        </p:grpSpPr>
        <p:grpSp>
          <p:nvGrpSpPr>
            <p:cNvPr id="95" name="Group 1069">
              <a:extLst>
                <a:ext uri="{FF2B5EF4-FFF2-40B4-BE49-F238E27FC236}">
                  <a16:creationId xmlns:a16="http://schemas.microsoft.com/office/drawing/2014/main" id="{F35E75EA-1F99-E6C0-A455-93CABCBCA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8955" y="4856284"/>
              <a:ext cx="4673600" cy="1631951"/>
              <a:chOff x="1488" y="428"/>
              <a:chExt cx="2208" cy="1028"/>
            </a:xfrm>
            <a:solidFill>
              <a:schemeClr val="bg1">
                <a:lumMod val="95000"/>
              </a:schemeClr>
            </a:solidFill>
          </p:grpSpPr>
          <p:sp>
            <p:nvSpPr>
              <p:cNvPr id="96" name="Rectangle 1070">
                <a:extLst>
                  <a:ext uri="{FF2B5EF4-FFF2-40B4-BE49-F238E27FC236}">
                    <a16:creationId xmlns:a16="http://schemas.microsoft.com/office/drawing/2014/main" id="{CF42EA94-A7FF-1153-CDAF-D8DBF3241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432"/>
                <a:ext cx="2208" cy="100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 dirty="0"/>
              </a:p>
            </p:txBody>
          </p:sp>
          <p:sp>
            <p:nvSpPr>
              <p:cNvPr id="97" name="Text Box 1071">
                <a:extLst>
                  <a:ext uri="{FF2B5EF4-FFF2-40B4-BE49-F238E27FC236}">
                    <a16:creationId xmlns:a16="http://schemas.microsoft.com/office/drawing/2014/main" id="{25166BF1-0207-1A62-0573-5FC4D3D9A5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688"/>
                <a:ext cx="1152" cy="76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pt-BR" sz="1200" b="1" dirty="0">
                    <a:latin typeface="Arial" pitchFamily="34" charset="0"/>
                  </a:rPr>
                  <a:t>“Para satisfazer os clientes e acionistas, em que processos devo ser excelente?”</a:t>
                </a:r>
              </a:p>
            </p:txBody>
          </p:sp>
          <p:grpSp>
            <p:nvGrpSpPr>
              <p:cNvPr id="98" name="Group 1072">
                <a:extLst>
                  <a:ext uri="{FF2B5EF4-FFF2-40B4-BE49-F238E27FC236}">
                    <a16:creationId xmlns:a16="http://schemas.microsoft.com/office/drawing/2014/main" id="{F8522EFC-FE12-C8F3-80B7-F036A57E3B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0" y="652"/>
                <a:ext cx="1056" cy="742"/>
                <a:chOff x="4416" y="1440"/>
                <a:chExt cx="1200" cy="817"/>
              </a:xfrm>
              <a:grpFill/>
            </p:grpSpPr>
            <p:sp>
              <p:nvSpPr>
                <p:cNvPr id="100" name="Rectangle 1073">
                  <a:extLst>
                    <a:ext uri="{FF2B5EF4-FFF2-40B4-BE49-F238E27FC236}">
                      <a16:creationId xmlns:a16="http://schemas.microsoft.com/office/drawing/2014/main" id="{8370E5C1-06C4-00DE-AE0C-22CE42FBF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6" y="1873"/>
                  <a:ext cx="768" cy="38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01" name="Line 1074">
                  <a:extLst>
                    <a:ext uri="{FF2B5EF4-FFF2-40B4-BE49-F238E27FC236}">
                      <a16:creationId xmlns:a16="http://schemas.microsoft.com/office/drawing/2014/main" id="{4D9F7049-0CFB-A79B-6CFD-0CE2C338E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1968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02" name="Line 1075">
                  <a:extLst>
                    <a:ext uri="{FF2B5EF4-FFF2-40B4-BE49-F238E27FC236}">
                      <a16:creationId xmlns:a16="http://schemas.microsoft.com/office/drawing/2014/main" id="{5E1031B9-239C-6B2A-D36A-AF12FFD434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064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03" name="Line 1076">
                  <a:extLst>
                    <a:ext uri="{FF2B5EF4-FFF2-40B4-BE49-F238E27FC236}">
                      <a16:creationId xmlns:a16="http://schemas.microsoft.com/office/drawing/2014/main" id="{92CE2CB3-24B5-A150-F2B2-5AFB69CAA1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6" y="2160"/>
                  <a:ext cx="768" cy="0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04" name="Line 1077">
                  <a:extLst>
                    <a:ext uri="{FF2B5EF4-FFF2-40B4-BE49-F238E27FC236}">
                      <a16:creationId xmlns:a16="http://schemas.microsoft.com/office/drawing/2014/main" id="{21B2C4A2-3B33-912D-8E75-BEBFA96C69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16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05" name="Text Box 1078">
                  <a:extLst>
                    <a:ext uri="{FF2B5EF4-FFF2-40B4-BE49-F238E27FC236}">
                      <a16:creationId xmlns:a16="http://schemas.microsoft.com/office/drawing/2014/main" id="{2A4CC982-253F-4212-F01E-88A56B331F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075362">
                  <a:off x="4509" y="1536"/>
                  <a:ext cx="531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Objetivos</a:t>
                  </a:r>
                </a:p>
              </p:txBody>
            </p:sp>
            <p:sp>
              <p:nvSpPr>
                <p:cNvPr id="106" name="Text Box 1079">
                  <a:extLst>
                    <a:ext uri="{FF2B5EF4-FFF2-40B4-BE49-F238E27FC236}">
                      <a16:creationId xmlns:a16="http://schemas.microsoft.com/office/drawing/2014/main" id="{C4918D84-D363-531C-F0B8-691F847A98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83332">
                  <a:off x="4715" y="1508"/>
                  <a:ext cx="544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Indicadores</a:t>
                  </a:r>
                </a:p>
              </p:txBody>
            </p:sp>
            <p:sp>
              <p:nvSpPr>
                <p:cNvPr id="107" name="Text Box 1080">
                  <a:extLst>
                    <a:ext uri="{FF2B5EF4-FFF2-40B4-BE49-F238E27FC236}">
                      <a16:creationId xmlns:a16="http://schemas.microsoft.com/office/drawing/2014/main" id="{A7DC8CA4-325F-FC7C-7501-3455325A1A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234968">
                  <a:off x="4903" y="1584"/>
                  <a:ext cx="404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Metas</a:t>
                  </a:r>
                </a:p>
              </p:txBody>
            </p:sp>
            <p:sp>
              <p:nvSpPr>
                <p:cNvPr id="108" name="Text Box 1081">
                  <a:extLst>
                    <a:ext uri="{FF2B5EF4-FFF2-40B4-BE49-F238E27FC236}">
                      <a16:creationId xmlns:a16="http://schemas.microsoft.com/office/drawing/2014/main" id="{74BE5D8D-6122-2D43-674C-99831D30B1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06232">
                  <a:off x="5093" y="1551"/>
                  <a:ext cx="462" cy="17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BR" sz="1000" b="1" dirty="0">
                      <a:latin typeface="Arial" pitchFamily="34" charset="0"/>
                    </a:rPr>
                    <a:t>Iniciativas</a:t>
                  </a:r>
                </a:p>
              </p:txBody>
            </p:sp>
            <p:sp>
              <p:nvSpPr>
                <p:cNvPr id="109" name="Line 1082">
                  <a:extLst>
                    <a:ext uri="{FF2B5EF4-FFF2-40B4-BE49-F238E27FC236}">
                      <a16:creationId xmlns:a16="http://schemas.microsoft.com/office/drawing/2014/main" id="{5AAF160A-71CD-B38C-546D-58F4F7074A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8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0" name="Line 1083">
                  <a:extLst>
                    <a:ext uri="{FF2B5EF4-FFF2-40B4-BE49-F238E27FC236}">
                      <a16:creationId xmlns:a16="http://schemas.microsoft.com/office/drawing/2014/main" id="{F18E9C12-F8DE-1E55-C4F2-96A4DA47E5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00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1" name="Line 1084">
                  <a:extLst>
                    <a:ext uri="{FF2B5EF4-FFF2-40B4-BE49-F238E27FC236}">
                      <a16:creationId xmlns:a16="http://schemas.microsoft.com/office/drawing/2014/main" id="{C0D72114-2066-5E9B-AA2B-8E66A2720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2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2" name="Line 1085">
                  <a:extLst>
                    <a:ext uri="{FF2B5EF4-FFF2-40B4-BE49-F238E27FC236}">
                      <a16:creationId xmlns:a16="http://schemas.microsoft.com/office/drawing/2014/main" id="{91D9A503-4EC6-A3AF-213A-63F880C30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84" y="1440"/>
                  <a:ext cx="432" cy="432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3" name="Line 1086">
                  <a:extLst>
                    <a:ext uri="{FF2B5EF4-FFF2-40B4-BE49-F238E27FC236}">
                      <a16:creationId xmlns:a16="http://schemas.microsoft.com/office/drawing/2014/main" id="{FBA606D4-0612-4526-AA66-B6F9B77892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4" name="Line 1087">
                  <a:extLst>
                    <a:ext uri="{FF2B5EF4-FFF2-40B4-BE49-F238E27FC236}">
                      <a16:creationId xmlns:a16="http://schemas.microsoft.com/office/drawing/2014/main" id="{E65447B0-9DDA-56F3-3D92-74510B7F5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0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  <p:sp>
              <p:nvSpPr>
                <p:cNvPr id="115" name="Line 1088">
                  <a:extLst>
                    <a:ext uri="{FF2B5EF4-FFF2-40B4-BE49-F238E27FC236}">
                      <a16:creationId xmlns:a16="http://schemas.microsoft.com/office/drawing/2014/main" id="{0F628108-D57D-3B34-5EB9-A4F5C6172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2" y="1872"/>
                  <a:ext cx="0" cy="384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pt-BR" dirty="0"/>
                </a:p>
              </p:txBody>
            </p:sp>
          </p:grpSp>
          <p:sp>
            <p:nvSpPr>
              <p:cNvPr id="99" name="Text Box 1089">
                <a:extLst>
                  <a:ext uri="{FF2B5EF4-FFF2-40B4-BE49-F238E27FC236}">
                    <a16:creationId xmlns:a16="http://schemas.microsoft.com/office/drawing/2014/main" id="{467E435C-E6E2-8924-0CEB-0CB443CD01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428"/>
                <a:ext cx="2208" cy="21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600" b="1" dirty="0">
                    <a:latin typeface="Arial" pitchFamily="34" charset="0"/>
                  </a:rPr>
                  <a:t>Processos Internos</a:t>
                </a:r>
              </a:p>
            </p:txBody>
          </p:sp>
        </p:grpSp>
        <p:sp>
          <p:nvSpPr>
            <p:cNvPr id="144" name="AutoShape 1118">
              <a:extLst>
                <a:ext uri="{FF2B5EF4-FFF2-40B4-BE49-F238E27FC236}">
                  <a16:creationId xmlns:a16="http://schemas.microsoft.com/office/drawing/2014/main" id="{B2EF4C11-DF8D-4766-FD2C-C54DE37BF7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733755" y="6081834"/>
              <a:ext cx="1930400" cy="12954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409" y="10800"/>
                  </a:moveTo>
                  <a:cubicBezTo>
                    <a:pt x="19409" y="6045"/>
                    <a:pt x="15554" y="2191"/>
                    <a:pt x="10800" y="2191"/>
                  </a:cubicBezTo>
                  <a:cubicBezTo>
                    <a:pt x="10721" y="2190"/>
                    <a:pt x="10643" y="2192"/>
                    <a:pt x="10565" y="2194"/>
                  </a:cubicBezTo>
                  <a:lnTo>
                    <a:pt x="10506" y="3"/>
                  </a:lnTo>
                  <a:cubicBezTo>
                    <a:pt x="10604" y="1"/>
                    <a:pt x="10702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20505" y="14596"/>
                  </a:lnTo>
                  <a:lnTo>
                    <a:pt x="16709" y="10800"/>
                  </a:lnTo>
                  <a:lnTo>
                    <a:pt x="19409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</p:grp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878ABA0B-BEE4-1473-FD18-2A1B67A8263E}"/>
              </a:ext>
            </a:extLst>
          </p:cNvPr>
          <p:cNvGrpSpPr/>
          <p:nvPr/>
        </p:nvGrpSpPr>
        <p:grpSpPr>
          <a:xfrm>
            <a:off x="2669755" y="2119434"/>
            <a:ext cx="4673600" cy="1371600"/>
            <a:chOff x="2669755" y="2119434"/>
            <a:chExt cx="4673600" cy="1371600"/>
          </a:xfrm>
        </p:grpSpPr>
        <p:sp>
          <p:nvSpPr>
            <p:cNvPr id="137" name="Rectangle 1111">
              <a:extLst>
                <a:ext uri="{FF2B5EF4-FFF2-40B4-BE49-F238E27FC236}">
                  <a16:creationId xmlns:a16="http://schemas.microsoft.com/office/drawing/2014/main" id="{03FD0880-8997-5D76-C07B-DB1B0D05F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755" y="2119434"/>
              <a:ext cx="46736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Monotype Sorts" pitchFamily="2" charset="2"/>
                <a:buNone/>
                <a:defRPr/>
              </a:pPr>
              <a:r>
                <a:rPr kumimoji="1" lang="pt-BR" sz="2000" b="1" dirty="0">
                  <a:latin typeface="Arial" charset="0"/>
                </a:rPr>
                <a:t> Estratégica</a:t>
              </a:r>
            </a:p>
          </p:txBody>
        </p:sp>
        <p:sp>
          <p:nvSpPr>
            <p:cNvPr id="145" name="AutoShape 1119">
              <a:extLst>
                <a:ext uri="{FF2B5EF4-FFF2-40B4-BE49-F238E27FC236}">
                  <a16:creationId xmlns:a16="http://schemas.microsoft.com/office/drawing/2014/main" id="{E4A94A49-F141-2956-2D7B-0C6183618F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72955" y="2195634"/>
              <a:ext cx="1930400" cy="12954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409" y="10800"/>
                  </a:moveTo>
                  <a:cubicBezTo>
                    <a:pt x="19409" y="6045"/>
                    <a:pt x="15554" y="2191"/>
                    <a:pt x="10800" y="2191"/>
                  </a:cubicBezTo>
                  <a:cubicBezTo>
                    <a:pt x="10721" y="2190"/>
                    <a:pt x="10643" y="2192"/>
                    <a:pt x="10565" y="2194"/>
                  </a:cubicBezTo>
                  <a:lnTo>
                    <a:pt x="10506" y="3"/>
                  </a:lnTo>
                  <a:cubicBezTo>
                    <a:pt x="10604" y="1"/>
                    <a:pt x="10702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20505" y="14596"/>
                  </a:lnTo>
                  <a:lnTo>
                    <a:pt x="16709" y="10800"/>
                  </a:lnTo>
                  <a:lnTo>
                    <a:pt x="19409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146" name="Text Box 1120">
            <a:extLst>
              <a:ext uri="{FF2B5EF4-FFF2-40B4-BE49-F238E27FC236}">
                <a16:creationId xmlns:a16="http://schemas.microsoft.com/office/drawing/2014/main" id="{5C1D2280-B460-9ED5-11C9-854EFEA5D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97" y="1155523"/>
            <a:ext cx="67038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600" b="1" i="1" dirty="0">
                <a:latin typeface="Arial" pitchFamily="34" charset="0"/>
              </a:rPr>
              <a:t>Estrutura para a tradução da estratégia em objetivos</a:t>
            </a:r>
          </a:p>
        </p:txBody>
      </p:sp>
      <p:sp>
        <p:nvSpPr>
          <p:cNvPr id="147" name="Text Box 6">
            <a:extLst>
              <a:ext uri="{FF2B5EF4-FFF2-40B4-BE49-F238E27FC236}">
                <a16:creationId xmlns:a16="http://schemas.microsoft.com/office/drawing/2014/main" id="{1EE73346-6A6D-FFEE-6B90-9055ECCB9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2" y="822925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Balanced Scorecard - estrutura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038B62-EE19-39BE-18AA-9FF44A638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5916"/>
            <a:ext cx="3528228" cy="262751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F34E248-FB63-755C-4E7C-286C6F84D306}"/>
              </a:ext>
            </a:extLst>
          </p:cNvPr>
          <p:cNvSpPr/>
          <p:nvPr/>
        </p:nvSpPr>
        <p:spPr>
          <a:xfrm>
            <a:off x="0" y="5595916"/>
            <a:ext cx="3527845" cy="2633684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9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6360-351F-A52A-BEF5-D229F636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6">
            <a:extLst>
              <a:ext uri="{FF2B5EF4-FFF2-40B4-BE49-F238E27FC236}">
                <a16:creationId xmlns:a16="http://schemas.microsoft.com/office/drawing/2014/main" id="{4AEE4CFC-0748-B75A-7A59-2635550B0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96DAD3F6-6CFE-C988-0052-F3D660CEFFE6}"/>
              </a:ext>
            </a:extLst>
          </p:cNvPr>
          <p:cNvSpPr txBox="1"/>
          <p:nvPr/>
        </p:nvSpPr>
        <p:spPr>
          <a:xfrm>
            <a:off x="258877" y="201689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</a:t>
            </a:r>
          </a:p>
        </p:txBody>
      </p:sp>
      <p:pic>
        <p:nvPicPr>
          <p:cNvPr id="49" name="Picture 2" descr="UMC">
            <a:extLst>
              <a:ext uri="{FF2B5EF4-FFF2-40B4-BE49-F238E27FC236}">
                <a16:creationId xmlns:a16="http://schemas.microsoft.com/office/drawing/2014/main" id="{1BDF61FC-68D2-7093-C8EB-A10192C3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82A8E878-7828-F7BA-0EDD-CE1229132FB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394FFB2-57C6-F8A8-0F7D-7335D2F9AAFC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7" name="Text Box 6">
            <a:extLst>
              <a:ext uri="{FF2B5EF4-FFF2-40B4-BE49-F238E27FC236}">
                <a16:creationId xmlns:a16="http://schemas.microsoft.com/office/drawing/2014/main" id="{A7498C00-FA64-99B1-C309-870E069E5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2" y="822925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Balanced Scorecard - estrutura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04B2F4E-EA37-EF1D-E01E-206C0DB4EB56}"/>
              </a:ext>
            </a:extLst>
          </p:cNvPr>
          <p:cNvSpPr txBox="1">
            <a:spLocks noChangeArrowheads="1"/>
          </p:cNvSpPr>
          <p:nvPr/>
        </p:nvSpPr>
        <p:spPr>
          <a:xfrm>
            <a:off x="277379" y="1188316"/>
            <a:ext cx="5581182" cy="5762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PT" sz="1600" b="1" dirty="0">
                <a:latin typeface="Arial" charset="0"/>
                <a:ea typeface="+mj-ea"/>
                <a:cs typeface="+mj-cs"/>
              </a:rPr>
              <a:t>O desdobramento dos objetivos em iniciativas/ações </a:t>
            </a:r>
          </a:p>
          <a:p>
            <a:pPr algn="ctr" eaLnBrk="0" hangingPunct="0">
              <a:defRPr/>
            </a:pPr>
            <a:r>
              <a:rPr lang="pt-PT" sz="1600" b="1" dirty="0">
                <a:latin typeface="Arial" charset="0"/>
                <a:ea typeface="+mj-ea"/>
                <a:cs typeface="+mj-cs"/>
              </a:rPr>
              <a:t>alinha as prioridades em toda a empresa</a:t>
            </a:r>
            <a:endParaRPr lang="es-ES" sz="16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DDA636E-FE56-B5AD-70CD-D9B9F69EA324}"/>
              </a:ext>
            </a:extLst>
          </p:cNvPr>
          <p:cNvGrpSpPr/>
          <p:nvPr/>
        </p:nvGrpSpPr>
        <p:grpSpPr>
          <a:xfrm>
            <a:off x="1868474" y="1902651"/>
            <a:ext cx="10124010" cy="4890100"/>
            <a:chOff x="815712" y="1350238"/>
            <a:chExt cx="10124010" cy="489010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22B0F3D2-5043-FB8B-2761-40524B4443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15712" y="1350238"/>
              <a:ext cx="8839758" cy="4890100"/>
            </a:xfrm>
            <a:prstGeom prst="triangle">
              <a:avLst>
                <a:gd name="adj" fmla="val 48693"/>
              </a:avLst>
            </a:prstGeom>
            <a:solidFill>
              <a:srgbClr val="EAEAEA"/>
            </a:solidFill>
            <a:ln w="25400" cap="rnd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10800" rIns="0" bIns="10800"/>
            <a:lstStyle/>
            <a:p>
              <a:pPr eaLnBrk="0" hangingPunct="0">
                <a:spcBef>
                  <a:spcPct val="35000"/>
                </a:spcBef>
              </a:pPr>
              <a:endParaRPr lang="pt-PT" b="1" dirty="0">
                <a:latin typeface="Arial Narrow" pitchFamily="34" charset="0"/>
              </a:endParaRPr>
            </a:p>
            <a:p>
              <a:pPr eaLnBrk="0" hangingPunct="0">
                <a:spcBef>
                  <a:spcPct val="35000"/>
                </a:spcBef>
              </a:pPr>
              <a:endParaRPr lang="pt-PT" b="1" dirty="0">
                <a:latin typeface="Arial Narrow" pitchFamily="34" charset="0"/>
              </a:endParaRPr>
            </a:p>
            <a:p>
              <a:pPr eaLnBrk="0" hangingPunct="0">
                <a:spcBef>
                  <a:spcPct val="35000"/>
                </a:spcBef>
              </a:pPr>
              <a:endParaRPr lang="pt-PT" b="1" dirty="0">
                <a:latin typeface="Arial Narrow" pitchFamily="34" charset="0"/>
              </a:endParaRPr>
            </a:p>
            <a:p>
              <a:pPr eaLnBrk="0" hangingPunct="0">
                <a:spcBef>
                  <a:spcPct val="35000"/>
                </a:spcBef>
              </a:pPr>
              <a:endParaRPr lang="pt-PT" b="1" dirty="0">
                <a:latin typeface="Arial Narrow" pitchFamily="34" charset="0"/>
              </a:endParaRPr>
            </a:p>
            <a:p>
              <a:pPr eaLnBrk="0" hangingPunct="0">
                <a:spcBef>
                  <a:spcPct val="35000"/>
                </a:spcBef>
              </a:pPr>
              <a:endParaRPr lang="pt-PT" b="1" dirty="0">
                <a:latin typeface="Arial Narrow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EC91FB-3A73-29C0-870B-99E8F83927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300" y="2394567"/>
              <a:ext cx="6394451" cy="3741737"/>
              <a:chOff x="1313" y="1092"/>
              <a:chExt cx="3020" cy="2357"/>
            </a:xfrm>
          </p:grpSpPr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16767819-B881-DA65-7126-FB5830DD0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07" y="1622"/>
                <a:ext cx="352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E1FCFE11-00DD-4A53-BD9D-16F9386B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8" y="1618"/>
                <a:ext cx="85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549ED660-953F-4B39-769E-3B68E0BB5A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4" y="1621"/>
                <a:ext cx="313" cy="1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grpSp>
            <p:nvGrpSpPr>
              <p:cNvPr id="14" name="Group 8">
                <a:extLst>
                  <a:ext uri="{FF2B5EF4-FFF2-40B4-BE49-F238E27FC236}">
                    <a16:creationId xmlns:a16="http://schemas.microsoft.com/office/drawing/2014/main" id="{AF264396-A0FB-CE3C-F069-2A12805675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2" y="1711"/>
                <a:ext cx="601" cy="478"/>
                <a:chOff x="3416" y="1747"/>
                <a:chExt cx="601" cy="478"/>
              </a:xfrm>
            </p:grpSpPr>
            <p:grpSp>
              <p:nvGrpSpPr>
                <p:cNvPr id="454" name="Group 9">
                  <a:extLst>
                    <a:ext uri="{FF2B5EF4-FFF2-40B4-BE49-F238E27FC236}">
                      <a16:creationId xmlns:a16="http://schemas.microsoft.com/office/drawing/2014/main" id="{0EDBEE45-2B81-6DB3-0EA9-ED3278822F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42" y="1772"/>
                  <a:ext cx="575" cy="453"/>
                  <a:chOff x="3442" y="1772"/>
                  <a:chExt cx="575" cy="453"/>
                </a:xfrm>
              </p:grpSpPr>
              <p:sp>
                <p:nvSpPr>
                  <p:cNvPr id="457" name="Rectangle 10">
                    <a:extLst>
                      <a:ext uri="{FF2B5EF4-FFF2-40B4-BE49-F238E27FC236}">
                        <a16:creationId xmlns:a16="http://schemas.microsoft.com/office/drawing/2014/main" id="{C1B2691D-D256-9615-FC45-52581558CD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1772"/>
                    <a:ext cx="549" cy="366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58" name="Rectangle 11">
                    <a:extLst>
                      <a:ext uri="{FF2B5EF4-FFF2-40B4-BE49-F238E27FC236}">
                        <a16:creationId xmlns:a16="http://schemas.microsoft.com/office/drawing/2014/main" id="{8CBFD07A-0178-BB15-946D-EEDE685B4E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1772"/>
                    <a:ext cx="549" cy="56"/>
                  </a:xfrm>
                  <a:prstGeom prst="rect">
                    <a:avLst/>
                  </a:prstGeom>
                  <a:solidFill>
                    <a:srgbClr val="336699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35000"/>
                      </a:spcBef>
                    </a:pPr>
                    <a:endParaRPr lang="pt-BR" sz="1000" b="1" dirty="0">
                      <a:latin typeface="Arial Narrow" pitchFamily="34" charset="0"/>
                    </a:endParaRPr>
                  </a:p>
                </p:txBody>
              </p:sp>
              <p:grpSp>
                <p:nvGrpSpPr>
                  <p:cNvPr id="459" name="Group 17">
                    <a:extLst>
                      <a:ext uri="{FF2B5EF4-FFF2-40B4-BE49-F238E27FC236}">
                        <a16:creationId xmlns:a16="http://schemas.microsoft.com/office/drawing/2014/main" id="{837E0F17-38F5-D86F-14A9-E30FD47B10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6" y="1851"/>
                    <a:ext cx="215" cy="243"/>
                    <a:chOff x="576" y="1728"/>
                    <a:chExt cx="432" cy="412"/>
                  </a:xfrm>
                </p:grpSpPr>
                <p:sp>
                  <p:nvSpPr>
                    <p:cNvPr id="468" name="Freeform 18">
                      <a:extLst>
                        <a:ext uri="{FF2B5EF4-FFF2-40B4-BE49-F238E27FC236}">
                          <a16:creationId xmlns:a16="http://schemas.microsoft.com/office/drawing/2014/main" id="{C47540E4-4136-255A-E5E8-5ABBE0190C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2" y="1772"/>
                      <a:ext cx="240" cy="292"/>
                    </a:xfrm>
                    <a:custGeom>
                      <a:avLst/>
                      <a:gdLst>
                        <a:gd name="T0" fmla="*/ 0 w 240"/>
                        <a:gd name="T1" fmla="*/ 292 h 292"/>
                        <a:gd name="T2" fmla="*/ 0 w 240"/>
                        <a:gd name="T3" fmla="*/ 148 h 292"/>
                        <a:gd name="T4" fmla="*/ 128 w 240"/>
                        <a:gd name="T5" fmla="*/ 0 h 292"/>
                        <a:gd name="T6" fmla="*/ 240 w 240"/>
                        <a:gd name="T7" fmla="*/ 148 h 292"/>
                        <a:gd name="T8" fmla="*/ 240 w 240"/>
                        <a:gd name="T9" fmla="*/ 292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292"/>
                        <a:gd name="T17" fmla="*/ 240 w 240"/>
                        <a:gd name="T18" fmla="*/ 292 h 2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292">
                          <a:moveTo>
                            <a:pt x="0" y="292"/>
                          </a:moveTo>
                          <a:lnTo>
                            <a:pt x="0" y="148"/>
                          </a:lnTo>
                          <a:lnTo>
                            <a:pt x="128" y="0"/>
                          </a:lnTo>
                          <a:lnTo>
                            <a:pt x="240" y="148"/>
                          </a:lnTo>
                          <a:lnTo>
                            <a:pt x="240" y="292"/>
                          </a:lnTo>
                        </a:path>
                      </a:pathLst>
                    </a:custGeom>
                    <a:solidFill>
                      <a:srgbClr val="6699FF"/>
                    </a:solidFill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69" name="Oval 19">
                      <a:extLst>
                        <a:ext uri="{FF2B5EF4-FFF2-40B4-BE49-F238E27FC236}">
                          <a16:creationId xmlns:a16="http://schemas.microsoft.com/office/drawing/2014/main" id="{B749D80A-ED6E-4683-773B-6F401619F0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0" y="1728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70" name="Oval 20">
                      <a:extLst>
                        <a:ext uri="{FF2B5EF4-FFF2-40B4-BE49-F238E27FC236}">
                          <a16:creationId xmlns:a16="http://schemas.microsoft.com/office/drawing/2014/main" id="{F1DBB897-9F89-17A6-C8DD-8AF159C396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6" y="188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71" name="Oval 21">
                      <a:extLst>
                        <a:ext uri="{FF2B5EF4-FFF2-40B4-BE49-F238E27FC236}">
                          <a16:creationId xmlns:a16="http://schemas.microsoft.com/office/drawing/2014/main" id="{E3BCB84A-32B4-4CE0-CB7C-6DC0104E55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6" y="188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72" name="Oval 22">
                      <a:extLst>
                        <a:ext uri="{FF2B5EF4-FFF2-40B4-BE49-F238E27FC236}">
                          <a16:creationId xmlns:a16="http://schemas.microsoft.com/office/drawing/2014/main" id="{62527E49-AAD1-86C0-FFCC-DCE971207B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6" y="204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73" name="Oval 23">
                      <a:extLst>
                        <a:ext uri="{FF2B5EF4-FFF2-40B4-BE49-F238E27FC236}">
                          <a16:creationId xmlns:a16="http://schemas.microsoft.com/office/drawing/2014/main" id="{11F506E5-A113-D70A-3805-DFA8737852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6" y="204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sp>
                <p:nvSpPr>
                  <p:cNvPr id="460" name="Rectangle 24">
                    <a:extLst>
                      <a:ext uri="{FF2B5EF4-FFF2-40B4-BE49-F238E27FC236}">
                        <a16:creationId xmlns:a16="http://schemas.microsoft.com/office/drawing/2014/main" id="{73021294-2DC8-61FF-7377-BAF60BE2D5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59"/>
                    <a:ext cx="547" cy="366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1" name="Rectangle 25">
                    <a:extLst>
                      <a:ext uri="{FF2B5EF4-FFF2-40B4-BE49-F238E27FC236}">
                        <a16:creationId xmlns:a16="http://schemas.microsoft.com/office/drawing/2014/main" id="{56D5E1D4-89E9-0978-FF54-DD4839CA50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59"/>
                    <a:ext cx="547" cy="56"/>
                  </a:xfrm>
                  <a:prstGeom prst="rect">
                    <a:avLst/>
                  </a:prstGeom>
                  <a:solidFill>
                    <a:srgbClr val="336699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2" name="Freeform 31">
                    <a:extLst>
                      <a:ext uri="{FF2B5EF4-FFF2-40B4-BE49-F238E27FC236}">
                        <a16:creationId xmlns:a16="http://schemas.microsoft.com/office/drawing/2014/main" id="{FB9E1729-0417-3E65-5E2A-0EF7F18535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955"/>
                    <a:ext cx="119" cy="171"/>
                  </a:xfrm>
                  <a:custGeom>
                    <a:avLst/>
                    <a:gdLst>
                      <a:gd name="T0" fmla="*/ 0 w 240"/>
                      <a:gd name="T1" fmla="*/ 100 h 292"/>
                      <a:gd name="T2" fmla="*/ 0 w 240"/>
                      <a:gd name="T3" fmla="*/ 51 h 292"/>
                      <a:gd name="T4" fmla="*/ 31 w 240"/>
                      <a:gd name="T5" fmla="*/ 0 h 292"/>
                      <a:gd name="T6" fmla="*/ 59 w 240"/>
                      <a:gd name="T7" fmla="*/ 51 h 292"/>
                      <a:gd name="T8" fmla="*/ 59 w 240"/>
                      <a:gd name="T9" fmla="*/ 100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noFill/>
                  <a:ln w="12700">
                    <a:solidFill>
                      <a:srgbClr val="FF9900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3" name="Oval 32">
                    <a:extLst>
                      <a:ext uri="{FF2B5EF4-FFF2-40B4-BE49-F238E27FC236}">
                        <a16:creationId xmlns:a16="http://schemas.microsoft.com/office/drawing/2014/main" id="{B548CFE1-167E-5A3F-D83C-0EEE28AAC1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1929"/>
                    <a:ext cx="97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4" name="Oval 33">
                    <a:extLst>
                      <a:ext uri="{FF2B5EF4-FFF2-40B4-BE49-F238E27FC236}">
                        <a16:creationId xmlns:a16="http://schemas.microsoft.com/office/drawing/2014/main" id="{B6B9B6FB-7EB0-2B74-FA64-40604E1FE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020"/>
                    <a:ext cx="95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5" name="Oval 34">
                    <a:extLst>
                      <a:ext uri="{FF2B5EF4-FFF2-40B4-BE49-F238E27FC236}">
                        <a16:creationId xmlns:a16="http://schemas.microsoft.com/office/drawing/2014/main" id="{2FE3EED2-91A1-86B2-555C-949766A296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80" y="2020"/>
                    <a:ext cx="94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6" name="Oval 35">
                    <a:extLst>
                      <a:ext uri="{FF2B5EF4-FFF2-40B4-BE49-F238E27FC236}">
                        <a16:creationId xmlns:a16="http://schemas.microsoft.com/office/drawing/2014/main" id="{8CA73A20-F079-F322-1B63-8089B41BA3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114"/>
                    <a:ext cx="95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67" name="Oval 36">
                    <a:extLst>
                      <a:ext uri="{FF2B5EF4-FFF2-40B4-BE49-F238E27FC236}">
                        <a16:creationId xmlns:a16="http://schemas.microsoft.com/office/drawing/2014/main" id="{586D54EB-BEBB-3284-D553-EA063C7805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80" y="2114"/>
                    <a:ext cx="94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455" name="Text Box 37">
                  <a:extLst>
                    <a:ext uri="{FF2B5EF4-FFF2-40B4-BE49-F238E27FC236}">
                      <a16:creationId xmlns:a16="http://schemas.microsoft.com/office/drawing/2014/main" id="{8D83D1DA-BBBC-B0DF-7606-3F11B639ED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91" y="1747"/>
                  <a:ext cx="209" cy="7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pt-BR" sz="500" b="1" dirty="0">
                    <a:latin typeface="Arial Narrow" pitchFamily="34" charset="0"/>
                  </a:endParaRPr>
                </a:p>
              </p:txBody>
            </p:sp>
            <p:sp>
              <p:nvSpPr>
                <p:cNvPr id="456" name="Text Box 38">
                  <a:extLst>
                    <a:ext uri="{FF2B5EF4-FFF2-40B4-BE49-F238E27FC236}">
                      <a16:creationId xmlns:a16="http://schemas.microsoft.com/office/drawing/2014/main" id="{15C2A364-9F25-B50F-091F-E0B2D6425F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6" y="1834"/>
                  <a:ext cx="318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pt-BR" sz="500" b="1" dirty="0">
                    <a:latin typeface="Arial Narrow" pitchFamily="34" charset="0"/>
                  </a:endParaRPr>
                </a:p>
              </p:txBody>
            </p:sp>
          </p:grpSp>
          <p:sp>
            <p:nvSpPr>
              <p:cNvPr id="15" name="Line 39">
                <a:extLst>
                  <a:ext uri="{FF2B5EF4-FFF2-40B4-BE49-F238E27FC236}">
                    <a16:creationId xmlns:a16="http://schemas.microsoft.com/office/drawing/2014/main" id="{579E32C0-F6F6-ADDC-A6C7-F35995A2A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2" y="2195"/>
                <a:ext cx="334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6" name="Line 40">
                <a:extLst>
                  <a:ext uri="{FF2B5EF4-FFF2-40B4-BE49-F238E27FC236}">
                    <a16:creationId xmlns:a16="http://schemas.microsoft.com/office/drawing/2014/main" id="{50714141-8408-8EF0-5FE0-329598F91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15" y="2194"/>
                <a:ext cx="240" cy="1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7" name="Line 41">
                <a:extLst>
                  <a:ext uri="{FF2B5EF4-FFF2-40B4-BE49-F238E27FC236}">
                    <a16:creationId xmlns:a16="http://schemas.microsoft.com/office/drawing/2014/main" id="{FD120BEE-0CBF-F6DD-7B1D-A051566AB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2196"/>
                <a:ext cx="234" cy="1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8" name="Line 42">
                <a:extLst>
                  <a:ext uri="{FF2B5EF4-FFF2-40B4-BE49-F238E27FC236}">
                    <a16:creationId xmlns:a16="http://schemas.microsoft.com/office/drawing/2014/main" id="{B3DE6137-3000-D73D-FCB6-18A95D76B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1" y="2195"/>
                <a:ext cx="296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grpSp>
            <p:nvGrpSpPr>
              <p:cNvPr id="19" name="Group 43">
                <a:extLst>
                  <a:ext uri="{FF2B5EF4-FFF2-40B4-BE49-F238E27FC236}">
                    <a16:creationId xmlns:a16="http://schemas.microsoft.com/office/drawing/2014/main" id="{2230E610-F4C3-E6E5-531A-47D4794D4D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3" y="1736"/>
                <a:ext cx="1105" cy="453"/>
                <a:chOff x="3442" y="1772"/>
                <a:chExt cx="1105" cy="453"/>
              </a:xfrm>
            </p:grpSpPr>
            <p:sp>
              <p:nvSpPr>
                <p:cNvPr id="427" name="Rectangle 44">
                  <a:extLst>
                    <a:ext uri="{FF2B5EF4-FFF2-40B4-BE49-F238E27FC236}">
                      <a16:creationId xmlns:a16="http://schemas.microsoft.com/office/drawing/2014/main" id="{6A47C5DE-5556-4BF3-ADA9-186F06C3B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28" name="Rectangle 45">
                  <a:extLst>
                    <a:ext uri="{FF2B5EF4-FFF2-40B4-BE49-F238E27FC236}">
                      <a16:creationId xmlns:a16="http://schemas.microsoft.com/office/drawing/2014/main" id="{B7213359-50BC-578C-FDFB-951E50C8AE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 dirty="0">
                    <a:latin typeface="Arial Narrow" pitchFamily="34" charset="0"/>
                  </a:endParaRPr>
                </a:p>
              </p:txBody>
            </p:sp>
            <p:grpSp>
              <p:nvGrpSpPr>
                <p:cNvPr id="429" name="Group 46">
                  <a:extLst>
                    <a:ext uri="{FF2B5EF4-FFF2-40B4-BE49-F238E27FC236}">
                      <a16:creationId xmlns:a16="http://schemas.microsoft.com/office/drawing/2014/main" id="{E39859AB-4E1B-93A9-28C1-4CE2158CA8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450" name="Line 47">
                    <a:extLst>
                      <a:ext uri="{FF2B5EF4-FFF2-40B4-BE49-F238E27FC236}">
                        <a16:creationId xmlns:a16="http://schemas.microsoft.com/office/drawing/2014/main" id="{3EF0B932-B35B-95BE-4DA5-D1A99C88F3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51" name="Line 48">
                    <a:extLst>
                      <a:ext uri="{FF2B5EF4-FFF2-40B4-BE49-F238E27FC236}">
                        <a16:creationId xmlns:a16="http://schemas.microsoft.com/office/drawing/2014/main" id="{514B9CFD-36FF-6039-9E06-B77B5B5721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52" name="Line 49">
                    <a:extLst>
                      <a:ext uri="{FF2B5EF4-FFF2-40B4-BE49-F238E27FC236}">
                        <a16:creationId xmlns:a16="http://schemas.microsoft.com/office/drawing/2014/main" id="{40F208E7-C49E-8DB4-05D8-B07F1DF2F6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53" name="Line 50">
                    <a:extLst>
                      <a:ext uri="{FF2B5EF4-FFF2-40B4-BE49-F238E27FC236}">
                        <a16:creationId xmlns:a16="http://schemas.microsoft.com/office/drawing/2014/main" id="{8D11F2EB-11BB-8E1B-7142-021DB64560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430" name="Group 51">
                  <a:extLst>
                    <a:ext uri="{FF2B5EF4-FFF2-40B4-BE49-F238E27FC236}">
                      <a16:creationId xmlns:a16="http://schemas.microsoft.com/office/drawing/2014/main" id="{4253B80C-E1E2-8AB3-3237-6EE76FB746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444" name="Freeform 52">
                    <a:extLst>
                      <a:ext uri="{FF2B5EF4-FFF2-40B4-BE49-F238E27FC236}">
                        <a16:creationId xmlns:a16="http://schemas.microsoft.com/office/drawing/2014/main" id="{488518A5-4C98-F2E6-8396-EA74DF264B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5" name="Oval 53">
                    <a:extLst>
                      <a:ext uri="{FF2B5EF4-FFF2-40B4-BE49-F238E27FC236}">
                        <a16:creationId xmlns:a16="http://schemas.microsoft.com/office/drawing/2014/main" id="{C3430A3E-15BF-2DFC-A9C0-3CBB89716E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6" name="Oval 54">
                    <a:extLst>
                      <a:ext uri="{FF2B5EF4-FFF2-40B4-BE49-F238E27FC236}">
                        <a16:creationId xmlns:a16="http://schemas.microsoft.com/office/drawing/2014/main" id="{C7117175-7880-1B6C-E44D-BB541FFA6E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7" name="Oval 55">
                    <a:extLst>
                      <a:ext uri="{FF2B5EF4-FFF2-40B4-BE49-F238E27FC236}">
                        <a16:creationId xmlns:a16="http://schemas.microsoft.com/office/drawing/2014/main" id="{AA21C329-648B-7DB1-0B81-6AC75E0E87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8" name="Oval 56">
                    <a:extLst>
                      <a:ext uri="{FF2B5EF4-FFF2-40B4-BE49-F238E27FC236}">
                        <a16:creationId xmlns:a16="http://schemas.microsoft.com/office/drawing/2014/main" id="{E052763D-6975-D7EF-F1D5-69D5E5D827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9" name="Oval 57">
                    <a:extLst>
                      <a:ext uri="{FF2B5EF4-FFF2-40B4-BE49-F238E27FC236}">
                        <a16:creationId xmlns:a16="http://schemas.microsoft.com/office/drawing/2014/main" id="{05AD9AE6-93B9-1A96-696F-B3E0C90198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431" name="Rectangle 58">
                  <a:extLst>
                    <a:ext uri="{FF2B5EF4-FFF2-40B4-BE49-F238E27FC236}">
                      <a16:creationId xmlns:a16="http://schemas.microsoft.com/office/drawing/2014/main" id="{D92B3C29-6BFE-997A-823D-BDEB389F3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2" name="Rectangle 59">
                  <a:extLst>
                    <a:ext uri="{FF2B5EF4-FFF2-40B4-BE49-F238E27FC236}">
                      <a16:creationId xmlns:a16="http://schemas.microsoft.com/office/drawing/2014/main" id="{86659C8B-2334-AAFE-347A-5BDB83AE50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433" name="Group 60">
                  <a:extLst>
                    <a:ext uri="{FF2B5EF4-FFF2-40B4-BE49-F238E27FC236}">
                      <a16:creationId xmlns:a16="http://schemas.microsoft.com/office/drawing/2014/main" id="{FB197BCE-F0DE-BD43-063C-3C5D59FFFE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440" name="Line 61">
                    <a:extLst>
                      <a:ext uri="{FF2B5EF4-FFF2-40B4-BE49-F238E27FC236}">
                        <a16:creationId xmlns:a16="http://schemas.microsoft.com/office/drawing/2014/main" id="{091AC77D-FE59-CDE1-DADC-582DFA7728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1" name="Line 62">
                    <a:extLst>
                      <a:ext uri="{FF2B5EF4-FFF2-40B4-BE49-F238E27FC236}">
                        <a16:creationId xmlns:a16="http://schemas.microsoft.com/office/drawing/2014/main" id="{69DB0097-C49B-150B-F51A-F42A6A2382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2" name="Line 63">
                    <a:extLst>
                      <a:ext uri="{FF2B5EF4-FFF2-40B4-BE49-F238E27FC236}">
                        <a16:creationId xmlns:a16="http://schemas.microsoft.com/office/drawing/2014/main" id="{C9E6DA21-80D9-98E3-4698-FA8FAF8941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43" name="Line 64">
                    <a:extLst>
                      <a:ext uri="{FF2B5EF4-FFF2-40B4-BE49-F238E27FC236}">
                        <a16:creationId xmlns:a16="http://schemas.microsoft.com/office/drawing/2014/main" id="{946DB52B-AE6B-95E3-2F0D-982998D325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434" name="Freeform 65">
                  <a:extLst>
                    <a:ext uri="{FF2B5EF4-FFF2-40B4-BE49-F238E27FC236}">
                      <a16:creationId xmlns:a16="http://schemas.microsoft.com/office/drawing/2014/main" id="{9525B617-F8ED-3F99-084A-8F6E19F59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5" name="Oval 66">
                  <a:extLst>
                    <a:ext uri="{FF2B5EF4-FFF2-40B4-BE49-F238E27FC236}">
                      <a16:creationId xmlns:a16="http://schemas.microsoft.com/office/drawing/2014/main" id="{D281F030-DF5D-0115-A6B6-91CF17A41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6" name="Oval 67">
                  <a:extLst>
                    <a:ext uri="{FF2B5EF4-FFF2-40B4-BE49-F238E27FC236}">
                      <a16:creationId xmlns:a16="http://schemas.microsoft.com/office/drawing/2014/main" id="{F4F9B1E4-F1EE-6611-2967-8543B0D5D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7" name="Oval 68">
                  <a:extLst>
                    <a:ext uri="{FF2B5EF4-FFF2-40B4-BE49-F238E27FC236}">
                      <a16:creationId xmlns:a16="http://schemas.microsoft.com/office/drawing/2014/main" id="{3BE820D5-7283-9707-3B37-E4CD5EF3A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8" name="Oval 69">
                  <a:extLst>
                    <a:ext uri="{FF2B5EF4-FFF2-40B4-BE49-F238E27FC236}">
                      <a16:creationId xmlns:a16="http://schemas.microsoft.com/office/drawing/2014/main" id="{FEE89015-ACF9-294B-BAC7-9817661CA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439" name="Oval 70">
                  <a:extLst>
                    <a:ext uri="{FF2B5EF4-FFF2-40B4-BE49-F238E27FC236}">
                      <a16:creationId xmlns:a16="http://schemas.microsoft.com/office/drawing/2014/main" id="{8C0BA3C9-4850-2FB0-58E5-C877E13DE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sp>
            <p:nvSpPr>
              <p:cNvPr id="20" name="Text Box 71">
                <a:extLst>
                  <a:ext uri="{FF2B5EF4-FFF2-40B4-BE49-F238E27FC236}">
                    <a16:creationId xmlns:a16="http://schemas.microsoft.com/office/drawing/2014/main" id="{8A4306A1-1A77-82A2-FFA7-A8F26649B6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2" y="1711"/>
                <a:ext cx="209" cy="7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pt-BR" sz="500" b="1" dirty="0">
                  <a:latin typeface="Arial Narrow" pitchFamily="34" charset="0"/>
                </a:endParaRPr>
              </a:p>
            </p:txBody>
          </p:sp>
          <p:grpSp>
            <p:nvGrpSpPr>
              <p:cNvPr id="21" name="Group 72">
                <a:extLst>
                  <a:ext uri="{FF2B5EF4-FFF2-40B4-BE49-F238E27FC236}">
                    <a16:creationId xmlns:a16="http://schemas.microsoft.com/office/drawing/2014/main" id="{E1B30790-42AC-D806-AD06-B2FFE46A0A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711"/>
                <a:ext cx="1131" cy="478"/>
                <a:chOff x="3416" y="1747"/>
                <a:chExt cx="1131" cy="478"/>
              </a:xfrm>
            </p:grpSpPr>
            <p:grpSp>
              <p:nvGrpSpPr>
                <p:cNvPr id="397" name="Group 73">
                  <a:extLst>
                    <a:ext uri="{FF2B5EF4-FFF2-40B4-BE49-F238E27FC236}">
                      <a16:creationId xmlns:a16="http://schemas.microsoft.com/office/drawing/2014/main" id="{AEA7112D-F797-92DF-F452-79990A4F2F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42" y="1772"/>
                  <a:ext cx="1105" cy="453"/>
                  <a:chOff x="3442" y="1772"/>
                  <a:chExt cx="1105" cy="453"/>
                </a:xfrm>
              </p:grpSpPr>
              <p:sp>
                <p:nvSpPr>
                  <p:cNvPr id="400" name="Rectangle 74">
                    <a:extLst>
                      <a:ext uri="{FF2B5EF4-FFF2-40B4-BE49-F238E27FC236}">
                        <a16:creationId xmlns:a16="http://schemas.microsoft.com/office/drawing/2014/main" id="{972EFDDD-CAA4-6092-6E23-767A6DBC8D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1772"/>
                    <a:ext cx="549" cy="366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01" name="Rectangle 75">
                    <a:extLst>
                      <a:ext uri="{FF2B5EF4-FFF2-40B4-BE49-F238E27FC236}">
                        <a16:creationId xmlns:a16="http://schemas.microsoft.com/office/drawing/2014/main" id="{4CCE52BF-28DC-6BEB-AE9F-235E1DE3FA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1772"/>
                    <a:ext cx="549" cy="56"/>
                  </a:xfrm>
                  <a:prstGeom prst="rect">
                    <a:avLst/>
                  </a:prstGeom>
                  <a:solidFill>
                    <a:srgbClr val="336699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35000"/>
                      </a:spcBef>
                    </a:pPr>
                    <a:endParaRPr lang="pt-BR" sz="1000" b="1" dirty="0">
                      <a:latin typeface="Arial Narrow" pitchFamily="34" charset="0"/>
                    </a:endParaRPr>
                  </a:p>
                </p:txBody>
              </p:sp>
              <p:grpSp>
                <p:nvGrpSpPr>
                  <p:cNvPr id="402" name="Group 76">
                    <a:extLst>
                      <a:ext uri="{FF2B5EF4-FFF2-40B4-BE49-F238E27FC236}">
                        <a16:creationId xmlns:a16="http://schemas.microsoft.com/office/drawing/2014/main" id="{1EEA2CD5-EBAC-DBA9-E281-52205B5417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63" y="1772"/>
                    <a:ext cx="384" cy="366"/>
                    <a:chOff x="1008" y="1536"/>
                    <a:chExt cx="384" cy="912"/>
                  </a:xfrm>
                </p:grpSpPr>
                <p:sp>
                  <p:nvSpPr>
                    <p:cNvPr id="423" name="Line 77">
                      <a:extLst>
                        <a:ext uri="{FF2B5EF4-FFF2-40B4-BE49-F238E27FC236}">
                          <a16:creationId xmlns:a16="http://schemas.microsoft.com/office/drawing/2014/main" id="{38C5ECA1-622E-15F5-F36E-D7C496D69E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8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4" name="Line 78">
                      <a:extLst>
                        <a:ext uri="{FF2B5EF4-FFF2-40B4-BE49-F238E27FC236}">
                          <a16:creationId xmlns:a16="http://schemas.microsoft.com/office/drawing/2014/main" id="{6A312CF2-2702-F869-BDE3-E61DF51A51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6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5" name="Line 79">
                      <a:extLst>
                        <a:ext uri="{FF2B5EF4-FFF2-40B4-BE49-F238E27FC236}">
                          <a16:creationId xmlns:a16="http://schemas.microsoft.com/office/drawing/2014/main" id="{1CF4C81B-9FFA-BDC7-16D8-643AC12E60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4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6" name="Line 80">
                      <a:extLst>
                        <a:ext uri="{FF2B5EF4-FFF2-40B4-BE49-F238E27FC236}">
                          <a16:creationId xmlns:a16="http://schemas.microsoft.com/office/drawing/2014/main" id="{59CCFDF2-A3F8-9EA9-07B1-49ED3E279E7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03" name="Group 81">
                    <a:extLst>
                      <a:ext uri="{FF2B5EF4-FFF2-40B4-BE49-F238E27FC236}">
                        <a16:creationId xmlns:a16="http://schemas.microsoft.com/office/drawing/2014/main" id="{8529D4AB-F4E2-FD83-A751-29B79CB74D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6" y="1851"/>
                    <a:ext cx="215" cy="243"/>
                    <a:chOff x="576" y="1728"/>
                    <a:chExt cx="432" cy="412"/>
                  </a:xfrm>
                </p:grpSpPr>
                <p:sp>
                  <p:nvSpPr>
                    <p:cNvPr id="417" name="Freeform 82">
                      <a:extLst>
                        <a:ext uri="{FF2B5EF4-FFF2-40B4-BE49-F238E27FC236}">
                          <a16:creationId xmlns:a16="http://schemas.microsoft.com/office/drawing/2014/main" id="{50C69D52-0DB3-A3CF-DAD1-9BFEDE45DC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2" y="1772"/>
                      <a:ext cx="240" cy="292"/>
                    </a:xfrm>
                    <a:custGeom>
                      <a:avLst/>
                      <a:gdLst>
                        <a:gd name="T0" fmla="*/ 0 w 240"/>
                        <a:gd name="T1" fmla="*/ 292 h 292"/>
                        <a:gd name="T2" fmla="*/ 0 w 240"/>
                        <a:gd name="T3" fmla="*/ 148 h 292"/>
                        <a:gd name="T4" fmla="*/ 128 w 240"/>
                        <a:gd name="T5" fmla="*/ 0 h 292"/>
                        <a:gd name="T6" fmla="*/ 240 w 240"/>
                        <a:gd name="T7" fmla="*/ 148 h 292"/>
                        <a:gd name="T8" fmla="*/ 240 w 240"/>
                        <a:gd name="T9" fmla="*/ 292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292"/>
                        <a:gd name="T17" fmla="*/ 240 w 240"/>
                        <a:gd name="T18" fmla="*/ 292 h 2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292">
                          <a:moveTo>
                            <a:pt x="0" y="292"/>
                          </a:moveTo>
                          <a:lnTo>
                            <a:pt x="0" y="148"/>
                          </a:lnTo>
                          <a:lnTo>
                            <a:pt x="128" y="0"/>
                          </a:lnTo>
                          <a:lnTo>
                            <a:pt x="240" y="148"/>
                          </a:lnTo>
                          <a:lnTo>
                            <a:pt x="240" y="292"/>
                          </a:lnTo>
                        </a:path>
                      </a:pathLst>
                    </a:custGeom>
                    <a:solidFill>
                      <a:srgbClr val="6699FF"/>
                    </a:solidFill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18" name="Oval 83">
                      <a:extLst>
                        <a:ext uri="{FF2B5EF4-FFF2-40B4-BE49-F238E27FC236}">
                          <a16:creationId xmlns:a16="http://schemas.microsoft.com/office/drawing/2014/main" id="{035C0AC6-2D9E-CC57-036C-BAD898BB92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0" y="1728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19" name="Oval 84">
                      <a:extLst>
                        <a:ext uri="{FF2B5EF4-FFF2-40B4-BE49-F238E27FC236}">
                          <a16:creationId xmlns:a16="http://schemas.microsoft.com/office/drawing/2014/main" id="{7218EB33-29D6-A8DA-F52A-DEEC3E815B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6" y="188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0" name="Oval 85">
                      <a:extLst>
                        <a:ext uri="{FF2B5EF4-FFF2-40B4-BE49-F238E27FC236}">
                          <a16:creationId xmlns:a16="http://schemas.microsoft.com/office/drawing/2014/main" id="{815D0D7A-DE79-D1FD-869F-0DFA3E4DE5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6" y="188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1" name="Oval 86">
                      <a:extLst>
                        <a:ext uri="{FF2B5EF4-FFF2-40B4-BE49-F238E27FC236}">
                          <a16:creationId xmlns:a16="http://schemas.microsoft.com/office/drawing/2014/main" id="{D368310E-660A-0AAE-D765-D572A72A5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6" y="204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22" name="Oval 87">
                      <a:extLst>
                        <a:ext uri="{FF2B5EF4-FFF2-40B4-BE49-F238E27FC236}">
                          <a16:creationId xmlns:a16="http://schemas.microsoft.com/office/drawing/2014/main" id="{864FFFB3-F826-2C09-775F-C071110C1C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6" y="2044"/>
                      <a:ext cx="192" cy="96"/>
                    </a:xfrm>
                    <a:prstGeom prst="ellipse">
                      <a:avLst/>
                    </a:prstGeom>
                    <a:solidFill>
                      <a:srgbClr val="6699FF"/>
                    </a:solidFill>
                    <a:ln w="6350" algn="ctr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sp>
                <p:nvSpPr>
                  <p:cNvPr id="404" name="Rectangle 88">
                    <a:extLst>
                      <a:ext uri="{FF2B5EF4-FFF2-40B4-BE49-F238E27FC236}">
                        <a16:creationId xmlns:a16="http://schemas.microsoft.com/office/drawing/2014/main" id="{52831807-8C3B-8DDE-D30B-853805BDEA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59"/>
                    <a:ext cx="547" cy="366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05" name="Rectangle 89">
                    <a:extLst>
                      <a:ext uri="{FF2B5EF4-FFF2-40B4-BE49-F238E27FC236}">
                        <a16:creationId xmlns:a16="http://schemas.microsoft.com/office/drawing/2014/main" id="{0F7E5052-6230-CC77-A90A-C47C0DEA4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59"/>
                    <a:ext cx="547" cy="56"/>
                  </a:xfrm>
                  <a:prstGeom prst="rect">
                    <a:avLst/>
                  </a:prstGeom>
                  <a:solidFill>
                    <a:srgbClr val="336699"/>
                  </a:solidFill>
                  <a:ln w="6350">
                    <a:solidFill>
                      <a:srgbClr val="000066"/>
                    </a:solidFill>
                    <a:miter lim="800000"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grpSp>
                <p:nvGrpSpPr>
                  <p:cNvPr id="406" name="Group 90">
                    <a:extLst>
                      <a:ext uri="{FF2B5EF4-FFF2-40B4-BE49-F238E27FC236}">
                        <a16:creationId xmlns:a16="http://schemas.microsoft.com/office/drawing/2014/main" id="{D16DA062-68C0-B570-3F49-FC758BC0D8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31" y="1859"/>
                    <a:ext cx="384" cy="366"/>
                    <a:chOff x="1008" y="1536"/>
                    <a:chExt cx="384" cy="912"/>
                  </a:xfrm>
                </p:grpSpPr>
                <p:sp>
                  <p:nvSpPr>
                    <p:cNvPr id="413" name="Line 91">
                      <a:extLst>
                        <a:ext uri="{FF2B5EF4-FFF2-40B4-BE49-F238E27FC236}">
                          <a16:creationId xmlns:a16="http://schemas.microsoft.com/office/drawing/2014/main" id="{287DE7A8-C6BC-63B8-DB0A-F7FC62DD6A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8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14" name="Line 92">
                      <a:extLst>
                        <a:ext uri="{FF2B5EF4-FFF2-40B4-BE49-F238E27FC236}">
                          <a16:creationId xmlns:a16="http://schemas.microsoft.com/office/drawing/2014/main" id="{B85A1588-F793-CB42-259F-F058421370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6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15" name="Line 93">
                      <a:extLst>
                        <a:ext uri="{FF2B5EF4-FFF2-40B4-BE49-F238E27FC236}">
                          <a16:creationId xmlns:a16="http://schemas.microsoft.com/office/drawing/2014/main" id="{48082884-F295-8290-DA79-82D4F30379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4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416" name="Line 94">
                      <a:extLst>
                        <a:ext uri="{FF2B5EF4-FFF2-40B4-BE49-F238E27FC236}">
                          <a16:creationId xmlns:a16="http://schemas.microsoft.com/office/drawing/2014/main" id="{863E4F00-E688-5DF4-9529-68B3CFDE336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536"/>
                      <a:ext cx="0" cy="9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66"/>
                      </a:solidFill>
                      <a:round/>
                      <a:headEnd type="none" w="sm" len="sm"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sp>
                <p:nvSpPr>
                  <p:cNvPr id="407" name="Freeform 95">
                    <a:extLst>
                      <a:ext uri="{FF2B5EF4-FFF2-40B4-BE49-F238E27FC236}">
                        <a16:creationId xmlns:a16="http://schemas.microsoft.com/office/drawing/2014/main" id="{4AB84363-7D27-DA1A-8348-B4C525FBC0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955"/>
                    <a:ext cx="119" cy="171"/>
                  </a:xfrm>
                  <a:custGeom>
                    <a:avLst/>
                    <a:gdLst>
                      <a:gd name="T0" fmla="*/ 0 w 240"/>
                      <a:gd name="T1" fmla="*/ 100 h 292"/>
                      <a:gd name="T2" fmla="*/ 0 w 240"/>
                      <a:gd name="T3" fmla="*/ 51 h 292"/>
                      <a:gd name="T4" fmla="*/ 31 w 240"/>
                      <a:gd name="T5" fmla="*/ 0 h 292"/>
                      <a:gd name="T6" fmla="*/ 59 w 240"/>
                      <a:gd name="T7" fmla="*/ 51 h 292"/>
                      <a:gd name="T8" fmla="*/ 59 w 240"/>
                      <a:gd name="T9" fmla="*/ 100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noFill/>
                  <a:ln w="12700">
                    <a:solidFill>
                      <a:srgbClr val="FF9900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08" name="Oval 96">
                    <a:extLst>
                      <a:ext uri="{FF2B5EF4-FFF2-40B4-BE49-F238E27FC236}">
                        <a16:creationId xmlns:a16="http://schemas.microsoft.com/office/drawing/2014/main" id="{FE8774AC-54B8-D6D7-FFDC-CF297630B6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1929"/>
                    <a:ext cx="97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09" name="Oval 97">
                    <a:extLst>
                      <a:ext uri="{FF2B5EF4-FFF2-40B4-BE49-F238E27FC236}">
                        <a16:creationId xmlns:a16="http://schemas.microsoft.com/office/drawing/2014/main" id="{8D12DDBD-4A19-D613-2A76-10D2836366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020"/>
                    <a:ext cx="95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10" name="Oval 98">
                    <a:extLst>
                      <a:ext uri="{FF2B5EF4-FFF2-40B4-BE49-F238E27FC236}">
                        <a16:creationId xmlns:a16="http://schemas.microsoft.com/office/drawing/2014/main" id="{1673AD53-9441-A1B2-E9E4-EA96F82ECA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80" y="2020"/>
                    <a:ext cx="94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11" name="Oval 99">
                    <a:extLst>
                      <a:ext uri="{FF2B5EF4-FFF2-40B4-BE49-F238E27FC236}">
                        <a16:creationId xmlns:a16="http://schemas.microsoft.com/office/drawing/2014/main" id="{3D9B9149-6901-97C9-D716-60BB954EB7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114"/>
                    <a:ext cx="95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412" name="Oval 100">
                    <a:extLst>
                      <a:ext uri="{FF2B5EF4-FFF2-40B4-BE49-F238E27FC236}">
                        <a16:creationId xmlns:a16="http://schemas.microsoft.com/office/drawing/2014/main" id="{101457C5-D900-6674-9EED-26B3566C68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80" y="2114"/>
                    <a:ext cx="94" cy="5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98" name="Text Box 101">
                  <a:extLst>
                    <a:ext uri="{FF2B5EF4-FFF2-40B4-BE49-F238E27FC236}">
                      <a16:creationId xmlns:a16="http://schemas.microsoft.com/office/drawing/2014/main" id="{2CD55D10-C2B6-4C14-EDB9-CDF4947C6A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91" y="1747"/>
                  <a:ext cx="209" cy="7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pt-BR" sz="500" b="1" dirty="0">
                    <a:latin typeface="Arial Narrow" pitchFamily="34" charset="0"/>
                  </a:endParaRPr>
                </a:p>
              </p:txBody>
            </p:sp>
            <p:sp>
              <p:nvSpPr>
                <p:cNvPr id="399" name="Text Box 102">
                  <a:extLst>
                    <a:ext uri="{FF2B5EF4-FFF2-40B4-BE49-F238E27FC236}">
                      <a16:creationId xmlns:a16="http://schemas.microsoft.com/office/drawing/2014/main" id="{1E88C3EC-2D59-4A53-5F32-6CE4C6826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6" y="1834"/>
                  <a:ext cx="318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pt-BR" sz="500" b="1" dirty="0">
                    <a:latin typeface="Arial Narrow" pitchFamily="34" charset="0"/>
                  </a:endParaRPr>
                </a:p>
              </p:txBody>
            </p:sp>
          </p:grpSp>
          <p:sp>
            <p:nvSpPr>
              <p:cNvPr id="22" name="Line 103">
                <a:extLst>
                  <a:ext uri="{FF2B5EF4-FFF2-40B4-BE49-F238E27FC236}">
                    <a16:creationId xmlns:a16="http://schemas.microsoft.com/office/drawing/2014/main" id="{2C427A4F-764B-1F58-FA7A-F1A8FE88E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5" y="1952"/>
                <a:ext cx="125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3" name="Line 104">
                <a:extLst>
                  <a:ext uri="{FF2B5EF4-FFF2-40B4-BE49-F238E27FC236}">
                    <a16:creationId xmlns:a16="http://schemas.microsoft.com/office/drawing/2014/main" id="{E2A81F6E-A585-29F3-37A4-2EBFD2383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0" y="1952"/>
                <a:ext cx="125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grpSp>
            <p:nvGrpSpPr>
              <p:cNvPr id="24" name="Group 105">
                <a:extLst>
                  <a:ext uri="{FF2B5EF4-FFF2-40B4-BE49-F238E27FC236}">
                    <a16:creationId xmlns:a16="http://schemas.microsoft.com/office/drawing/2014/main" id="{C60A273E-916F-011A-0780-C30D9D6898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2" y="2360"/>
                <a:ext cx="575" cy="453"/>
                <a:chOff x="3442" y="1772"/>
                <a:chExt cx="575" cy="453"/>
              </a:xfrm>
            </p:grpSpPr>
            <p:sp>
              <p:nvSpPr>
                <p:cNvPr id="380" name="Rectangle 106">
                  <a:extLst>
                    <a:ext uri="{FF2B5EF4-FFF2-40B4-BE49-F238E27FC236}">
                      <a16:creationId xmlns:a16="http://schemas.microsoft.com/office/drawing/2014/main" id="{7D526D9F-C187-902B-6CB6-21797A0A0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1" name="Rectangle 107">
                  <a:extLst>
                    <a:ext uri="{FF2B5EF4-FFF2-40B4-BE49-F238E27FC236}">
                      <a16:creationId xmlns:a16="http://schemas.microsoft.com/office/drawing/2014/main" id="{8CE2BE09-6C3A-F442-593E-C3DC6061C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 dirty="0">
                    <a:latin typeface="Arial Narrow" pitchFamily="34" charset="0"/>
                  </a:endParaRPr>
                </a:p>
              </p:txBody>
            </p:sp>
            <p:grpSp>
              <p:nvGrpSpPr>
                <p:cNvPr id="382" name="Group 113">
                  <a:extLst>
                    <a:ext uri="{FF2B5EF4-FFF2-40B4-BE49-F238E27FC236}">
                      <a16:creationId xmlns:a16="http://schemas.microsoft.com/office/drawing/2014/main" id="{AE44BBA0-E85A-E053-7E31-6515817CBE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391" name="Freeform 114">
                    <a:extLst>
                      <a:ext uri="{FF2B5EF4-FFF2-40B4-BE49-F238E27FC236}">
                        <a16:creationId xmlns:a16="http://schemas.microsoft.com/office/drawing/2014/main" id="{A9A48349-9410-DE08-AA7E-B114E8212F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92" name="Oval 115">
                    <a:extLst>
                      <a:ext uri="{FF2B5EF4-FFF2-40B4-BE49-F238E27FC236}">
                        <a16:creationId xmlns:a16="http://schemas.microsoft.com/office/drawing/2014/main" id="{EFD7EE4C-C0DC-9088-825F-6B71A70838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93" name="Oval 116">
                    <a:extLst>
                      <a:ext uri="{FF2B5EF4-FFF2-40B4-BE49-F238E27FC236}">
                        <a16:creationId xmlns:a16="http://schemas.microsoft.com/office/drawing/2014/main" id="{7FD3EBFB-0D32-0A8A-2B52-57AED954AC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94" name="Oval 117">
                    <a:extLst>
                      <a:ext uri="{FF2B5EF4-FFF2-40B4-BE49-F238E27FC236}">
                        <a16:creationId xmlns:a16="http://schemas.microsoft.com/office/drawing/2014/main" id="{AD3F945C-47D5-9EFA-4567-A2180524C4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95" name="Oval 118">
                    <a:extLst>
                      <a:ext uri="{FF2B5EF4-FFF2-40B4-BE49-F238E27FC236}">
                        <a16:creationId xmlns:a16="http://schemas.microsoft.com/office/drawing/2014/main" id="{22F0AD7F-5CA6-E5BF-0695-F4531D6EDC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96" name="Oval 119">
                    <a:extLst>
                      <a:ext uri="{FF2B5EF4-FFF2-40B4-BE49-F238E27FC236}">
                        <a16:creationId xmlns:a16="http://schemas.microsoft.com/office/drawing/2014/main" id="{1CD09C9B-AEF8-07B4-BAA1-CEB68647A1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83" name="Rectangle 120">
                  <a:extLst>
                    <a:ext uri="{FF2B5EF4-FFF2-40B4-BE49-F238E27FC236}">
                      <a16:creationId xmlns:a16="http://schemas.microsoft.com/office/drawing/2014/main" id="{37277A60-88A1-C570-DF4A-B3BDD91BB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4" name="Rectangle 121">
                  <a:extLst>
                    <a:ext uri="{FF2B5EF4-FFF2-40B4-BE49-F238E27FC236}">
                      <a16:creationId xmlns:a16="http://schemas.microsoft.com/office/drawing/2014/main" id="{C0A13B1F-4B63-FC47-0C74-2608F1182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5" name="Freeform 127">
                  <a:extLst>
                    <a:ext uri="{FF2B5EF4-FFF2-40B4-BE49-F238E27FC236}">
                      <a16:creationId xmlns:a16="http://schemas.microsoft.com/office/drawing/2014/main" id="{9AE67C6C-5340-4F47-7DB6-D225A903F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6" name="Oval 128">
                  <a:extLst>
                    <a:ext uri="{FF2B5EF4-FFF2-40B4-BE49-F238E27FC236}">
                      <a16:creationId xmlns:a16="http://schemas.microsoft.com/office/drawing/2014/main" id="{BAF588D1-84A5-FD73-A9F1-D3584C44BB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7" name="Oval 129">
                  <a:extLst>
                    <a:ext uri="{FF2B5EF4-FFF2-40B4-BE49-F238E27FC236}">
                      <a16:creationId xmlns:a16="http://schemas.microsoft.com/office/drawing/2014/main" id="{D1E84CF0-DCBA-A70A-8BFD-C167B282C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8" name="Oval 130">
                  <a:extLst>
                    <a:ext uri="{FF2B5EF4-FFF2-40B4-BE49-F238E27FC236}">
                      <a16:creationId xmlns:a16="http://schemas.microsoft.com/office/drawing/2014/main" id="{F8373708-B74A-EAC3-7BDE-AE8F6550F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89" name="Oval 131">
                  <a:extLst>
                    <a:ext uri="{FF2B5EF4-FFF2-40B4-BE49-F238E27FC236}">
                      <a16:creationId xmlns:a16="http://schemas.microsoft.com/office/drawing/2014/main" id="{95D6F287-CC2A-2D34-CBE3-EEF735B91A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90" name="Oval 132">
                  <a:extLst>
                    <a:ext uri="{FF2B5EF4-FFF2-40B4-BE49-F238E27FC236}">
                      <a16:creationId xmlns:a16="http://schemas.microsoft.com/office/drawing/2014/main" id="{02B16969-4640-1C80-51C4-1205EA9AC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25" name="Group 133">
                <a:extLst>
                  <a:ext uri="{FF2B5EF4-FFF2-40B4-BE49-F238E27FC236}">
                    <a16:creationId xmlns:a16="http://schemas.microsoft.com/office/drawing/2014/main" id="{63493D6E-F72A-F112-BACE-9405E75F9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67" y="2360"/>
                <a:ext cx="1105" cy="453"/>
                <a:chOff x="3442" y="1772"/>
                <a:chExt cx="1105" cy="453"/>
              </a:xfrm>
            </p:grpSpPr>
            <p:sp>
              <p:nvSpPr>
                <p:cNvPr id="353" name="Rectangle 134">
                  <a:extLst>
                    <a:ext uri="{FF2B5EF4-FFF2-40B4-BE49-F238E27FC236}">
                      <a16:creationId xmlns:a16="http://schemas.microsoft.com/office/drawing/2014/main" id="{A19EF78F-00E3-854F-31C0-C037B8DFB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54" name="Rectangle 135">
                  <a:extLst>
                    <a:ext uri="{FF2B5EF4-FFF2-40B4-BE49-F238E27FC236}">
                      <a16:creationId xmlns:a16="http://schemas.microsoft.com/office/drawing/2014/main" id="{E06E13E7-F474-DE6C-30BE-2C18E59D6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 dirty="0">
                    <a:latin typeface="Arial Narrow" pitchFamily="34" charset="0"/>
                  </a:endParaRPr>
                </a:p>
              </p:txBody>
            </p:sp>
            <p:grpSp>
              <p:nvGrpSpPr>
                <p:cNvPr id="355" name="Group 136">
                  <a:extLst>
                    <a:ext uri="{FF2B5EF4-FFF2-40B4-BE49-F238E27FC236}">
                      <a16:creationId xmlns:a16="http://schemas.microsoft.com/office/drawing/2014/main" id="{6404C626-8588-09F9-32A5-7B7A1A5C0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376" name="Line 137">
                    <a:extLst>
                      <a:ext uri="{FF2B5EF4-FFF2-40B4-BE49-F238E27FC236}">
                        <a16:creationId xmlns:a16="http://schemas.microsoft.com/office/drawing/2014/main" id="{EAC260EC-0FDA-AC10-16AB-D9CA3D425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7" name="Line 138">
                    <a:extLst>
                      <a:ext uri="{FF2B5EF4-FFF2-40B4-BE49-F238E27FC236}">
                        <a16:creationId xmlns:a16="http://schemas.microsoft.com/office/drawing/2014/main" id="{F935123F-DC8A-4FB4-AE8B-0A2CBC4552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8" name="Line 139">
                    <a:extLst>
                      <a:ext uri="{FF2B5EF4-FFF2-40B4-BE49-F238E27FC236}">
                        <a16:creationId xmlns:a16="http://schemas.microsoft.com/office/drawing/2014/main" id="{925D04F1-B840-CD33-ED1A-8C6960D6E4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9" name="Line 140">
                    <a:extLst>
                      <a:ext uri="{FF2B5EF4-FFF2-40B4-BE49-F238E27FC236}">
                        <a16:creationId xmlns:a16="http://schemas.microsoft.com/office/drawing/2014/main" id="{72B983B4-0DB5-E81A-DF85-60973C51C0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356" name="Group 141">
                  <a:extLst>
                    <a:ext uri="{FF2B5EF4-FFF2-40B4-BE49-F238E27FC236}">
                      <a16:creationId xmlns:a16="http://schemas.microsoft.com/office/drawing/2014/main" id="{48AB441F-3C83-2F53-87F6-70D32C7F1F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370" name="Freeform 142">
                    <a:extLst>
                      <a:ext uri="{FF2B5EF4-FFF2-40B4-BE49-F238E27FC236}">
                        <a16:creationId xmlns:a16="http://schemas.microsoft.com/office/drawing/2014/main" id="{305F9C31-C5B5-9716-3741-6E183A0334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1" name="Oval 143">
                    <a:extLst>
                      <a:ext uri="{FF2B5EF4-FFF2-40B4-BE49-F238E27FC236}">
                        <a16:creationId xmlns:a16="http://schemas.microsoft.com/office/drawing/2014/main" id="{C29455C9-CDE3-2910-2B38-05E524CB49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2" name="Oval 144">
                    <a:extLst>
                      <a:ext uri="{FF2B5EF4-FFF2-40B4-BE49-F238E27FC236}">
                        <a16:creationId xmlns:a16="http://schemas.microsoft.com/office/drawing/2014/main" id="{66135AB0-7D57-666D-734C-19FC837B49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3" name="Oval 145">
                    <a:extLst>
                      <a:ext uri="{FF2B5EF4-FFF2-40B4-BE49-F238E27FC236}">
                        <a16:creationId xmlns:a16="http://schemas.microsoft.com/office/drawing/2014/main" id="{4DC38846-4D7D-434D-FC35-F1B64A1422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4" name="Oval 146">
                    <a:extLst>
                      <a:ext uri="{FF2B5EF4-FFF2-40B4-BE49-F238E27FC236}">
                        <a16:creationId xmlns:a16="http://schemas.microsoft.com/office/drawing/2014/main" id="{1F4B5B77-AB81-9138-3D76-9592D37F64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75" name="Oval 147">
                    <a:extLst>
                      <a:ext uri="{FF2B5EF4-FFF2-40B4-BE49-F238E27FC236}">
                        <a16:creationId xmlns:a16="http://schemas.microsoft.com/office/drawing/2014/main" id="{F517E05A-6493-11FE-BF71-BFDDB44489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57" name="Rectangle 148">
                  <a:extLst>
                    <a:ext uri="{FF2B5EF4-FFF2-40B4-BE49-F238E27FC236}">
                      <a16:creationId xmlns:a16="http://schemas.microsoft.com/office/drawing/2014/main" id="{294E885B-DD4A-14B9-C8AA-400986947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58" name="Rectangle 149">
                  <a:extLst>
                    <a:ext uri="{FF2B5EF4-FFF2-40B4-BE49-F238E27FC236}">
                      <a16:creationId xmlns:a16="http://schemas.microsoft.com/office/drawing/2014/main" id="{D358038F-2FDC-5C04-86EC-B965AC25C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359" name="Group 150">
                  <a:extLst>
                    <a:ext uri="{FF2B5EF4-FFF2-40B4-BE49-F238E27FC236}">
                      <a16:creationId xmlns:a16="http://schemas.microsoft.com/office/drawing/2014/main" id="{9EEAF579-3AB3-3127-B5F2-C29774FEA6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366" name="Line 151">
                    <a:extLst>
                      <a:ext uri="{FF2B5EF4-FFF2-40B4-BE49-F238E27FC236}">
                        <a16:creationId xmlns:a16="http://schemas.microsoft.com/office/drawing/2014/main" id="{05A7CA5D-5EFF-18ED-E604-745F14744B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67" name="Line 152">
                    <a:extLst>
                      <a:ext uri="{FF2B5EF4-FFF2-40B4-BE49-F238E27FC236}">
                        <a16:creationId xmlns:a16="http://schemas.microsoft.com/office/drawing/2014/main" id="{C1ED8FD7-452F-1EEB-67FC-1FCDDE78BA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68" name="Line 153">
                    <a:extLst>
                      <a:ext uri="{FF2B5EF4-FFF2-40B4-BE49-F238E27FC236}">
                        <a16:creationId xmlns:a16="http://schemas.microsoft.com/office/drawing/2014/main" id="{DAFBD7D4-B5C2-8123-EE0A-5490DB8EE3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69" name="Line 154">
                    <a:extLst>
                      <a:ext uri="{FF2B5EF4-FFF2-40B4-BE49-F238E27FC236}">
                        <a16:creationId xmlns:a16="http://schemas.microsoft.com/office/drawing/2014/main" id="{AEC16E1D-A82D-19CC-924B-D79F06FCFC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60" name="Freeform 155">
                  <a:extLst>
                    <a:ext uri="{FF2B5EF4-FFF2-40B4-BE49-F238E27FC236}">
                      <a16:creationId xmlns:a16="http://schemas.microsoft.com/office/drawing/2014/main" id="{F9F2ADCE-7EA2-C317-9329-6CACBEF63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61" name="Oval 156">
                  <a:extLst>
                    <a:ext uri="{FF2B5EF4-FFF2-40B4-BE49-F238E27FC236}">
                      <a16:creationId xmlns:a16="http://schemas.microsoft.com/office/drawing/2014/main" id="{CCDC351D-C72F-38B1-DABF-C6A97714E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62" name="Oval 157">
                  <a:extLst>
                    <a:ext uri="{FF2B5EF4-FFF2-40B4-BE49-F238E27FC236}">
                      <a16:creationId xmlns:a16="http://schemas.microsoft.com/office/drawing/2014/main" id="{BFBF0404-E4B0-0F98-18D7-595BCFE9D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63" name="Oval 158">
                  <a:extLst>
                    <a:ext uri="{FF2B5EF4-FFF2-40B4-BE49-F238E27FC236}">
                      <a16:creationId xmlns:a16="http://schemas.microsoft.com/office/drawing/2014/main" id="{98760BB4-D463-A183-A145-F53243B64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64" name="Oval 159">
                  <a:extLst>
                    <a:ext uri="{FF2B5EF4-FFF2-40B4-BE49-F238E27FC236}">
                      <a16:creationId xmlns:a16="http://schemas.microsoft.com/office/drawing/2014/main" id="{1EC239DC-E5D8-677D-D117-321431F82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65" name="Oval 160">
                  <a:extLst>
                    <a:ext uri="{FF2B5EF4-FFF2-40B4-BE49-F238E27FC236}">
                      <a16:creationId xmlns:a16="http://schemas.microsoft.com/office/drawing/2014/main" id="{F2C9F478-4251-3736-363E-A7070F349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26" name="Group 161">
                <a:extLst>
                  <a:ext uri="{FF2B5EF4-FFF2-40B4-BE49-F238E27FC236}">
                    <a16:creationId xmlns:a16="http://schemas.microsoft.com/office/drawing/2014/main" id="{8B53F9A4-8F3B-FF7D-4978-D24CCF56C7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5" y="2360"/>
                <a:ext cx="1105" cy="453"/>
                <a:chOff x="3442" y="1772"/>
                <a:chExt cx="1105" cy="453"/>
              </a:xfrm>
            </p:grpSpPr>
            <p:sp>
              <p:nvSpPr>
                <p:cNvPr id="326" name="Rectangle 162">
                  <a:extLst>
                    <a:ext uri="{FF2B5EF4-FFF2-40B4-BE49-F238E27FC236}">
                      <a16:creationId xmlns:a16="http://schemas.microsoft.com/office/drawing/2014/main" id="{4ED65BCD-9A03-F406-DED0-EE45CE763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27" name="Rectangle 163">
                  <a:extLst>
                    <a:ext uri="{FF2B5EF4-FFF2-40B4-BE49-F238E27FC236}">
                      <a16:creationId xmlns:a16="http://schemas.microsoft.com/office/drawing/2014/main" id="{A643CA59-57C7-C61D-2CE2-D698748DB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 dirty="0">
                    <a:latin typeface="Arial Narrow" pitchFamily="34" charset="0"/>
                  </a:endParaRPr>
                </a:p>
              </p:txBody>
            </p:sp>
            <p:grpSp>
              <p:nvGrpSpPr>
                <p:cNvPr id="328" name="Group 164">
                  <a:extLst>
                    <a:ext uri="{FF2B5EF4-FFF2-40B4-BE49-F238E27FC236}">
                      <a16:creationId xmlns:a16="http://schemas.microsoft.com/office/drawing/2014/main" id="{1BCC0DD1-3A31-39B1-DF8E-D00E8AC671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349" name="Line 165">
                    <a:extLst>
                      <a:ext uri="{FF2B5EF4-FFF2-40B4-BE49-F238E27FC236}">
                        <a16:creationId xmlns:a16="http://schemas.microsoft.com/office/drawing/2014/main" id="{40E78826-6825-22BB-8397-77A3C56D5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50" name="Line 166">
                    <a:extLst>
                      <a:ext uri="{FF2B5EF4-FFF2-40B4-BE49-F238E27FC236}">
                        <a16:creationId xmlns:a16="http://schemas.microsoft.com/office/drawing/2014/main" id="{375DD716-2765-0F61-19F9-C622B7B3B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51" name="Line 167">
                    <a:extLst>
                      <a:ext uri="{FF2B5EF4-FFF2-40B4-BE49-F238E27FC236}">
                        <a16:creationId xmlns:a16="http://schemas.microsoft.com/office/drawing/2014/main" id="{ACC833E0-65BE-C01F-2600-340DAF802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52" name="Line 168">
                    <a:extLst>
                      <a:ext uri="{FF2B5EF4-FFF2-40B4-BE49-F238E27FC236}">
                        <a16:creationId xmlns:a16="http://schemas.microsoft.com/office/drawing/2014/main" id="{CF3F486C-8F84-C9C0-7CA1-3A64A67F03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329" name="Group 169">
                  <a:extLst>
                    <a:ext uri="{FF2B5EF4-FFF2-40B4-BE49-F238E27FC236}">
                      <a16:creationId xmlns:a16="http://schemas.microsoft.com/office/drawing/2014/main" id="{B0A9909E-E07C-F3FD-FEA9-D4F819AD33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343" name="Freeform 170">
                    <a:extLst>
                      <a:ext uri="{FF2B5EF4-FFF2-40B4-BE49-F238E27FC236}">
                        <a16:creationId xmlns:a16="http://schemas.microsoft.com/office/drawing/2014/main" id="{DC79C7BA-F63D-4978-E9C5-D2E077E220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4" name="Oval 171">
                    <a:extLst>
                      <a:ext uri="{FF2B5EF4-FFF2-40B4-BE49-F238E27FC236}">
                        <a16:creationId xmlns:a16="http://schemas.microsoft.com/office/drawing/2014/main" id="{77FABFF9-FEB8-301E-C33B-F4E4F0C9D2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5" name="Oval 172">
                    <a:extLst>
                      <a:ext uri="{FF2B5EF4-FFF2-40B4-BE49-F238E27FC236}">
                        <a16:creationId xmlns:a16="http://schemas.microsoft.com/office/drawing/2014/main" id="{CD87A96B-F0E8-C0CE-76D1-50DDA48C2B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6" name="Oval 173">
                    <a:extLst>
                      <a:ext uri="{FF2B5EF4-FFF2-40B4-BE49-F238E27FC236}">
                        <a16:creationId xmlns:a16="http://schemas.microsoft.com/office/drawing/2014/main" id="{77B9B746-E89F-2789-A121-CCF63BAF50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7" name="Oval 174">
                    <a:extLst>
                      <a:ext uri="{FF2B5EF4-FFF2-40B4-BE49-F238E27FC236}">
                        <a16:creationId xmlns:a16="http://schemas.microsoft.com/office/drawing/2014/main" id="{503E5FA9-6C9C-6FE0-C02C-49F2B9EA85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8" name="Oval 175">
                    <a:extLst>
                      <a:ext uri="{FF2B5EF4-FFF2-40B4-BE49-F238E27FC236}">
                        <a16:creationId xmlns:a16="http://schemas.microsoft.com/office/drawing/2014/main" id="{F7254760-3CA6-198C-5541-17DD0CBC99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30" name="Rectangle 176">
                  <a:extLst>
                    <a:ext uri="{FF2B5EF4-FFF2-40B4-BE49-F238E27FC236}">
                      <a16:creationId xmlns:a16="http://schemas.microsoft.com/office/drawing/2014/main" id="{9B96013A-0C0A-7C1E-E69A-1B452FCCF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1" name="Rectangle 177">
                  <a:extLst>
                    <a:ext uri="{FF2B5EF4-FFF2-40B4-BE49-F238E27FC236}">
                      <a16:creationId xmlns:a16="http://schemas.microsoft.com/office/drawing/2014/main" id="{6AAF50A3-A73A-A5AF-4AF4-1E2F80DA8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332" name="Group 178">
                  <a:extLst>
                    <a:ext uri="{FF2B5EF4-FFF2-40B4-BE49-F238E27FC236}">
                      <a16:creationId xmlns:a16="http://schemas.microsoft.com/office/drawing/2014/main" id="{34B2299D-A575-A725-2C74-DBAAD58F51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339" name="Line 179">
                    <a:extLst>
                      <a:ext uri="{FF2B5EF4-FFF2-40B4-BE49-F238E27FC236}">
                        <a16:creationId xmlns:a16="http://schemas.microsoft.com/office/drawing/2014/main" id="{0EEA702D-6F37-CF0B-C9A9-B382733018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0" name="Line 180">
                    <a:extLst>
                      <a:ext uri="{FF2B5EF4-FFF2-40B4-BE49-F238E27FC236}">
                        <a16:creationId xmlns:a16="http://schemas.microsoft.com/office/drawing/2014/main" id="{AE302F55-5CA0-85FA-A43E-3F57527881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1" name="Line 181">
                    <a:extLst>
                      <a:ext uri="{FF2B5EF4-FFF2-40B4-BE49-F238E27FC236}">
                        <a16:creationId xmlns:a16="http://schemas.microsoft.com/office/drawing/2014/main" id="{F28A1AEF-441B-13F4-D853-FC2D611F13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42" name="Line 182">
                    <a:extLst>
                      <a:ext uri="{FF2B5EF4-FFF2-40B4-BE49-F238E27FC236}">
                        <a16:creationId xmlns:a16="http://schemas.microsoft.com/office/drawing/2014/main" id="{DF2D937E-0E4E-11F3-BEEE-6A3B80D41D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33" name="Freeform 183">
                  <a:extLst>
                    <a:ext uri="{FF2B5EF4-FFF2-40B4-BE49-F238E27FC236}">
                      <a16:creationId xmlns:a16="http://schemas.microsoft.com/office/drawing/2014/main" id="{AD35064C-7A43-55B0-1538-D9ED7BC9E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4" name="Oval 184">
                  <a:extLst>
                    <a:ext uri="{FF2B5EF4-FFF2-40B4-BE49-F238E27FC236}">
                      <a16:creationId xmlns:a16="http://schemas.microsoft.com/office/drawing/2014/main" id="{F2836B69-860A-DA1C-B5D3-D3103C7612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5" name="Oval 185">
                  <a:extLst>
                    <a:ext uri="{FF2B5EF4-FFF2-40B4-BE49-F238E27FC236}">
                      <a16:creationId xmlns:a16="http://schemas.microsoft.com/office/drawing/2014/main" id="{49C60A22-690E-43F9-72E6-A7311A969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6" name="Oval 186">
                  <a:extLst>
                    <a:ext uri="{FF2B5EF4-FFF2-40B4-BE49-F238E27FC236}">
                      <a16:creationId xmlns:a16="http://schemas.microsoft.com/office/drawing/2014/main" id="{182B85FF-33FB-8C45-E28E-633E18233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7" name="Oval 187">
                  <a:extLst>
                    <a:ext uri="{FF2B5EF4-FFF2-40B4-BE49-F238E27FC236}">
                      <a16:creationId xmlns:a16="http://schemas.microsoft.com/office/drawing/2014/main" id="{8122D557-579D-59A2-2F2B-CA41961266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38" name="Oval 188">
                  <a:extLst>
                    <a:ext uri="{FF2B5EF4-FFF2-40B4-BE49-F238E27FC236}">
                      <a16:creationId xmlns:a16="http://schemas.microsoft.com/office/drawing/2014/main" id="{15081040-8E77-BDE3-180A-5B5E004D3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sp>
            <p:nvSpPr>
              <p:cNvPr id="27" name="Line 189">
                <a:extLst>
                  <a:ext uri="{FF2B5EF4-FFF2-40B4-BE49-F238E27FC236}">
                    <a16:creationId xmlns:a16="http://schemas.microsoft.com/office/drawing/2014/main" id="{C6E884C0-E101-6DD0-74B5-255D4722D8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7" y="2609"/>
                <a:ext cx="126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8" name="Line 190">
                <a:extLst>
                  <a:ext uri="{FF2B5EF4-FFF2-40B4-BE49-F238E27FC236}">
                    <a16:creationId xmlns:a16="http://schemas.microsoft.com/office/drawing/2014/main" id="{380B4AD5-3517-0DBF-3D3A-D031C383F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2" y="2609"/>
                <a:ext cx="126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grpSp>
            <p:nvGrpSpPr>
              <p:cNvPr id="29" name="Group 191">
                <a:extLst>
                  <a:ext uri="{FF2B5EF4-FFF2-40B4-BE49-F238E27FC236}">
                    <a16:creationId xmlns:a16="http://schemas.microsoft.com/office/drawing/2014/main" id="{A7A5646C-8B80-96A3-DF79-E44DD2CB7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7" y="2360"/>
                <a:ext cx="1105" cy="453"/>
                <a:chOff x="3442" y="1772"/>
                <a:chExt cx="1105" cy="453"/>
              </a:xfrm>
            </p:grpSpPr>
            <p:sp>
              <p:nvSpPr>
                <p:cNvPr id="299" name="Rectangle 192">
                  <a:extLst>
                    <a:ext uri="{FF2B5EF4-FFF2-40B4-BE49-F238E27FC236}">
                      <a16:creationId xmlns:a16="http://schemas.microsoft.com/office/drawing/2014/main" id="{0AB65D82-328D-8A94-3F89-7BDCFEF53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00" name="Rectangle 193">
                  <a:extLst>
                    <a:ext uri="{FF2B5EF4-FFF2-40B4-BE49-F238E27FC236}">
                      <a16:creationId xmlns:a16="http://schemas.microsoft.com/office/drawing/2014/main" id="{E956A511-1C1C-8AE3-26EF-7AE5B773C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 dirty="0">
                    <a:latin typeface="Arial Narrow" pitchFamily="34" charset="0"/>
                  </a:endParaRPr>
                </a:p>
              </p:txBody>
            </p:sp>
            <p:grpSp>
              <p:nvGrpSpPr>
                <p:cNvPr id="301" name="Group 194">
                  <a:extLst>
                    <a:ext uri="{FF2B5EF4-FFF2-40B4-BE49-F238E27FC236}">
                      <a16:creationId xmlns:a16="http://schemas.microsoft.com/office/drawing/2014/main" id="{D7944D5E-DFDF-28D1-882D-8C7D58C869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322" name="Line 195">
                    <a:extLst>
                      <a:ext uri="{FF2B5EF4-FFF2-40B4-BE49-F238E27FC236}">
                        <a16:creationId xmlns:a16="http://schemas.microsoft.com/office/drawing/2014/main" id="{F9A870C8-5DC1-9B2B-17C5-9B8ED797B8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3" name="Line 196">
                    <a:extLst>
                      <a:ext uri="{FF2B5EF4-FFF2-40B4-BE49-F238E27FC236}">
                        <a16:creationId xmlns:a16="http://schemas.microsoft.com/office/drawing/2014/main" id="{E22578CA-E7DB-F290-6BED-F9C288D6DD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4" name="Line 197">
                    <a:extLst>
                      <a:ext uri="{FF2B5EF4-FFF2-40B4-BE49-F238E27FC236}">
                        <a16:creationId xmlns:a16="http://schemas.microsoft.com/office/drawing/2014/main" id="{EE7AD593-135E-27CD-59E6-D4E208E20B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5" name="Line 198">
                    <a:extLst>
                      <a:ext uri="{FF2B5EF4-FFF2-40B4-BE49-F238E27FC236}">
                        <a16:creationId xmlns:a16="http://schemas.microsoft.com/office/drawing/2014/main" id="{3EC577D6-1199-BEE7-DE92-5DA5D62E4B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302" name="Group 199">
                  <a:extLst>
                    <a:ext uri="{FF2B5EF4-FFF2-40B4-BE49-F238E27FC236}">
                      <a16:creationId xmlns:a16="http://schemas.microsoft.com/office/drawing/2014/main" id="{2A852BCA-D671-B9DF-E588-0CCB18ACCB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316" name="Freeform 200">
                    <a:extLst>
                      <a:ext uri="{FF2B5EF4-FFF2-40B4-BE49-F238E27FC236}">
                        <a16:creationId xmlns:a16="http://schemas.microsoft.com/office/drawing/2014/main" id="{F44A6EAE-7E84-C046-C958-1DB03F9699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7" name="Oval 201">
                    <a:extLst>
                      <a:ext uri="{FF2B5EF4-FFF2-40B4-BE49-F238E27FC236}">
                        <a16:creationId xmlns:a16="http://schemas.microsoft.com/office/drawing/2014/main" id="{F2AD8526-2037-7572-2B1A-8BDD08CCCB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8" name="Oval 202">
                    <a:extLst>
                      <a:ext uri="{FF2B5EF4-FFF2-40B4-BE49-F238E27FC236}">
                        <a16:creationId xmlns:a16="http://schemas.microsoft.com/office/drawing/2014/main" id="{F521769A-D0AE-83A0-91E6-3ED8284F1D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9" name="Oval 203">
                    <a:extLst>
                      <a:ext uri="{FF2B5EF4-FFF2-40B4-BE49-F238E27FC236}">
                        <a16:creationId xmlns:a16="http://schemas.microsoft.com/office/drawing/2014/main" id="{15F9FD33-95E1-60D3-A290-8690409854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0" name="Oval 204">
                    <a:extLst>
                      <a:ext uri="{FF2B5EF4-FFF2-40B4-BE49-F238E27FC236}">
                        <a16:creationId xmlns:a16="http://schemas.microsoft.com/office/drawing/2014/main" id="{04A9483F-AC01-C351-C8F7-4F137CBD95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1" name="Oval 205">
                    <a:extLst>
                      <a:ext uri="{FF2B5EF4-FFF2-40B4-BE49-F238E27FC236}">
                        <a16:creationId xmlns:a16="http://schemas.microsoft.com/office/drawing/2014/main" id="{DC928D79-7672-2ADF-CFE7-3B95A39CE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03" name="Rectangle 206">
                  <a:extLst>
                    <a:ext uri="{FF2B5EF4-FFF2-40B4-BE49-F238E27FC236}">
                      <a16:creationId xmlns:a16="http://schemas.microsoft.com/office/drawing/2014/main" id="{35BCFD1E-54AC-6636-136E-65F06271B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04" name="Rectangle 207">
                  <a:extLst>
                    <a:ext uri="{FF2B5EF4-FFF2-40B4-BE49-F238E27FC236}">
                      <a16:creationId xmlns:a16="http://schemas.microsoft.com/office/drawing/2014/main" id="{A7630891-7126-DA76-E963-60C4EE01C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305" name="Group 208">
                  <a:extLst>
                    <a:ext uri="{FF2B5EF4-FFF2-40B4-BE49-F238E27FC236}">
                      <a16:creationId xmlns:a16="http://schemas.microsoft.com/office/drawing/2014/main" id="{2A51209C-6BB5-5314-2CB0-2678378191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312" name="Line 209">
                    <a:extLst>
                      <a:ext uri="{FF2B5EF4-FFF2-40B4-BE49-F238E27FC236}">
                        <a16:creationId xmlns:a16="http://schemas.microsoft.com/office/drawing/2014/main" id="{BD7CEEFD-6A2E-9ABB-9F56-4B4D61333A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3" name="Line 210">
                    <a:extLst>
                      <a:ext uri="{FF2B5EF4-FFF2-40B4-BE49-F238E27FC236}">
                        <a16:creationId xmlns:a16="http://schemas.microsoft.com/office/drawing/2014/main" id="{1B986FA0-8C3B-33CF-48B8-36AACC0E1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4" name="Line 211">
                    <a:extLst>
                      <a:ext uri="{FF2B5EF4-FFF2-40B4-BE49-F238E27FC236}">
                        <a16:creationId xmlns:a16="http://schemas.microsoft.com/office/drawing/2014/main" id="{980496FA-5774-3191-A93C-26A3D28AA4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5" name="Line 212">
                    <a:extLst>
                      <a:ext uri="{FF2B5EF4-FFF2-40B4-BE49-F238E27FC236}">
                        <a16:creationId xmlns:a16="http://schemas.microsoft.com/office/drawing/2014/main" id="{4413C534-FB80-0ED3-EC09-EBBB0D5B6C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306" name="Freeform 213">
                  <a:extLst>
                    <a:ext uri="{FF2B5EF4-FFF2-40B4-BE49-F238E27FC236}">
                      <a16:creationId xmlns:a16="http://schemas.microsoft.com/office/drawing/2014/main" id="{8C318A0F-C5E5-5158-87FD-66A52843C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07" name="Oval 214">
                  <a:extLst>
                    <a:ext uri="{FF2B5EF4-FFF2-40B4-BE49-F238E27FC236}">
                      <a16:creationId xmlns:a16="http://schemas.microsoft.com/office/drawing/2014/main" id="{EC8DB916-759E-A556-7668-AA65398B7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08" name="Oval 215">
                  <a:extLst>
                    <a:ext uri="{FF2B5EF4-FFF2-40B4-BE49-F238E27FC236}">
                      <a16:creationId xmlns:a16="http://schemas.microsoft.com/office/drawing/2014/main" id="{28147D6A-ACE7-A42D-F235-1702634014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09" name="Oval 216">
                  <a:extLst>
                    <a:ext uri="{FF2B5EF4-FFF2-40B4-BE49-F238E27FC236}">
                      <a16:creationId xmlns:a16="http://schemas.microsoft.com/office/drawing/2014/main" id="{2FD38B23-E0DC-0353-A5C5-1D412D0D4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10" name="Oval 217">
                  <a:extLst>
                    <a:ext uri="{FF2B5EF4-FFF2-40B4-BE49-F238E27FC236}">
                      <a16:creationId xmlns:a16="http://schemas.microsoft.com/office/drawing/2014/main" id="{1940C96D-9D9C-B546-4EC1-5559C99BE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311" name="Oval 218">
                  <a:extLst>
                    <a:ext uri="{FF2B5EF4-FFF2-40B4-BE49-F238E27FC236}">
                      <a16:creationId xmlns:a16="http://schemas.microsoft.com/office/drawing/2014/main" id="{404B2C9A-8938-C079-FDA8-76B35B31C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sp>
            <p:nvSpPr>
              <p:cNvPr id="30" name="Line 219">
                <a:extLst>
                  <a:ext uri="{FF2B5EF4-FFF2-40B4-BE49-F238E27FC236}">
                    <a16:creationId xmlns:a16="http://schemas.microsoft.com/office/drawing/2014/main" id="{BC9A88A8-3383-F5CD-5C90-C6887D02A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2609"/>
                <a:ext cx="125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 dirty="0"/>
              </a:p>
            </p:txBody>
          </p:sp>
          <p:grpSp>
            <p:nvGrpSpPr>
              <p:cNvPr id="31" name="Group 220">
                <a:extLst>
                  <a:ext uri="{FF2B5EF4-FFF2-40B4-BE49-F238E27FC236}">
                    <a16:creationId xmlns:a16="http://schemas.microsoft.com/office/drawing/2014/main" id="{E7069BC6-C287-5DBC-A219-A141F1E1C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1" y="1092"/>
                <a:ext cx="837" cy="517"/>
                <a:chOff x="2709" y="1134"/>
                <a:chExt cx="837" cy="517"/>
              </a:xfrm>
            </p:grpSpPr>
            <p:sp>
              <p:nvSpPr>
                <p:cNvPr id="275" name="Rectangle 221">
                  <a:extLst>
                    <a:ext uri="{FF2B5EF4-FFF2-40B4-BE49-F238E27FC236}">
                      <a16:creationId xmlns:a16="http://schemas.microsoft.com/office/drawing/2014/main" id="{286F6F72-CEEE-3A99-EC80-B932E45877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1316"/>
                  <a:ext cx="831" cy="333"/>
                </a:xfrm>
                <a:prstGeom prst="rect">
                  <a:avLst/>
                </a:prstGeom>
                <a:solidFill>
                  <a:srgbClr val="EAEAEA"/>
                </a:solidFill>
                <a:ln w="25400" cap="rnd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76" name="Rectangle 222">
                  <a:extLst>
                    <a:ext uri="{FF2B5EF4-FFF2-40B4-BE49-F238E27FC236}">
                      <a16:creationId xmlns:a16="http://schemas.microsoft.com/office/drawing/2014/main" id="{5C7A8F5A-A91F-18CE-D9C0-F40D36E59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1232"/>
                  <a:ext cx="831" cy="84"/>
                </a:xfrm>
                <a:prstGeom prst="rect">
                  <a:avLst/>
                </a:prstGeom>
                <a:solidFill>
                  <a:srgbClr val="CCECFF"/>
                </a:solidFill>
                <a:ln w="25400" cap="rnd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77" name="Rectangle 223">
                  <a:extLst>
                    <a:ext uri="{FF2B5EF4-FFF2-40B4-BE49-F238E27FC236}">
                      <a16:creationId xmlns:a16="http://schemas.microsoft.com/office/drawing/2014/main" id="{4ACA3DE2-7202-9D1A-1F46-47CA5D8400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5" y="1232"/>
                  <a:ext cx="829" cy="419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pt-BR" sz="500" b="1" dirty="0">
                    <a:latin typeface="Arial Narrow" pitchFamily="34" charset="0"/>
                  </a:endParaRPr>
                </a:p>
              </p:txBody>
            </p:sp>
            <p:sp>
              <p:nvSpPr>
                <p:cNvPr id="278" name="Oval 224">
                  <a:extLst>
                    <a:ext uri="{FF2B5EF4-FFF2-40B4-BE49-F238E27FC236}">
                      <a16:creationId xmlns:a16="http://schemas.microsoft.com/office/drawing/2014/main" id="{E058FF8D-A314-68DF-55E1-B8C0F6963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7" y="1343"/>
                  <a:ext cx="133" cy="63"/>
                </a:xfrm>
                <a:prstGeom prst="ellipse">
                  <a:avLst/>
                </a:prstGeom>
                <a:solidFill>
                  <a:srgbClr val="FF9900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79" name="Oval 225">
                  <a:extLst>
                    <a:ext uri="{FF2B5EF4-FFF2-40B4-BE49-F238E27FC236}">
                      <a16:creationId xmlns:a16="http://schemas.microsoft.com/office/drawing/2014/main" id="{25D35C71-F7F6-39C1-EB25-39655C7E9F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4" y="1434"/>
                  <a:ext cx="133" cy="62"/>
                </a:xfrm>
                <a:prstGeom prst="ellipse">
                  <a:avLst/>
                </a:prstGeom>
                <a:solidFill>
                  <a:srgbClr val="FF9900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80" name="Oval 226">
                  <a:extLst>
                    <a:ext uri="{FF2B5EF4-FFF2-40B4-BE49-F238E27FC236}">
                      <a16:creationId xmlns:a16="http://schemas.microsoft.com/office/drawing/2014/main" id="{4A0F088E-7BF7-695B-B215-155A35831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1538"/>
                  <a:ext cx="135" cy="62"/>
                </a:xfrm>
                <a:prstGeom prst="ellipse">
                  <a:avLst/>
                </a:prstGeom>
                <a:solidFill>
                  <a:srgbClr val="FF9900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81" name="Line 227">
                  <a:extLst>
                    <a:ext uri="{FF2B5EF4-FFF2-40B4-BE49-F238E27FC236}">
                      <a16:creationId xmlns:a16="http://schemas.microsoft.com/office/drawing/2014/main" id="{7FF275D8-085F-E1FE-8FAF-08D02525CB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5" y="1233"/>
                  <a:ext cx="0" cy="416"/>
                </a:xfrm>
                <a:prstGeom prst="line">
                  <a:avLst/>
                </a:prstGeom>
                <a:noFill/>
                <a:ln w="9525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82" name="Line 228">
                  <a:extLst>
                    <a:ext uri="{FF2B5EF4-FFF2-40B4-BE49-F238E27FC236}">
                      <a16:creationId xmlns:a16="http://schemas.microsoft.com/office/drawing/2014/main" id="{326D41F8-3EBD-CD14-8349-1D4F9B4B87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6" y="1233"/>
                  <a:ext cx="0" cy="416"/>
                </a:xfrm>
                <a:prstGeom prst="line">
                  <a:avLst/>
                </a:prstGeom>
                <a:noFill/>
                <a:ln w="9525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83" name="Line 229">
                  <a:extLst>
                    <a:ext uri="{FF2B5EF4-FFF2-40B4-BE49-F238E27FC236}">
                      <a16:creationId xmlns:a16="http://schemas.microsoft.com/office/drawing/2014/main" id="{B70B9CD3-7A7C-1E8D-6381-40BDB1644C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0" y="1233"/>
                  <a:ext cx="0" cy="416"/>
                </a:xfrm>
                <a:prstGeom prst="line">
                  <a:avLst/>
                </a:prstGeom>
                <a:noFill/>
                <a:ln w="9525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284" name="Text Box 230">
                  <a:extLst>
                    <a:ext uri="{FF2B5EF4-FFF2-40B4-BE49-F238E27FC236}">
                      <a16:creationId xmlns:a16="http://schemas.microsoft.com/office/drawing/2014/main" id="{E8F0969D-EFFB-5928-2CA9-2511388B8A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8" y="1322"/>
                  <a:ext cx="171" cy="15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</a:t>
                  </a:r>
                </a:p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</a:t>
                  </a:r>
                </a:p>
              </p:txBody>
            </p:sp>
            <p:sp>
              <p:nvSpPr>
                <p:cNvPr id="285" name="Text Box 231">
                  <a:extLst>
                    <a:ext uri="{FF2B5EF4-FFF2-40B4-BE49-F238E27FC236}">
                      <a16:creationId xmlns:a16="http://schemas.microsoft.com/office/drawing/2014/main" id="{CF217DDF-6678-082B-8274-598C1E5EA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8" y="1316"/>
                  <a:ext cx="167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86" name="Text Box 232">
                  <a:extLst>
                    <a:ext uri="{FF2B5EF4-FFF2-40B4-BE49-F238E27FC236}">
                      <a16:creationId xmlns:a16="http://schemas.microsoft.com/office/drawing/2014/main" id="{9F42C2A9-1180-22EF-61B2-EF67131AB0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52" y="1323"/>
                  <a:ext cx="169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87" name="Text Box 233">
                  <a:extLst>
                    <a:ext uri="{FF2B5EF4-FFF2-40B4-BE49-F238E27FC236}">
                      <a16:creationId xmlns:a16="http://schemas.microsoft.com/office/drawing/2014/main" id="{22E2F97A-371D-6310-A12A-0C21D34A45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" y="1413"/>
                  <a:ext cx="169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88" name="Text Box 234">
                  <a:extLst>
                    <a:ext uri="{FF2B5EF4-FFF2-40B4-BE49-F238E27FC236}">
                      <a16:creationId xmlns:a16="http://schemas.microsoft.com/office/drawing/2014/main" id="{D442FE11-2B28-9634-632D-EBD99AB1A6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8" y="1418"/>
                  <a:ext cx="167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89" name="Text Box 235">
                  <a:extLst>
                    <a:ext uri="{FF2B5EF4-FFF2-40B4-BE49-F238E27FC236}">
                      <a16:creationId xmlns:a16="http://schemas.microsoft.com/office/drawing/2014/main" id="{21A15040-8D77-DFA4-5452-298BA51FA2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51" y="1421"/>
                  <a:ext cx="170" cy="15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</a:t>
                  </a:r>
                </a:p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</a:t>
                  </a:r>
                </a:p>
              </p:txBody>
            </p:sp>
            <p:sp>
              <p:nvSpPr>
                <p:cNvPr id="290" name="Text Box 236">
                  <a:extLst>
                    <a:ext uri="{FF2B5EF4-FFF2-40B4-BE49-F238E27FC236}">
                      <a16:creationId xmlns:a16="http://schemas.microsoft.com/office/drawing/2014/main" id="{3F042F99-396E-D9D0-7C42-61E976336C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" y="1511"/>
                  <a:ext cx="169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91" name="Text Box 237">
                  <a:extLst>
                    <a:ext uri="{FF2B5EF4-FFF2-40B4-BE49-F238E27FC236}">
                      <a16:creationId xmlns:a16="http://schemas.microsoft.com/office/drawing/2014/main" id="{D6135C3F-5F61-8A8F-336C-E25216BAFA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2" y="1511"/>
                  <a:ext cx="167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92" name="Text Box 238">
                  <a:extLst>
                    <a:ext uri="{FF2B5EF4-FFF2-40B4-BE49-F238E27FC236}">
                      <a16:creationId xmlns:a16="http://schemas.microsoft.com/office/drawing/2014/main" id="{BB98F5DF-AB6B-27A8-CE86-335D6C8793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53" y="1516"/>
                  <a:ext cx="167" cy="1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pt-PT" sz="500" dirty="0">
                      <a:latin typeface="Arial Narrow" pitchFamily="34" charset="0"/>
                    </a:rPr>
                    <a:t>XX</a:t>
                  </a:r>
                </a:p>
              </p:txBody>
            </p:sp>
            <p:sp>
              <p:nvSpPr>
                <p:cNvPr id="293" name="Text Box 239">
                  <a:extLst>
                    <a:ext uri="{FF2B5EF4-FFF2-40B4-BE49-F238E27FC236}">
                      <a16:creationId xmlns:a16="http://schemas.microsoft.com/office/drawing/2014/main" id="{E2E6E8BD-4438-445F-59FC-7162F3A5CE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09" y="1248"/>
                  <a:ext cx="247" cy="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pt-PT" sz="500" b="1" dirty="0" err="1">
                      <a:latin typeface="Arial Narrow" pitchFamily="34" charset="0"/>
                    </a:rPr>
                    <a:t>Objectivo</a:t>
                  </a:r>
                  <a:endParaRPr lang="pt-PT" sz="500" b="1" dirty="0">
                    <a:latin typeface="Arial Narrow" pitchFamily="34" charset="0"/>
                  </a:endParaRPr>
                </a:p>
              </p:txBody>
            </p:sp>
            <p:sp>
              <p:nvSpPr>
                <p:cNvPr id="294" name="Text Box 240">
                  <a:extLst>
                    <a:ext uri="{FF2B5EF4-FFF2-40B4-BE49-F238E27FC236}">
                      <a16:creationId xmlns:a16="http://schemas.microsoft.com/office/drawing/2014/main" id="{CFE9A3A0-6E03-C3D9-C2F8-966790171B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3" y="1248"/>
                  <a:ext cx="364" cy="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pt-PT" sz="500" b="1">
                      <a:latin typeface="Arial Narrow" pitchFamily="34" charset="0"/>
                    </a:rPr>
                    <a:t>Indicador</a:t>
                  </a:r>
                </a:p>
              </p:txBody>
            </p:sp>
            <p:sp>
              <p:nvSpPr>
                <p:cNvPr id="295" name="Text Box 241">
                  <a:extLst>
                    <a:ext uri="{FF2B5EF4-FFF2-40B4-BE49-F238E27FC236}">
                      <a16:creationId xmlns:a16="http://schemas.microsoft.com/office/drawing/2014/main" id="{3081824B-B3D1-E1F8-DEED-FB3E7CCE00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6" y="1248"/>
                  <a:ext cx="364" cy="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pt-PT" sz="500" b="1">
                      <a:latin typeface="Arial Narrow" pitchFamily="34" charset="0"/>
                    </a:rPr>
                    <a:t>Meta</a:t>
                  </a:r>
                </a:p>
              </p:txBody>
            </p:sp>
            <p:sp>
              <p:nvSpPr>
                <p:cNvPr id="296" name="Text Box 242">
                  <a:extLst>
                    <a:ext uri="{FF2B5EF4-FFF2-40B4-BE49-F238E27FC236}">
                      <a16:creationId xmlns:a16="http://schemas.microsoft.com/office/drawing/2014/main" id="{B8C52FF8-FD03-B046-D4A4-8A7DC48836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26" y="1248"/>
                  <a:ext cx="219" cy="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pt-PT" sz="500" b="1">
                      <a:latin typeface="Arial Narrow" pitchFamily="34" charset="0"/>
                    </a:rPr>
                    <a:t>Iniciativa</a:t>
                  </a:r>
                </a:p>
              </p:txBody>
            </p:sp>
            <p:sp>
              <p:nvSpPr>
                <p:cNvPr id="297" name="Line 243">
                  <a:extLst>
                    <a:ext uri="{FF2B5EF4-FFF2-40B4-BE49-F238E27FC236}">
                      <a16:creationId xmlns:a16="http://schemas.microsoft.com/office/drawing/2014/main" id="{CB7313D5-799C-0ADE-D8B7-39BB378A59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6" y="1316"/>
                  <a:ext cx="829" cy="0"/>
                </a:xfrm>
                <a:prstGeom prst="line">
                  <a:avLst/>
                </a:prstGeom>
                <a:noFill/>
                <a:ln w="9525">
                  <a:solidFill>
                    <a:srgbClr val="000066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8" name="Rectangle 244">
                  <a:extLst>
                    <a:ext uri="{FF2B5EF4-FFF2-40B4-BE49-F238E27FC236}">
                      <a16:creationId xmlns:a16="http://schemas.microsoft.com/office/drawing/2014/main" id="{BB875E38-DF8F-F400-2D31-CFFF647846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5" y="1134"/>
                  <a:ext cx="832" cy="101"/>
                </a:xfrm>
                <a:prstGeom prst="rect">
                  <a:avLst/>
                </a:prstGeom>
                <a:solidFill>
                  <a:srgbClr val="6699FF"/>
                </a:solidFill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eaLnBrk="0" hangingPunct="0">
                    <a:defRPr/>
                  </a:pPr>
                  <a:r>
                    <a:rPr lang="pt-PT" sz="9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itchFamily="34" charset="0"/>
                    </a:rPr>
                    <a:t>Corporativo</a:t>
                  </a:r>
                </a:p>
              </p:txBody>
            </p:sp>
          </p:grpSp>
          <p:sp>
            <p:nvSpPr>
              <p:cNvPr id="32" name="Line 245">
                <a:extLst>
                  <a:ext uri="{FF2B5EF4-FFF2-40B4-BE49-F238E27FC236}">
                    <a16:creationId xmlns:a16="http://schemas.microsoft.com/office/drawing/2014/main" id="{413C244B-20C1-E757-879F-9331AC8B2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91" y="2830"/>
                <a:ext cx="240" cy="1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4" name="Line 246">
                <a:extLst>
                  <a:ext uri="{FF2B5EF4-FFF2-40B4-BE49-F238E27FC236}">
                    <a16:creationId xmlns:a16="http://schemas.microsoft.com/office/drawing/2014/main" id="{F9030E77-F539-2635-33DA-1D55C0754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0" y="2832"/>
                <a:ext cx="234" cy="1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5" name="Line 247">
                <a:extLst>
                  <a:ext uri="{FF2B5EF4-FFF2-40B4-BE49-F238E27FC236}">
                    <a16:creationId xmlns:a16="http://schemas.microsoft.com/office/drawing/2014/main" id="{885B945D-8027-6AB5-B9C6-8CA3899AE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27" y="2831"/>
                <a:ext cx="296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36" name="Group 248">
                <a:extLst>
                  <a:ext uri="{FF2B5EF4-FFF2-40B4-BE49-F238E27FC236}">
                    <a16:creationId xmlns:a16="http://schemas.microsoft.com/office/drawing/2014/main" id="{FCDF5950-27D4-E78A-7779-2A1664AC06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8" y="2996"/>
                <a:ext cx="575" cy="453"/>
                <a:chOff x="3442" y="1772"/>
                <a:chExt cx="575" cy="453"/>
              </a:xfrm>
            </p:grpSpPr>
            <p:sp>
              <p:nvSpPr>
                <p:cNvPr id="258" name="Rectangle 249">
                  <a:extLst>
                    <a:ext uri="{FF2B5EF4-FFF2-40B4-BE49-F238E27FC236}">
                      <a16:creationId xmlns:a16="http://schemas.microsoft.com/office/drawing/2014/main" id="{87DDB52C-FBF0-2279-80CA-F78CFE80E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59" name="Rectangle 250">
                  <a:extLst>
                    <a:ext uri="{FF2B5EF4-FFF2-40B4-BE49-F238E27FC236}">
                      <a16:creationId xmlns:a16="http://schemas.microsoft.com/office/drawing/2014/main" id="{EBBB3468-C789-B1F4-17AC-4588A5D02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>
                    <a:latin typeface="Arial Narrow" pitchFamily="34" charset="0"/>
                  </a:endParaRPr>
                </a:p>
              </p:txBody>
            </p:sp>
            <p:grpSp>
              <p:nvGrpSpPr>
                <p:cNvPr id="260" name="Group 256">
                  <a:extLst>
                    <a:ext uri="{FF2B5EF4-FFF2-40B4-BE49-F238E27FC236}">
                      <a16:creationId xmlns:a16="http://schemas.microsoft.com/office/drawing/2014/main" id="{5308573C-A370-143F-A546-C326684EC6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269" name="Freeform 257">
                    <a:extLst>
                      <a:ext uri="{FF2B5EF4-FFF2-40B4-BE49-F238E27FC236}">
                        <a16:creationId xmlns:a16="http://schemas.microsoft.com/office/drawing/2014/main" id="{B7A01131-D798-D327-1E4F-F10F3E5F3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70" name="Oval 258">
                    <a:extLst>
                      <a:ext uri="{FF2B5EF4-FFF2-40B4-BE49-F238E27FC236}">
                        <a16:creationId xmlns:a16="http://schemas.microsoft.com/office/drawing/2014/main" id="{C310B0D2-7C4D-96EE-1974-C17B5E07C3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71" name="Oval 259">
                    <a:extLst>
                      <a:ext uri="{FF2B5EF4-FFF2-40B4-BE49-F238E27FC236}">
                        <a16:creationId xmlns:a16="http://schemas.microsoft.com/office/drawing/2014/main" id="{AA8B8EEB-71DC-327E-3867-5BBAB4B302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72" name="Oval 260">
                    <a:extLst>
                      <a:ext uri="{FF2B5EF4-FFF2-40B4-BE49-F238E27FC236}">
                        <a16:creationId xmlns:a16="http://schemas.microsoft.com/office/drawing/2014/main" id="{443B1F75-7B5D-57EC-E23A-753B642C43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73" name="Oval 261">
                    <a:extLst>
                      <a:ext uri="{FF2B5EF4-FFF2-40B4-BE49-F238E27FC236}">
                        <a16:creationId xmlns:a16="http://schemas.microsoft.com/office/drawing/2014/main" id="{DB14D292-0EB6-B390-A9E6-71863206C5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74" name="Oval 262">
                    <a:extLst>
                      <a:ext uri="{FF2B5EF4-FFF2-40B4-BE49-F238E27FC236}">
                        <a16:creationId xmlns:a16="http://schemas.microsoft.com/office/drawing/2014/main" id="{B22506CC-8E42-619B-5D52-F3860878F2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61" name="Rectangle 263">
                  <a:extLst>
                    <a:ext uri="{FF2B5EF4-FFF2-40B4-BE49-F238E27FC236}">
                      <a16:creationId xmlns:a16="http://schemas.microsoft.com/office/drawing/2014/main" id="{343C6941-C1C4-BBF9-3CB6-6C2332A3D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2" name="Rectangle 264">
                  <a:extLst>
                    <a:ext uri="{FF2B5EF4-FFF2-40B4-BE49-F238E27FC236}">
                      <a16:creationId xmlns:a16="http://schemas.microsoft.com/office/drawing/2014/main" id="{025C8C16-E88B-3303-AD64-84D04E6D3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3" name="Freeform 270">
                  <a:extLst>
                    <a:ext uri="{FF2B5EF4-FFF2-40B4-BE49-F238E27FC236}">
                      <a16:creationId xmlns:a16="http://schemas.microsoft.com/office/drawing/2014/main" id="{43DEEF95-D5E6-A2F1-3B51-E749241DD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4" name="Oval 271">
                  <a:extLst>
                    <a:ext uri="{FF2B5EF4-FFF2-40B4-BE49-F238E27FC236}">
                      <a16:creationId xmlns:a16="http://schemas.microsoft.com/office/drawing/2014/main" id="{FE7F33B8-0E4C-6DD7-3171-D7A3233CF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5" name="Oval 272">
                  <a:extLst>
                    <a:ext uri="{FF2B5EF4-FFF2-40B4-BE49-F238E27FC236}">
                      <a16:creationId xmlns:a16="http://schemas.microsoft.com/office/drawing/2014/main" id="{F2DC6731-E33F-48B1-7A2E-0FF934422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6" name="Oval 273">
                  <a:extLst>
                    <a:ext uri="{FF2B5EF4-FFF2-40B4-BE49-F238E27FC236}">
                      <a16:creationId xmlns:a16="http://schemas.microsoft.com/office/drawing/2014/main" id="{329EBC18-B802-53E5-A482-CF213F6FC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7" name="Oval 274">
                  <a:extLst>
                    <a:ext uri="{FF2B5EF4-FFF2-40B4-BE49-F238E27FC236}">
                      <a16:creationId xmlns:a16="http://schemas.microsoft.com/office/drawing/2014/main" id="{BEB0347A-5A82-87E1-17E3-E7E1544B04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68" name="Oval 275">
                  <a:extLst>
                    <a:ext uri="{FF2B5EF4-FFF2-40B4-BE49-F238E27FC236}">
                      <a16:creationId xmlns:a16="http://schemas.microsoft.com/office/drawing/2014/main" id="{6BBE3E29-61B6-7F03-17D2-6D0D60B27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7" name="Group 276">
                <a:extLst>
                  <a:ext uri="{FF2B5EF4-FFF2-40B4-BE49-F238E27FC236}">
                    <a16:creationId xmlns:a16="http://schemas.microsoft.com/office/drawing/2014/main" id="{BFD3D949-07EA-0EA5-788A-D50FF2CC16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3" y="2996"/>
                <a:ext cx="1105" cy="453"/>
                <a:chOff x="3442" y="1772"/>
                <a:chExt cx="1105" cy="453"/>
              </a:xfrm>
            </p:grpSpPr>
            <p:sp>
              <p:nvSpPr>
                <p:cNvPr id="231" name="Rectangle 277">
                  <a:extLst>
                    <a:ext uri="{FF2B5EF4-FFF2-40B4-BE49-F238E27FC236}">
                      <a16:creationId xmlns:a16="http://schemas.microsoft.com/office/drawing/2014/main" id="{00A853B6-72AB-E0C9-0447-8B85ED2CA6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2" name="Rectangle 278">
                  <a:extLst>
                    <a:ext uri="{FF2B5EF4-FFF2-40B4-BE49-F238E27FC236}">
                      <a16:creationId xmlns:a16="http://schemas.microsoft.com/office/drawing/2014/main" id="{E396EE87-B900-BEC2-3294-F14BBF428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>
                    <a:latin typeface="Arial Narrow" pitchFamily="34" charset="0"/>
                  </a:endParaRPr>
                </a:p>
              </p:txBody>
            </p:sp>
            <p:grpSp>
              <p:nvGrpSpPr>
                <p:cNvPr id="233" name="Group 279">
                  <a:extLst>
                    <a:ext uri="{FF2B5EF4-FFF2-40B4-BE49-F238E27FC236}">
                      <a16:creationId xmlns:a16="http://schemas.microsoft.com/office/drawing/2014/main" id="{6FE977B4-1EEF-7440-F2F8-DDE4DFD58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254" name="Line 280">
                    <a:extLst>
                      <a:ext uri="{FF2B5EF4-FFF2-40B4-BE49-F238E27FC236}">
                        <a16:creationId xmlns:a16="http://schemas.microsoft.com/office/drawing/2014/main" id="{E39E8689-10A2-16F0-9E3C-163CD7B07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5" name="Line 281">
                    <a:extLst>
                      <a:ext uri="{FF2B5EF4-FFF2-40B4-BE49-F238E27FC236}">
                        <a16:creationId xmlns:a16="http://schemas.microsoft.com/office/drawing/2014/main" id="{A1B7967E-5238-1E65-4ECD-874523365D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6" name="Line 282">
                    <a:extLst>
                      <a:ext uri="{FF2B5EF4-FFF2-40B4-BE49-F238E27FC236}">
                        <a16:creationId xmlns:a16="http://schemas.microsoft.com/office/drawing/2014/main" id="{F852913B-1330-9D3E-F460-B44DE64334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7" name="Line 283">
                    <a:extLst>
                      <a:ext uri="{FF2B5EF4-FFF2-40B4-BE49-F238E27FC236}">
                        <a16:creationId xmlns:a16="http://schemas.microsoft.com/office/drawing/2014/main" id="{546F2F9B-252E-614C-A5E0-017E29BF7A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34" name="Group 284">
                  <a:extLst>
                    <a:ext uri="{FF2B5EF4-FFF2-40B4-BE49-F238E27FC236}">
                      <a16:creationId xmlns:a16="http://schemas.microsoft.com/office/drawing/2014/main" id="{4C71A827-21C5-5648-B7A1-573ED3F4CC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248" name="Freeform 285">
                    <a:extLst>
                      <a:ext uri="{FF2B5EF4-FFF2-40B4-BE49-F238E27FC236}">
                        <a16:creationId xmlns:a16="http://schemas.microsoft.com/office/drawing/2014/main" id="{A4AF7E33-D0A5-B80E-030B-EEFA1DCC23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9" name="Oval 286">
                    <a:extLst>
                      <a:ext uri="{FF2B5EF4-FFF2-40B4-BE49-F238E27FC236}">
                        <a16:creationId xmlns:a16="http://schemas.microsoft.com/office/drawing/2014/main" id="{2F3F88BE-D3CC-B950-7D67-46C57A420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0" name="Oval 287">
                    <a:extLst>
                      <a:ext uri="{FF2B5EF4-FFF2-40B4-BE49-F238E27FC236}">
                        <a16:creationId xmlns:a16="http://schemas.microsoft.com/office/drawing/2014/main" id="{A0E8303D-EBEF-BDDE-199C-DF6FA15F9D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1" name="Oval 288">
                    <a:extLst>
                      <a:ext uri="{FF2B5EF4-FFF2-40B4-BE49-F238E27FC236}">
                        <a16:creationId xmlns:a16="http://schemas.microsoft.com/office/drawing/2014/main" id="{579B0EDD-DC31-9583-841E-921C403678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2" name="Oval 289">
                    <a:extLst>
                      <a:ext uri="{FF2B5EF4-FFF2-40B4-BE49-F238E27FC236}">
                        <a16:creationId xmlns:a16="http://schemas.microsoft.com/office/drawing/2014/main" id="{A3D699BA-F411-6F5B-4E54-C53B361FD8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53" name="Oval 290">
                    <a:extLst>
                      <a:ext uri="{FF2B5EF4-FFF2-40B4-BE49-F238E27FC236}">
                        <a16:creationId xmlns:a16="http://schemas.microsoft.com/office/drawing/2014/main" id="{6193437F-7472-6ADF-85FD-55A836122A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35" name="Rectangle 291">
                  <a:extLst>
                    <a:ext uri="{FF2B5EF4-FFF2-40B4-BE49-F238E27FC236}">
                      <a16:creationId xmlns:a16="http://schemas.microsoft.com/office/drawing/2014/main" id="{846ADB9C-BD33-9726-FC3E-A025A4348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6" name="Rectangle 292">
                  <a:extLst>
                    <a:ext uri="{FF2B5EF4-FFF2-40B4-BE49-F238E27FC236}">
                      <a16:creationId xmlns:a16="http://schemas.microsoft.com/office/drawing/2014/main" id="{3AD8685A-E2D3-4D4F-E9C3-0804F5A93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237" name="Group 293">
                  <a:extLst>
                    <a:ext uri="{FF2B5EF4-FFF2-40B4-BE49-F238E27FC236}">
                      <a16:creationId xmlns:a16="http://schemas.microsoft.com/office/drawing/2014/main" id="{EDCB54C3-A972-7D3D-3285-30CC0C18A1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244" name="Line 294">
                    <a:extLst>
                      <a:ext uri="{FF2B5EF4-FFF2-40B4-BE49-F238E27FC236}">
                        <a16:creationId xmlns:a16="http://schemas.microsoft.com/office/drawing/2014/main" id="{E5315EEA-01B5-9ABC-EACC-EE6CBC6401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5" name="Line 295">
                    <a:extLst>
                      <a:ext uri="{FF2B5EF4-FFF2-40B4-BE49-F238E27FC236}">
                        <a16:creationId xmlns:a16="http://schemas.microsoft.com/office/drawing/2014/main" id="{F49B0BE1-7663-C20F-1D8C-73AA913193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6" name="Line 296">
                    <a:extLst>
                      <a:ext uri="{FF2B5EF4-FFF2-40B4-BE49-F238E27FC236}">
                        <a16:creationId xmlns:a16="http://schemas.microsoft.com/office/drawing/2014/main" id="{7E43731D-D49A-1BE0-15B2-0D6418A7CB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7" name="Line 297">
                    <a:extLst>
                      <a:ext uri="{FF2B5EF4-FFF2-40B4-BE49-F238E27FC236}">
                        <a16:creationId xmlns:a16="http://schemas.microsoft.com/office/drawing/2014/main" id="{9AD88DB7-3356-68CD-B85A-4642150B5F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38" name="Freeform 298">
                  <a:extLst>
                    <a:ext uri="{FF2B5EF4-FFF2-40B4-BE49-F238E27FC236}">
                      <a16:creationId xmlns:a16="http://schemas.microsoft.com/office/drawing/2014/main" id="{512D0398-1AC5-A95A-F169-661B85021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9" name="Oval 299">
                  <a:extLst>
                    <a:ext uri="{FF2B5EF4-FFF2-40B4-BE49-F238E27FC236}">
                      <a16:creationId xmlns:a16="http://schemas.microsoft.com/office/drawing/2014/main" id="{2FC72707-32F2-D610-8110-C6F2A9537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0" name="Oval 300">
                  <a:extLst>
                    <a:ext uri="{FF2B5EF4-FFF2-40B4-BE49-F238E27FC236}">
                      <a16:creationId xmlns:a16="http://schemas.microsoft.com/office/drawing/2014/main" id="{9044ACCE-738D-1E63-4EC1-BE7F26C43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1" name="Oval 301">
                  <a:extLst>
                    <a:ext uri="{FF2B5EF4-FFF2-40B4-BE49-F238E27FC236}">
                      <a16:creationId xmlns:a16="http://schemas.microsoft.com/office/drawing/2014/main" id="{A87734DB-0EFB-1738-D200-DBA23BD94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2" name="Oval 302">
                  <a:extLst>
                    <a:ext uri="{FF2B5EF4-FFF2-40B4-BE49-F238E27FC236}">
                      <a16:creationId xmlns:a16="http://schemas.microsoft.com/office/drawing/2014/main" id="{75A96705-3D82-332E-078C-56A65F39BB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3" name="Oval 303">
                  <a:extLst>
                    <a:ext uri="{FF2B5EF4-FFF2-40B4-BE49-F238E27FC236}">
                      <a16:creationId xmlns:a16="http://schemas.microsoft.com/office/drawing/2014/main" id="{3D4AFF1F-1D73-B8FF-80ED-665AF943A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8" name="Group 304">
                <a:extLst>
                  <a:ext uri="{FF2B5EF4-FFF2-40B4-BE49-F238E27FC236}">
                    <a16:creationId xmlns:a16="http://schemas.microsoft.com/office/drawing/2014/main" id="{6410E5ED-125D-9BBF-2E93-924A8E3CCB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1" y="2996"/>
                <a:ext cx="1105" cy="453"/>
                <a:chOff x="3442" y="1772"/>
                <a:chExt cx="1105" cy="453"/>
              </a:xfrm>
            </p:grpSpPr>
            <p:sp>
              <p:nvSpPr>
                <p:cNvPr id="204" name="Rectangle 305">
                  <a:extLst>
                    <a:ext uri="{FF2B5EF4-FFF2-40B4-BE49-F238E27FC236}">
                      <a16:creationId xmlns:a16="http://schemas.microsoft.com/office/drawing/2014/main" id="{504D5B8D-6B0D-298E-CC06-CDAB668C5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05" name="Rectangle 306">
                  <a:extLst>
                    <a:ext uri="{FF2B5EF4-FFF2-40B4-BE49-F238E27FC236}">
                      <a16:creationId xmlns:a16="http://schemas.microsoft.com/office/drawing/2014/main" id="{BC85196E-6C0C-AB32-D62F-88C9FC1F7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>
                    <a:latin typeface="Arial Narrow" pitchFamily="34" charset="0"/>
                  </a:endParaRPr>
                </a:p>
              </p:txBody>
            </p:sp>
            <p:grpSp>
              <p:nvGrpSpPr>
                <p:cNvPr id="206" name="Group 307">
                  <a:extLst>
                    <a:ext uri="{FF2B5EF4-FFF2-40B4-BE49-F238E27FC236}">
                      <a16:creationId xmlns:a16="http://schemas.microsoft.com/office/drawing/2014/main" id="{DD3AC9CB-6FFA-0AE2-1CFE-59C2FDA11B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227" name="Line 308">
                    <a:extLst>
                      <a:ext uri="{FF2B5EF4-FFF2-40B4-BE49-F238E27FC236}">
                        <a16:creationId xmlns:a16="http://schemas.microsoft.com/office/drawing/2014/main" id="{34039DC4-D197-CAE9-03CE-21C36C5CC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8" name="Line 309">
                    <a:extLst>
                      <a:ext uri="{FF2B5EF4-FFF2-40B4-BE49-F238E27FC236}">
                        <a16:creationId xmlns:a16="http://schemas.microsoft.com/office/drawing/2014/main" id="{490A5546-A111-9D26-53EC-8A3126E34C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9" name="Line 310">
                    <a:extLst>
                      <a:ext uri="{FF2B5EF4-FFF2-40B4-BE49-F238E27FC236}">
                        <a16:creationId xmlns:a16="http://schemas.microsoft.com/office/drawing/2014/main" id="{1725B188-7D7A-8A99-0965-57D7606DE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0" name="Line 311">
                    <a:extLst>
                      <a:ext uri="{FF2B5EF4-FFF2-40B4-BE49-F238E27FC236}">
                        <a16:creationId xmlns:a16="http://schemas.microsoft.com/office/drawing/2014/main" id="{71DDD451-6F7C-A76A-D0FC-49684A32EA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07" name="Group 312">
                  <a:extLst>
                    <a:ext uri="{FF2B5EF4-FFF2-40B4-BE49-F238E27FC236}">
                      <a16:creationId xmlns:a16="http://schemas.microsoft.com/office/drawing/2014/main" id="{DC68213F-F2CC-8FF4-28B6-F704C9F4A1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221" name="Freeform 313">
                    <a:extLst>
                      <a:ext uri="{FF2B5EF4-FFF2-40B4-BE49-F238E27FC236}">
                        <a16:creationId xmlns:a16="http://schemas.microsoft.com/office/drawing/2014/main" id="{77E9A43C-EA94-77FC-034F-BC006F6188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2" name="Oval 314">
                    <a:extLst>
                      <a:ext uri="{FF2B5EF4-FFF2-40B4-BE49-F238E27FC236}">
                        <a16:creationId xmlns:a16="http://schemas.microsoft.com/office/drawing/2014/main" id="{471E5535-863B-F10C-45A6-AE0C643092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3" name="Oval 315">
                    <a:extLst>
                      <a:ext uri="{FF2B5EF4-FFF2-40B4-BE49-F238E27FC236}">
                        <a16:creationId xmlns:a16="http://schemas.microsoft.com/office/drawing/2014/main" id="{5A7B7D56-1918-C91E-38B4-AD3C15A19E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4" name="Oval 316">
                    <a:extLst>
                      <a:ext uri="{FF2B5EF4-FFF2-40B4-BE49-F238E27FC236}">
                        <a16:creationId xmlns:a16="http://schemas.microsoft.com/office/drawing/2014/main" id="{20C22086-7357-DAF5-9F38-ABB367E29E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5" name="Oval 317">
                    <a:extLst>
                      <a:ext uri="{FF2B5EF4-FFF2-40B4-BE49-F238E27FC236}">
                        <a16:creationId xmlns:a16="http://schemas.microsoft.com/office/drawing/2014/main" id="{AC1167AD-053B-95A1-1E7A-C3056DA702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6" name="Oval 318">
                    <a:extLst>
                      <a:ext uri="{FF2B5EF4-FFF2-40B4-BE49-F238E27FC236}">
                        <a16:creationId xmlns:a16="http://schemas.microsoft.com/office/drawing/2014/main" id="{57BEB0BA-B4E4-4140-5C09-32F2C5D181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08" name="Rectangle 319">
                  <a:extLst>
                    <a:ext uri="{FF2B5EF4-FFF2-40B4-BE49-F238E27FC236}">
                      <a16:creationId xmlns:a16="http://schemas.microsoft.com/office/drawing/2014/main" id="{4DACAFE6-791B-7245-C45B-D17C8D395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09" name="Rectangle 320">
                  <a:extLst>
                    <a:ext uri="{FF2B5EF4-FFF2-40B4-BE49-F238E27FC236}">
                      <a16:creationId xmlns:a16="http://schemas.microsoft.com/office/drawing/2014/main" id="{BE5F65E4-6809-6753-A5B6-83980A957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210" name="Group 321">
                  <a:extLst>
                    <a:ext uri="{FF2B5EF4-FFF2-40B4-BE49-F238E27FC236}">
                      <a16:creationId xmlns:a16="http://schemas.microsoft.com/office/drawing/2014/main" id="{C19E8354-049C-09B9-6F52-3F0BA7042C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217" name="Line 322">
                    <a:extLst>
                      <a:ext uri="{FF2B5EF4-FFF2-40B4-BE49-F238E27FC236}">
                        <a16:creationId xmlns:a16="http://schemas.microsoft.com/office/drawing/2014/main" id="{4B681312-12E8-350D-A817-C5C3D637EC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8" name="Line 323">
                    <a:extLst>
                      <a:ext uri="{FF2B5EF4-FFF2-40B4-BE49-F238E27FC236}">
                        <a16:creationId xmlns:a16="http://schemas.microsoft.com/office/drawing/2014/main" id="{82A21E8D-7034-BC1C-566D-475DF0FE06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9" name="Line 324">
                    <a:extLst>
                      <a:ext uri="{FF2B5EF4-FFF2-40B4-BE49-F238E27FC236}">
                        <a16:creationId xmlns:a16="http://schemas.microsoft.com/office/drawing/2014/main" id="{DBCA717E-89DB-4BD2-AD8B-9E75E19024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0" name="Line 325">
                    <a:extLst>
                      <a:ext uri="{FF2B5EF4-FFF2-40B4-BE49-F238E27FC236}">
                        <a16:creationId xmlns:a16="http://schemas.microsoft.com/office/drawing/2014/main" id="{C5CE36E1-43A4-AE07-EAB9-88BAFD83B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1" name="Freeform 326">
                  <a:extLst>
                    <a:ext uri="{FF2B5EF4-FFF2-40B4-BE49-F238E27FC236}">
                      <a16:creationId xmlns:a16="http://schemas.microsoft.com/office/drawing/2014/main" id="{189AD737-61D7-7D70-C3BA-7A2D17712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12" name="Oval 327">
                  <a:extLst>
                    <a:ext uri="{FF2B5EF4-FFF2-40B4-BE49-F238E27FC236}">
                      <a16:creationId xmlns:a16="http://schemas.microsoft.com/office/drawing/2014/main" id="{DF68D337-CF00-362B-7D31-8417943CC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13" name="Oval 328">
                  <a:extLst>
                    <a:ext uri="{FF2B5EF4-FFF2-40B4-BE49-F238E27FC236}">
                      <a16:creationId xmlns:a16="http://schemas.microsoft.com/office/drawing/2014/main" id="{784A8942-BD18-8BFC-E6BF-590E0ED50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14" name="Oval 329">
                  <a:extLst>
                    <a:ext uri="{FF2B5EF4-FFF2-40B4-BE49-F238E27FC236}">
                      <a16:creationId xmlns:a16="http://schemas.microsoft.com/office/drawing/2014/main" id="{FE317068-E3FD-8811-2A54-D722E5C106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15" name="Oval 330">
                  <a:extLst>
                    <a:ext uri="{FF2B5EF4-FFF2-40B4-BE49-F238E27FC236}">
                      <a16:creationId xmlns:a16="http://schemas.microsoft.com/office/drawing/2014/main" id="{1E81C22B-7B92-EFCB-FE30-11443805AE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16" name="Oval 331">
                  <a:extLst>
                    <a:ext uri="{FF2B5EF4-FFF2-40B4-BE49-F238E27FC236}">
                      <a16:creationId xmlns:a16="http://schemas.microsoft.com/office/drawing/2014/main" id="{8A6DACBC-60B4-1585-C2F2-FECE5D478D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39" name="Line 332">
                <a:extLst>
                  <a:ext uri="{FF2B5EF4-FFF2-40B4-BE49-F238E27FC236}">
                    <a16:creationId xmlns:a16="http://schemas.microsoft.com/office/drawing/2014/main" id="{CFC1227A-F9FC-0068-2FD0-DC10963D9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92" y="2832"/>
                <a:ext cx="234" cy="1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0" name="Line 333">
                <a:extLst>
                  <a:ext uri="{FF2B5EF4-FFF2-40B4-BE49-F238E27FC236}">
                    <a16:creationId xmlns:a16="http://schemas.microsoft.com/office/drawing/2014/main" id="{683BAD15-5DF6-7B21-0CD8-3C1A230BE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9" y="2831"/>
                <a:ext cx="296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1" name="Group 334">
                <a:extLst>
                  <a:ext uri="{FF2B5EF4-FFF2-40B4-BE49-F238E27FC236}">
                    <a16:creationId xmlns:a16="http://schemas.microsoft.com/office/drawing/2014/main" id="{DC3434DF-D712-1444-0533-C973748B89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5" y="2996"/>
                <a:ext cx="1105" cy="453"/>
                <a:chOff x="3442" y="1772"/>
                <a:chExt cx="1105" cy="453"/>
              </a:xfrm>
            </p:grpSpPr>
            <p:sp>
              <p:nvSpPr>
                <p:cNvPr id="177" name="Rectangle 335">
                  <a:extLst>
                    <a:ext uri="{FF2B5EF4-FFF2-40B4-BE49-F238E27FC236}">
                      <a16:creationId xmlns:a16="http://schemas.microsoft.com/office/drawing/2014/main" id="{2112DE83-2AFF-41BB-7BE2-E2CE02545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8" name="Rectangle 336">
                  <a:extLst>
                    <a:ext uri="{FF2B5EF4-FFF2-40B4-BE49-F238E27FC236}">
                      <a16:creationId xmlns:a16="http://schemas.microsoft.com/office/drawing/2014/main" id="{A92149AD-6522-AD98-7BDB-622B08C88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>
                    <a:latin typeface="Arial Narrow" pitchFamily="34" charset="0"/>
                  </a:endParaRPr>
                </a:p>
              </p:txBody>
            </p:sp>
            <p:grpSp>
              <p:nvGrpSpPr>
                <p:cNvPr id="179" name="Group 337">
                  <a:extLst>
                    <a:ext uri="{FF2B5EF4-FFF2-40B4-BE49-F238E27FC236}">
                      <a16:creationId xmlns:a16="http://schemas.microsoft.com/office/drawing/2014/main" id="{23E1B125-0596-29FE-6A90-0250BF460B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200" name="Line 338">
                    <a:extLst>
                      <a:ext uri="{FF2B5EF4-FFF2-40B4-BE49-F238E27FC236}">
                        <a16:creationId xmlns:a16="http://schemas.microsoft.com/office/drawing/2014/main" id="{76C590CA-2E68-1D6A-455C-90D8293341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1" name="Line 339">
                    <a:extLst>
                      <a:ext uri="{FF2B5EF4-FFF2-40B4-BE49-F238E27FC236}">
                        <a16:creationId xmlns:a16="http://schemas.microsoft.com/office/drawing/2014/main" id="{77E9A959-D32B-3C65-6977-1444A004B3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2" name="Line 340">
                    <a:extLst>
                      <a:ext uri="{FF2B5EF4-FFF2-40B4-BE49-F238E27FC236}">
                        <a16:creationId xmlns:a16="http://schemas.microsoft.com/office/drawing/2014/main" id="{3F81C597-9E92-FF70-55B0-47B6DC960A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3" name="Line 341">
                    <a:extLst>
                      <a:ext uri="{FF2B5EF4-FFF2-40B4-BE49-F238E27FC236}">
                        <a16:creationId xmlns:a16="http://schemas.microsoft.com/office/drawing/2014/main" id="{CB5C2810-5125-BA67-5164-A852C14AE6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80" name="Group 342">
                  <a:extLst>
                    <a:ext uri="{FF2B5EF4-FFF2-40B4-BE49-F238E27FC236}">
                      <a16:creationId xmlns:a16="http://schemas.microsoft.com/office/drawing/2014/main" id="{15B5F183-7758-6BF3-52BE-29E6D027B9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194" name="Freeform 343">
                    <a:extLst>
                      <a:ext uri="{FF2B5EF4-FFF2-40B4-BE49-F238E27FC236}">
                        <a16:creationId xmlns:a16="http://schemas.microsoft.com/office/drawing/2014/main" id="{45D34520-0F78-6138-8884-120F2894B4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5" name="Oval 344">
                    <a:extLst>
                      <a:ext uri="{FF2B5EF4-FFF2-40B4-BE49-F238E27FC236}">
                        <a16:creationId xmlns:a16="http://schemas.microsoft.com/office/drawing/2014/main" id="{712CE23E-6F93-14C1-1085-050CD8B9A4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6" name="Oval 345">
                    <a:extLst>
                      <a:ext uri="{FF2B5EF4-FFF2-40B4-BE49-F238E27FC236}">
                        <a16:creationId xmlns:a16="http://schemas.microsoft.com/office/drawing/2014/main" id="{275D9CE9-AABA-42D6-63DB-802D9558C7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7" name="Oval 346">
                    <a:extLst>
                      <a:ext uri="{FF2B5EF4-FFF2-40B4-BE49-F238E27FC236}">
                        <a16:creationId xmlns:a16="http://schemas.microsoft.com/office/drawing/2014/main" id="{E0D8BEE7-3CF2-051C-D86E-16489DD277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8" name="Oval 347">
                    <a:extLst>
                      <a:ext uri="{FF2B5EF4-FFF2-40B4-BE49-F238E27FC236}">
                        <a16:creationId xmlns:a16="http://schemas.microsoft.com/office/drawing/2014/main" id="{A27FD193-17DE-A3B4-6209-BE8E086AB1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9" name="Oval 348">
                    <a:extLst>
                      <a:ext uri="{FF2B5EF4-FFF2-40B4-BE49-F238E27FC236}">
                        <a16:creationId xmlns:a16="http://schemas.microsoft.com/office/drawing/2014/main" id="{EF7C3F71-9510-AD4B-F9E4-E6D636BE37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81" name="Rectangle 349">
                  <a:extLst>
                    <a:ext uri="{FF2B5EF4-FFF2-40B4-BE49-F238E27FC236}">
                      <a16:creationId xmlns:a16="http://schemas.microsoft.com/office/drawing/2014/main" id="{F1928067-FC61-4127-6045-62E9E37521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2" name="Rectangle 350">
                  <a:extLst>
                    <a:ext uri="{FF2B5EF4-FFF2-40B4-BE49-F238E27FC236}">
                      <a16:creationId xmlns:a16="http://schemas.microsoft.com/office/drawing/2014/main" id="{082A64EA-C580-CF9C-C5AB-52865E45E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183" name="Group 351">
                  <a:extLst>
                    <a:ext uri="{FF2B5EF4-FFF2-40B4-BE49-F238E27FC236}">
                      <a16:creationId xmlns:a16="http://schemas.microsoft.com/office/drawing/2014/main" id="{3B57E4C9-3F51-4B64-6B3C-1F8792BE8F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190" name="Line 352">
                    <a:extLst>
                      <a:ext uri="{FF2B5EF4-FFF2-40B4-BE49-F238E27FC236}">
                        <a16:creationId xmlns:a16="http://schemas.microsoft.com/office/drawing/2014/main" id="{C942060D-85BC-7665-496F-C32ACF4F2B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1" name="Line 353">
                    <a:extLst>
                      <a:ext uri="{FF2B5EF4-FFF2-40B4-BE49-F238E27FC236}">
                        <a16:creationId xmlns:a16="http://schemas.microsoft.com/office/drawing/2014/main" id="{F96CE43C-6682-E6EE-2307-CFB966C75F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2" name="Line 354">
                    <a:extLst>
                      <a:ext uri="{FF2B5EF4-FFF2-40B4-BE49-F238E27FC236}">
                        <a16:creationId xmlns:a16="http://schemas.microsoft.com/office/drawing/2014/main" id="{644C1A8E-695C-D546-7EEC-D68D6564B3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3" name="Line 355">
                    <a:extLst>
                      <a:ext uri="{FF2B5EF4-FFF2-40B4-BE49-F238E27FC236}">
                        <a16:creationId xmlns:a16="http://schemas.microsoft.com/office/drawing/2014/main" id="{26DE4A52-C09F-590C-4CD8-96A0AAB1CD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84" name="Freeform 356">
                  <a:extLst>
                    <a:ext uri="{FF2B5EF4-FFF2-40B4-BE49-F238E27FC236}">
                      <a16:creationId xmlns:a16="http://schemas.microsoft.com/office/drawing/2014/main" id="{CABF2BED-D69C-CDB4-FC10-A266CB39A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5" name="Oval 357">
                  <a:extLst>
                    <a:ext uri="{FF2B5EF4-FFF2-40B4-BE49-F238E27FC236}">
                      <a16:creationId xmlns:a16="http://schemas.microsoft.com/office/drawing/2014/main" id="{B0A0CF49-2AA2-AFB8-D89B-0CCD67458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6" name="Oval 358">
                  <a:extLst>
                    <a:ext uri="{FF2B5EF4-FFF2-40B4-BE49-F238E27FC236}">
                      <a16:creationId xmlns:a16="http://schemas.microsoft.com/office/drawing/2014/main" id="{EF095BD0-DC44-C399-3364-F41017C73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7" name="Oval 359">
                  <a:extLst>
                    <a:ext uri="{FF2B5EF4-FFF2-40B4-BE49-F238E27FC236}">
                      <a16:creationId xmlns:a16="http://schemas.microsoft.com/office/drawing/2014/main" id="{1BE37907-59B8-5E32-6817-C481F8336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8" name="Oval 360">
                  <a:extLst>
                    <a:ext uri="{FF2B5EF4-FFF2-40B4-BE49-F238E27FC236}">
                      <a16:creationId xmlns:a16="http://schemas.microsoft.com/office/drawing/2014/main" id="{1ABD7B2E-7AF9-C045-DFCD-03FFE9F8EB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89" name="Oval 361">
                  <a:extLst>
                    <a:ext uri="{FF2B5EF4-FFF2-40B4-BE49-F238E27FC236}">
                      <a16:creationId xmlns:a16="http://schemas.microsoft.com/office/drawing/2014/main" id="{098072C1-C7ED-FF8E-879B-66DC30B4F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2" name="Group 362">
                <a:extLst>
                  <a:ext uri="{FF2B5EF4-FFF2-40B4-BE49-F238E27FC236}">
                    <a16:creationId xmlns:a16="http://schemas.microsoft.com/office/drawing/2014/main" id="{37DC4A30-C8FC-FDBC-E2AE-8C7F8640C2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3" y="2996"/>
                <a:ext cx="1105" cy="453"/>
                <a:chOff x="3442" y="1772"/>
                <a:chExt cx="1105" cy="453"/>
              </a:xfrm>
            </p:grpSpPr>
            <p:sp>
              <p:nvSpPr>
                <p:cNvPr id="47" name="Rectangle 363">
                  <a:extLst>
                    <a:ext uri="{FF2B5EF4-FFF2-40B4-BE49-F238E27FC236}">
                      <a16:creationId xmlns:a16="http://schemas.microsoft.com/office/drawing/2014/main" id="{423D4D82-88FE-9DA9-ABA1-48805373E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52" name="Rectangle 364">
                  <a:extLst>
                    <a:ext uri="{FF2B5EF4-FFF2-40B4-BE49-F238E27FC236}">
                      <a16:creationId xmlns:a16="http://schemas.microsoft.com/office/drawing/2014/main" id="{95C899CC-0472-C233-CA2F-C4071D684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" y="1772"/>
                  <a:ext cx="549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35000"/>
                    </a:spcBef>
                  </a:pPr>
                  <a:endParaRPr lang="pt-BR" sz="1000" b="1">
                    <a:latin typeface="Arial Narrow" pitchFamily="34" charset="0"/>
                  </a:endParaRPr>
                </a:p>
              </p:txBody>
            </p:sp>
            <p:grpSp>
              <p:nvGrpSpPr>
                <p:cNvPr id="148" name="Group 365">
                  <a:extLst>
                    <a:ext uri="{FF2B5EF4-FFF2-40B4-BE49-F238E27FC236}">
                      <a16:creationId xmlns:a16="http://schemas.microsoft.com/office/drawing/2014/main" id="{E6F0ADE0-43F3-12DC-0E32-A370602346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3" y="1772"/>
                  <a:ext cx="384" cy="366"/>
                  <a:chOff x="1008" y="1536"/>
                  <a:chExt cx="384" cy="912"/>
                </a:xfrm>
              </p:grpSpPr>
              <p:sp>
                <p:nvSpPr>
                  <p:cNvPr id="173" name="Line 366">
                    <a:extLst>
                      <a:ext uri="{FF2B5EF4-FFF2-40B4-BE49-F238E27FC236}">
                        <a16:creationId xmlns:a16="http://schemas.microsoft.com/office/drawing/2014/main" id="{2C2BA795-30C6-DC9F-CE3A-FBBE5AD591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4" name="Line 367">
                    <a:extLst>
                      <a:ext uri="{FF2B5EF4-FFF2-40B4-BE49-F238E27FC236}">
                        <a16:creationId xmlns:a16="http://schemas.microsoft.com/office/drawing/2014/main" id="{AFE25CAA-4645-0F39-642B-BA52472A92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5" name="Line 368">
                    <a:extLst>
                      <a:ext uri="{FF2B5EF4-FFF2-40B4-BE49-F238E27FC236}">
                        <a16:creationId xmlns:a16="http://schemas.microsoft.com/office/drawing/2014/main" id="{0638E7FE-18C4-CAC5-B929-BD5B2724B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6" name="Line 369">
                    <a:extLst>
                      <a:ext uri="{FF2B5EF4-FFF2-40B4-BE49-F238E27FC236}">
                        <a16:creationId xmlns:a16="http://schemas.microsoft.com/office/drawing/2014/main" id="{27BF9FF5-421B-AEEE-A68F-9F3402E473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9" name="Group 370">
                  <a:extLst>
                    <a:ext uri="{FF2B5EF4-FFF2-40B4-BE49-F238E27FC236}">
                      <a16:creationId xmlns:a16="http://schemas.microsoft.com/office/drawing/2014/main" id="{03FD1F3A-6EE3-AD7D-D64B-93515617D7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6" y="1851"/>
                  <a:ext cx="215" cy="243"/>
                  <a:chOff x="576" y="1728"/>
                  <a:chExt cx="432" cy="412"/>
                </a:xfrm>
              </p:grpSpPr>
              <p:sp>
                <p:nvSpPr>
                  <p:cNvPr id="167" name="Freeform 371">
                    <a:extLst>
                      <a:ext uri="{FF2B5EF4-FFF2-40B4-BE49-F238E27FC236}">
                        <a16:creationId xmlns:a16="http://schemas.microsoft.com/office/drawing/2014/main" id="{5325119C-6DD1-2631-BEB5-6480DADA05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" y="1772"/>
                    <a:ext cx="240" cy="292"/>
                  </a:xfrm>
                  <a:custGeom>
                    <a:avLst/>
                    <a:gdLst>
                      <a:gd name="T0" fmla="*/ 0 w 240"/>
                      <a:gd name="T1" fmla="*/ 292 h 292"/>
                      <a:gd name="T2" fmla="*/ 0 w 240"/>
                      <a:gd name="T3" fmla="*/ 148 h 292"/>
                      <a:gd name="T4" fmla="*/ 128 w 240"/>
                      <a:gd name="T5" fmla="*/ 0 h 292"/>
                      <a:gd name="T6" fmla="*/ 240 w 240"/>
                      <a:gd name="T7" fmla="*/ 148 h 292"/>
                      <a:gd name="T8" fmla="*/ 240 w 240"/>
                      <a:gd name="T9" fmla="*/ 292 h 2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292"/>
                      <a:gd name="T17" fmla="*/ 240 w 240"/>
                      <a:gd name="T18" fmla="*/ 292 h 2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292">
                        <a:moveTo>
                          <a:pt x="0" y="292"/>
                        </a:moveTo>
                        <a:lnTo>
                          <a:pt x="0" y="148"/>
                        </a:lnTo>
                        <a:lnTo>
                          <a:pt x="128" y="0"/>
                        </a:lnTo>
                        <a:lnTo>
                          <a:pt x="240" y="148"/>
                        </a:lnTo>
                        <a:lnTo>
                          <a:pt x="240" y="292"/>
                        </a:lnTo>
                      </a:path>
                    </a:pathLst>
                  </a:custGeom>
                  <a:solidFill>
                    <a:srgbClr val="6699FF"/>
                  </a:solidFill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8" name="Oval 372">
                    <a:extLst>
                      <a:ext uri="{FF2B5EF4-FFF2-40B4-BE49-F238E27FC236}">
                        <a16:creationId xmlns:a16="http://schemas.microsoft.com/office/drawing/2014/main" id="{A6B0FEB0-D26A-0870-DE52-13B72AD6F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" y="1728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9" name="Oval 373">
                    <a:extLst>
                      <a:ext uri="{FF2B5EF4-FFF2-40B4-BE49-F238E27FC236}">
                        <a16:creationId xmlns:a16="http://schemas.microsoft.com/office/drawing/2014/main" id="{29FA146E-BB14-744E-1C40-4ED3D93E11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0" name="Oval 374">
                    <a:extLst>
                      <a:ext uri="{FF2B5EF4-FFF2-40B4-BE49-F238E27FC236}">
                        <a16:creationId xmlns:a16="http://schemas.microsoft.com/office/drawing/2014/main" id="{FA47A242-9F27-2DB9-BBBC-18E3797735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88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1" name="Oval 375">
                    <a:extLst>
                      <a:ext uri="{FF2B5EF4-FFF2-40B4-BE49-F238E27FC236}">
                        <a16:creationId xmlns:a16="http://schemas.microsoft.com/office/drawing/2014/main" id="{7FE2B650-AF99-CFAD-D925-080452C668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2" name="Oval 376">
                    <a:extLst>
                      <a:ext uri="{FF2B5EF4-FFF2-40B4-BE49-F238E27FC236}">
                        <a16:creationId xmlns:a16="http://schemas.microsoft.com/office/drawing/2014/main" id="{C7A8FB93-F4A3-9C3D-E130-71AA42B5E9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4"/>
                    <a:ext cx="192" cy="96"/>
                  </a:xfrm>
                  <a:prstGeom prst="ellipse">
                    <a:avLst/>
                  </a:prstGeom>
                  <a:solidFill>
                    <a:srgbClr val="6699FF"/>
                  </a:solidFill>
                  <a:ln w="6350" algn="ctr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50" name="Rectangle 377">
                  <a:extLst>
                    <a:ext uri="{FF2B5EF4-FFF2-40B4-BE49-F238E27FC236}">
                      <a16:creationId xmlns:a16="http://schemas.microsoft.com/office/drawing/2014/main" id="{8405A72B-FD39-087C-EF7C-832C6B4ED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36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1" name="Rectangle 378">
                  <a:extLst>
                    <a:ext uri="{FF2B5EF4-FFF2-40B4-BE49-F238E27FC236}">
                      <a16:creationId xmlns:a16="http://schemas.microsoft.com/office/drawing/2014/main" id="{A80E85EB-33B1-8025-2952-C4CB05CDF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1859"/>
                  <a:ext cx="547" cy="56"/>
                </a:xfrm>
                <a:prstGeom prst="rect">
                  <a:avLst/>
                </a:prstGeom>
                <a:solidFill>
                  <a:srgbClr val="336699"/>
                </a:solidFill>
                <a:ln w="6350">
                  <a:solidFill>
                    <a:srgbClr val="000066"/>
                  </a:solidFill>
                  <a:miter lim="800000"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156" name="Group 379">
                  <a:extLst>
                    <a:ext uri="{FF2B5EF4-FFF2-40B4-BE49-F238E27FC236}">
                      <a16:creationId xmlns:a16="http://schemas.microsoft.com/office/drawing/2014/main" id="{27860F19-F5E9-D1C2-9C2C-889CDB6B9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1859"/>
                  <a:ext cx="384" cy="366"/>
                  <a:chOff x="1008" y="1536"/>
                  <a:chExt cx="384" cy="912"/>
                </a:xfrm>
              </p:grpSpPr>
              <p:sp>
                <p:nvSpPr>
                  <p:cNvPr id="163" name="Line 380">
                    <a:extLst>
                      <a:ext uri="{FF2B5EF4-FFF2-40B4-BE49-F238E27FC236}">
                        <a16:creationId xmlns:a16="http://schemas.microsoft.com/office/drawing/2014/main" id="{261FC315-8324-4782-A0D0-C8A6A35118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4" name="Line 381">
                    <a:extLst>
                      <a:ext uri="{FF2B5EF4-FFF2-40B4-BE49-F238E27FC236}">
                        <a16:creationId xmlns:a16="http://schemas.microsoft.com/office/drawing/2014/main" id="{B8B35CA2-E2A8-A056-CD4A-2BD36BF736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36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Line 382">
                    <a:extLst>
                      <a:ext uri="{FF2B5EF4-FFF2-40B4-BE49-F238E27FC236}">
                        <a16:creationId xmlns:a16="http://schemas.microsoft.com/office/drawing/2014/main" id="{F32665F1-8C22-917A-AE9E-FBC3A689A8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4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Line 383">
                    <a:extLst>
                      <a:ext uri="{FF2B5EF4-FFF2-40B4-BE49-F238E27FC236}">
                        <a16:creationId xmlns:a16="http://schemas.microsoft.com/office/drawing/2014/main" id="{60174A25-78D1-A812-3DDB-57C2C3D6B6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2" y="1536"/>
                    <a:ext cx="0" cy="9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66"/>
                    </a:solidFill>
                    <a:round/>
                    <a:headEnd type="none" w="sm" len="sm"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57" name="Freeform 384">
                  <a:extLst>
                    <a:ext uri="{FF2B5EF4-FFF2-40B4-BE49-F238E27FC236}">
                      <a16:creationId xmlns:a16="http://schemas.microsoft.com/office/drawing/2014/main" id="{6546BECE-2A26-05E6-816F-13CFBDCC8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955"/>
                  <a:ext cx="119" cy="171"/>
                </a:xfrm>
                <a:custGeom>
                  <a:avLst/>
                  <a:gdLst>
                    <a:gd name="T0" fmla="*/ 0 w 240"/>
                    <a:gd name="T1" fmla="*/ 100 h 292"/>
                    <a:gd name="T2" fmla="*/ 0 w 240"/>
                    <a:gd name="T3" fmla="*/ 51 h 292"/>
                    <a:gd name="T4" fmla="*/ 31 w 240"/>
                    <a:gd name="T5" fmla="*/ 0 h 292"/>
                    <a:gd name="T6" fmla="*/ 59 w 240"/>
                    <a:gd name="T7" fmla="*/ 51 h 292"/>
                    <a:gd name="T8" fmla="*/ 59 w 240"/>
                    <a:gd name="T9" fmla="*/ 10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"/>
                    <a:gd name="T16" fmla="*/ 0 h 292"/>
                    <a:gd name="T17" fmla="*/ 240 w 240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" h="292">
                      <a:moveTo>
                        <a:pt x="0" y="292"/>
                      </a:moveTo>
                      <a:lnTo>
                        <a:pt x="0" y="148"/>
                      </a:lnTo>
                      <a:lnTo>
                        <a:pt x="128" y="0"/>
                      </a:lnTo>
                      <a:lnTo>
                        <a:pt x="240" y="148"/>
                      </a:lnTo>
                      <a:lnTo>
                        <a:pt x="240" y="292"/>
                      </a:lnTo>
                    </a:path>
                  </a:pathLst>
                </a:custGeom>
                <a:noFill/>
                <a:ln w="12700">
                  <a:solidFill>
                    <a:srgbClr val="FF9900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8" name="Oval 385">
                  <a:extLst>
                    <a:ext uri="{FF2B5EF4-FFF2-40B4-BE49-F238E27FC236}">
                      <a16:creationId xmlns:a16="http://schemas.microsoft.com/office/drawing/2014/main" id="{EDDE23FE-BE7A-3F3A-66FB-6CBDD16B8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929"/>
                  <a:ext cx="97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9" name="Oval 386">
                  <a:extLst>
                    <a:ext uri="{FF2B5EF4-FFF2-40B4-BE49-F238E27FC236}">
                      <a16:creationId xmlns:a16="http://schemas.microsoft.com/office/drawing/2014/main" id="{6F1320F5-C623-E266-719F-E677A819AF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020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0" name="Oval 387">
                  <a:extLst>
                    <a:ext uri="{FF2B5EF4-FFF2-40B4-BE49-F238E27FC236}">
                      <a16:creationId xmlns:a16="http://schemas.microsoft.com/office/drawing/2014/main" id="{2D329689-4172-3914-BBFE-DEC4B8DF7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020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1" name="Oval 388">
                  <a:extLst>
                    <a:ext uri="{FF2B5EF4-FFF2-40B4-BE49-F238E27FC236}">
                      <a16:creationId xmlns:a16="http://schemas.microsoft.com/office/drawing/2014/main" id="{29496BE5-92EC-5C90-EDC5-EC8AB2810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114"/>
                  <a:ext cx="95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2" name="Oval 389">
                  <a:extLst>
                    <a:ext uri="{FF2B5EF4-FFF2-40B4-BE49-F238E27FC236}">
                      <a16:creationId xmlns:a16="http://schemas.microsoft.com/office/drawing/2014/main" id="{5D078E6D-BFA7-40CE-1066-90AE2654D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0" y="2114"/>
                  <a:ext cx="94" cy="56"/>
                </a:xfrm>
                <a:prstGeom prst="ellipse">
                  <a:avLst/>
                </a:prstGeom>
                <a:solidFill>
                  <a:srgbClr val="6699FF"/>
                </a:solidFill>
                <a:ln w="6350" algn="ctr">
                  <a:solidFill>
                    <a:srgbClr val="000066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43" name="Line 390">
                <a:extLst>
                  <a:ext uri="{FF2B5EF4-FFF2-40B4-BE49-F238E27FC236}">
                    <a16:creationId xmlns:a16="http://schemas.microsoft.com/office/drawing/2014/main" id="{EBBA7922-2481-6891-E27E-473740AF4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7" y="3251"/>
                <a:ext cx="126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4" name="Line 391">
                <a:extLst>
                  <a:ext uri="{FF2B5EF4-FFF2-40B4-BE49-F238E27FC236}">
                    <a16:creationId xmlns:a16="http://schemas.microsoft.com/office/drawing/2014/main" id="{B5976186-9D55-535B-9B0E-4B32FB839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0" y="3251"/>
                <a:ext cx="126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5" name="Line 392">
                <a:extLst>
                  <a:ext uri="{FF2B5EF4-FFF2-40B4-BE49-F238E27FC236}">
                    <a16:creationId xmlns:a16="http://schemas.microsoft.com/office/drawing/2014/main" id="{20D37EE4-0505-B20D-1FF2-FD637836B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3251"/>
                <a:ext cx="125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6" name="Line 393">
                <a:extLst>
                  <a:ext uri="{FF2B5EF4-FFF2-40B4-BE49-F238E27FC236}">
                    <a16:creationId xmlns:a16="http://schemas.microsoft.com/office/drawing/2014/main" id="{51C93E84-F872-33A2-85A8-4A4B0A182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0" y="3251"/>
                <a:ext cx="125" cy="0"/>
              </a:xfrm>
              <a:prstGeom prst="line">
                <a:avLst/>
              </a:prstGeom>
              <a:noFill/>
              <a:ln w="127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" name="Text Box 394">
              <a:extLst>
                <a:ext uri="{FF2B5EF4-FFF2-40B4-BE49-F238E27FC236}">
                  <a16:creationId xmlns:a16="http://schemas.microsoft.com/office/drawing/2014/main" id="{1E41468C-7EB2-8511-130C-727663B3E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36634">
              <a:off x="892751" y="3314984"/>
              <a:ext cx="4051110" cy="369332"/>
            </a:xfrm>
            <a:prstGeom prst="rect">
              <a:avLst/>
            </a:prstGeom>
            <a:noFill/>
            <a:ln w="25400" cap="rnd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spcBef>
                  <a:spcPct val="35000"/>
                </a:spcBef>
              </a:pPr>
              <a:r>
                <a:rPr lang="pt-PT" b="1" dirty="0">
                  <a:latin typeface="Arial Narrow" pitchFamily="34" charset="0"/>
                </a:rPr>
                <a:t>Desdobramento de objetivos em “cascata”</a:t>
              </a:r>
            </a:p>
          </p:txBody>
        </p:sp>
        <p:sp>
          <p:nvSpPr>
            <p:cNvPr id="7" name="Text Box 395">
              <a:extLst>
                <a:ext uri="{FF2B5EF4-FFF2-40B4-BE49-F238E27FC236}">
                  <a16:creationId xmlns:a16="http://schemas.microsoft.com/office/drawing/2014/main" id="{EB671AC8-9904-8418-4FE1-04A94569D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5283" y="2154007"/>
              <a:ext cx="1143262" cy="369332"/>
            </a:xfrm>
            <a:prstGeom prst="rect">
              <a:avLst/>
            </a:prstGeom>
            <a:noFill/>
            <a:ln w="25400" cap="rnd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spcBef>
                  <a:spcPct val="35000"/>
                </a:spcBef>
              </a:pPr>
              <a:r>
                <a:rPr lang="pt-PT" b="1" dirty="0">
                  <a:latin typeface="Arial Narrow" pitchFamily="34" charset="0"/>
                </a:rPr>
                <a:t>Financeiro</a:t>
              </a:r>
            </a:p>
          </p:txBody>
        </p:sp>
        <p:sp>
          <p:nvSpPr>
            <p:cNvPr id="8" name="Text Box 396">
              <a:extLst>
                <a:ext uri="{FF2B5EF4-FFF2-40B4-BE49-F238E27FC236}">
                  <a16:creationId xmlns:a16="http://schemas.microsoft.com/office/drawing/2014/main" id="{E0CF731A-995E-7895-E702-D36F88D71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5268" y="3476097"/>
              <a:ext cx="1513416" cy="369332"/>
            </a:xfrm>
            <a:prstGeom prst="rect">
              <a:avLst/>
            </a:prstGeom>
            <a:noFill/>
            <a:ln w="25400" cap="rnd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35000"/>
                </a:spcBef>
              </a:pPr>
              <a:r>
                <a:rPr lang="pt-PT" b="1" dirty="0">
                  <a:latin typeface="Arial Narrow" pitchFamily="34" charset="0"/>
                </a:rPr>
                <a:t>Clientes</a:t>
              </a:r>
            </a:p>
          </p:txBody>
        </p:sp>
        <p:sp>
          <p:nvSpPr>
            <p:cNvPr id="9" name="Text Box 397">
              <a:extLst>
                <a:ext uri="{FF2B5EF4-FFF2-40B4-BE49-F238E27FC236}">
                  <a16:creationId xmlns:a16="http://schemas.microsoft.com/office/drawing/2014/main" id="{503D6841-1E86-666D-DC22-F738A55E6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5030" y="4523398"/>
              <a:ext cx="2114692" cy="369332"/>
            </a:xfrm>
            <a:prstGeom prst="rect">
              <a:avLst/>
            </a:prstGeom>
            <a:noFill/>
            <a:ln w="25400" cap="rnd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35000"/>
                </a:spcBef>
              </a:pPr>
              <a:r>
                <a:rPr lang="pt-PT" b="1" dirty="0">
                  <a:latin typeface="Arial Narrow" pitchFamily="34" charset="0"/>
                </a:rPr>
                <a:t>Processos Internos</a:t>
              </a:r>
            </a:p>
          </p:txBody>
        </p:sp>
        <p:sp>
          <p:nvSpPr>
            <p:cNvPr id="10" name="Text Box 398">
              <a:extLst>
                <a:ext uri="{FF2B5EF4-FFF2-40B4-BE49-F238E27FC236}">
                  <a16:creationId xmlns:a16="http://schemas.microsoft.com/office/drawing/2014/main" id="{9B5BAB55-9631-21B1-C39E-22E294611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6138" y="5644179"/>
              <a:ext cx="1238251" cy="369889"/>
            </a:xfrm>
            <a:prstGeom prst="rect">
              <a:avLst/>
            </a:prstGeom>
            <a:noFill/>
            <a:ln w="25400" cap="rnd" algn="ctr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eaLnBrk="0" hangingPunct="0">
                <a:lnSpc>
                  <a:spcPct val="85000"/>
                </a:lnSpc>
              </a:pPr>
              <a:r>
                <a:rPr lang="pt-PT" b="1" dirty="0">
                  <a:latin typeface="Arial Narrow" pitchFamily="34" charset="0"/>
                </a:rPr>
                <a:t>Aprendizado</a:t>
              </a:r>
            </a:p>
          </p:txBody>
        </p:sp>
      </p:grpSp>
      <p:sp>
        <p:nvSpPr>
          <p:cNvPr id="474" name="Text Box 399">
            <a:extLst>
              <a:ext uri="{FF2B5EF4-FFF2-40B4-BE49-F238E27FC236}">
                <a16:creationId xmlns:a16="http://schemas.microsoft.com/office/drawing/2014/main" id="{05D9A56B-A27C-396C-253C-45ED12C48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62" y="7478647"/>
            <a:ext cx="6817784" cy="46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eaLnBrk="0" hangingPunct="0">
              <a:defRPr sz="1200" b="1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pt-PT" sz="1600" dirty="0">
                <a:solidFill>
                  <a:schemeClr val="tx1"/>
                </a:solidFill>
              </a:rPr>
              <a:t>…e a sinergia ocorre quando o desempenho da organização é maior que o somatório do desempenho de suas equipes/pessoas. .</a:t>
            </a:r>
          </a:p>
        </p:txBody>
      </p:sp>
      <p:cxnSp>
        <p:nvCxnSpPr>
          <p:cNvPr id="476" name="Conector reto 475">
            <a:extLst>
              <a:ext uri="{FF2B5EF4-FFF2-40B4-BE49-F238E27FC236}">
                <a16:creationId xmlns:a16="http://schemas.microsoft.com/office/drawing/2014/main" id="{F9A2F294-3E3F-6910-A624-F18F34C0FE1F}"/>
              </a:ext>
            </a:extLst>
          </p:cNvPr>
          <p:cNvCxnSpPr/>
          <p:nvPr/>
        </p:nvCxnSpPr>
        <p:spPr>
          <a:xfrm flipV="1">
            <a:off x="7841010" y="3494975"/>
            <a:ext cx="5400058" cy="34925"/>
          </a:xfrm>
          <a:prstGeom prst="line">
            <a:avLst/>
          </a:prstGeom>
          <a:ln>
            <a:prstDash val="lg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ector reto 476">
            <a:extLst>
              <a:ext uri="{FF2B5EF4-FFF2-40B4-BE49-F238E27FC236}">
                <a16:creationId xmlns:a16="http://schemas.microsoft.com/office/drawing/2014/main" id="{E5D75832-E0FF-B3EF-5347-77056DC2CBFB}"/>
              </a:ext>
            </a:extLst>
          </p:cNvPr>
          <p:cNvCxnSpPr>
            <a:cxnSpLocks/>
          </p:cNvCxnSpPr>
          <p:nvPr/>
        </p:nvCxnSpPr>
        <p:spPr>
          <a:xfrm flipV="1">
            <a:off x="8920027" y="4731934"/>
            <a:ext cx="4360184" cy="0"/>
          </a:xfrm>
          <a:prstGeom prst="line">
            <a:avLst/>
          </a:prstGeom>
          <a:ln>
            <a:prstDash val="lg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Conector reto 478">
            <a:extLst>
              <a:ext uri="{FF2B5EF4-FFF2-40B4-BE49-F238E27FC236}">
                <a16:creationId xmlns:a16="http://schemas.microsoft.com/office/drawing/2014/main" id="{0B27F8C0-897E-0503-B4BA-13ACD1022FB4}"/>
              </a:ext>
            </a:extLst>
          </p:cNvPr>
          <p:cNvCxnSpPr>
            <a:cxnSpLocks/>
          </p:cNvCxnSpPr>
          <p:nvPr/>
        </p:nvCxnSpPr>
        <p:spPr>
          <a:xfrm>
            <a:off x="9877792" y="5818767"/>
            <a:ext cx="3551129" cy="0"/>
          </a:xfrm>
          <a:prstGeom prst="line">
            <a:avLst/>
          </a:prstGeom>
          <a:ln>
            <a:prstDash val="lg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8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D7DC-D82D-9539-3F15-9F15341F1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C6939878-2A54-C34B-DAF9-35F389CEC111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33DB1611-DC94-28CE-1D23-2FA0BA975E60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1062D7C-7567-BC82-99C5-8649E0459D68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9F59A61-2A68-FA9F-3EAA-F85926FBA82F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A2C12B8-F0D2-C16B-E308-FEC251899AB0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D3CFB1-EE01-FCA3-51D6-ECBB679200F4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 err="1">
                <a:solidFill>
                  <a:schemeClr val="tx1"/>
                </a:solidFill>
              </a:rPr>
              <a:t>Oportu-nidades</a:t>
            </a:r>
            <a:endParaRPr lang="pt-BR" sz="1440" b="1" dirty="0">
              <a:solidFill>
                <a:schemeClr val="tx1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3B7A7D65-1098-A925-DFB0-3F91A02D64BA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DD98208-60D1-E9AA-0DF3-04E5D5E30A22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EFFC6C6-AED8-D107-A5F3-0825F50BDFD7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BE49DE9-D3C2-C630-3E96-D4B640548DCD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A72CB40-85F1-5B1D-AF49-C1D2F19EFCF2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401D758C-82EB-F0B6-8072-ACCA21D02548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86064A97-7A49-BEFB-6AFF-AE3222FA516C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9DEB262-55C9-A330-978C-0FB0482CA556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5930549-5C4C-EFD3-1978-68538E8EE2A2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4D450F66-DA6B-A81B-5E93-7C6D1015FC48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311168A0-013E-9217-8C04-3BCE0C804476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541404CA-0D39-6132-58A8-D7CC289C4EB5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CC6F7FE3-A1BE-EB79-F549-4581C90DDC85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7FBF770D-47BE-69D1-A662-8285FDAD001C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37F9F738-B4D4-B31C-57B3-198613C65C02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27FBBE60-E690-1472-05C8-797DF36F3ABE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C6D67C3-2B14-7240-F887-5465BDE78F46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22B78AF-49A4-9637-8332-2DD5A5CC4A91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B5F8F48-9176-AFE5-33C9-CBDC95F952FF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02014EF-AA79-692A-D68E-CA920A5228AD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B094B5F-8CEB-7C07-8630-9BDE7561D326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1030F66-0046-0CD6-949B-5A8DAC25D63B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DCF7664-AA5E-B4A6-95C6-FC56FD541833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279D632B-406B-51A4-A029-C84EEC041BB4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640E49E3-3386-095C-2DE7-DB124440DE80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2043CD86-B5EF-F82F-C953-4D793C683CC0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4CF84617-4C5F-E9AB-32A3-CEFFB7683DD9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A625348D-5264-A054-C6A3-55B4F0116329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181E5FE8-2364-A9C8-3845-EA16A4D96DA0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BE719A23-B607-9599-B4B3-B2593B7D9A89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91D88E9C-DADA-3C6B-1E09-A4D11F4944C8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A0A5A161-B280-5C72-2C93-D3A84C84FBD1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F32C10AF-10DF-32A7-2B61-FBFC85C4A605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ACCA14A2-6605-15E4-4BED-FB536BC6A9B4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7635315F-BA9D-7612-842E-1D5331A061F8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78BCC19B-6E12-00BD-7C40-6BBBB87F33F9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E0728F96-1F64-0DAC-8C84-C13B7FBE5BF4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CCCCB535-6BAF-5683-1632-19310F199ECF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3058D1F-1FFC-C6F0-3874-A06B57CFF83A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3E656B39-7C9A-197B-9B69-0D7FB8E1398F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D361CCA6-F66C-F914-8A1F-C1AF61FBCC94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CEF5546C-A3B2-810D-24B2-627ADCA7BAAA}"/>
              </a:ext>
            </a:extLst>
          </p:cNvPr>
          <p:cNvSpPr/>
          <p:nvPr/>
        </p:nvSpPr>
        <p:spPr>
          <a:xfrm>
            <a:off x="206064" y="2150848"/>
            <a:ext cx="4028943" cy="37876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257F33D-B595-7F5F-3FEC-79FB37E54EB8}"/>
              </a:ext>
            </a:extLst>
          </p:cNvPr>
          <p:cNvSpPr/>
          <p:nvPr/>
        </p:nvSpPr>
        <p:spPr>
          <a:xfrm>
            <a:off x="4110435" y="3964323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922DFFF-ADE3-A1EC-51C6-EDB81B21FB2E}"/>
              </a:ext>
            </a:extLst>
          </p:cNvPr>
          <p:cNvSpPr/>
          <p:nvPr/>
        </p:nvSpPr>
        <p:spPr>
          <a:xfrm>
            <a:off x="3796237" y="93194"/>
            <a:ext cx="4829307" cy="293462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A74B71-912C-3ED7-38B6-1FF1FEC6C2C3}"/>
              </a:ext>
            </a:extLst>
          </p:cNvPr>
          <p:cNvSpPr/>
          <p:nvPr/>
        </p:nvSpPr>
        <p:spPr>
          <a:xfrm>
            <a:off x="8727797" y="193194"/>
            <a:ext cx="5610997" cy="355044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A5E1DCB-C3BB-7F7F-F24A-C315EDB493F3}"/>
              </a:ext>
            </a:extLst>
          </p:cNvPr>
          <p:cNvSpPr/>
          <p:nvPr/>
        </p:nvSpPr>
        <p:spPr>
          <a:xfrm>
            <a:off x="7434062" y="3176224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66163F-651A-C1FF-71F3-1869189AD970}"/>
              </a:ext>
            </a:extLst>
          </p:cNvPr>
          <p:cNvSpPr/>
          <p:nvPr/>
        </p:nvSpPr>
        <p:spPr>
          <a:xfrm>
            <a:off x="2266044" y="5255815"/>
            <a:ext cx="6149872" cy="294578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785187E-BAF8-8B41-D8FA-886FE320AC20}"/>
              </a:ext>
            </a:extLst>
          </p:cNvPr>
          <p:cNvSpPr/>
          <p:nvPr/>
        </p:nvSpPr>
        <p:spPr>
          <a:xfrm>
            <a:off x="8419045" y="6436867"/>
            <a:ext cx="1251621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752142-E46B-1918-1171-8C05BB6FD1D7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</p:spTree>
    <p:extLst>
      <p:ext uri="{BB962C8B-B14F-4D97-AF65-F5344CB8AC3E}">
        <p14:creationId xmlns:p14="http://schemas.microsoft.com/office/powerpoint/2010/main" val="3112089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DB22-D17A-46F2-2A5C-37D60EC4B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6">
            <a:extLst>
              <a:ext uri="{FF2B5EF4-FFF2-40B4-BE49-F238E27FC236}">
                <a16:creationId xmlns:a16="http://schemas.microsoft.com/office/drawing/2014/main" id="{9627EB6B-9E35-CFC2-441A-B869E174B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6F2BE97-C924-2B72-57A6-1C8EDE27AB55}"/>
              </a:ext>
            </a:extLst>
          </p:cNvPr>
          <p:cNvSpPr txBox="1"/>
          <p:nvPr/>
        </p:nvSpPr>
        <p:spPr>
          <a:xfrm>
            <a:off x="258877" y="201689"/>
            <a:ext cx="10663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Objetivos Estratégicos – BSC Estrutura dos indicadores</a:t>
            </a:r>
          </a:p>
        </p:txBody>
      </p:sp>
      <p:pic>
        <p:nvPicPr>
          <p:cNvPr id="49" name="Picture 2" descr="UMC">
            <a:extLst>
              <a:ext uri="{FF2B5EF4-FFF2-40B4-BE49-F238E27FC236}">
                <a16:creationId xmlns:a16="http://schemas.microsoft.com/office/drawing/2014/main" id="{650199E1-6BA7-F125-747E-B25CEBA5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168A01F0-D73F-20B7-B93D-C5905954B40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72C4AB9E-B064-5F5E-2AB1-3CEFDDD61127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7" name="Text Box 6">
            <a:extLst>
              <a:ext uri="{FF2B5EF4-FFF2-40B4-BE49-F238E27FC236}">
                <a16:creationId xmlns:a16="http://schemas.microsoft.com/office/drawing/2014/main" id="{3AAEC5C9-950E-B645-D7AA-128E8034C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2" y="822925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Balanced Scorecard - estrutura</a:t>
            </a:r>
          </a:p>
        </p:txBody>
      </p:sp>
      <p:pic>
        <p:nvPicPr>
          <p:cNvPr id="155" name="Imagem 154">
            <a:extLst>
              <a:ext uri="{FF2B5EF4-FFF2-40B4-BE49-F238E27FC236}">
                <a16:creationId xmlns:a16="http://schemas.microsoft.com/office/drawing/2014/main" id="{8E02959D-297D-46B5-D035-DD8335435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8" y="1473846"/>
            <a:ext cx="12288965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0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485EF-7B12-126D-B12B-ECE48B7B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74E7970-E7B2-03A6-EB15-F52F5B382234}"/>
              </a:ext>
            </a:extLst>
          </p:cNvPr>
          <p:cNvSpPr txBox="1"/>
          <p:nvPr/>
        </p:nvSpPr>
        <p:spPr>
          <a:xfrm>
            <a:off x="1876417" y="3351599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Cultura Organizacional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D2F516-3382-B93D-32B8-F4E3351EE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077" y="0"/>
            <a:ext cx="482032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12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43D15-CBA8-9702-AFB8-F6166143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09E604B5-A1D7-769B-C934-738997A444AC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238C9B24-1E0F-D21A-8FD4-5FC1CF1377D2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5D0DE84-8477-EB23-4D56-82729D215CDB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D81F42F-27A1-DE33-D686-6C82C8D1EF63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4704335-DB4C-322A-B7CF-FCC9FE459B6D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661695E-EE81-3A82-F923-8167C37E5784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 err="1">
                <a:solidFill>
                  <a:schemeClr val="tx1"/>
                </a:solidFill>
              </a:rPr>
              <a:t>Oportu-nidades</a:t>
            </a:r>
            <a:endParaRPr lang="pt-BR" sz="1440" b="1" dirty="0">
              <a:solidFill>
                <a:schemeClr val="tx1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12EEF02-7025-BACB-1867-6123A77224C3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BED905B-8C03-1A3A-63DC-290BEDCA958E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9A5C121-FDC8-0EFC-623D-496426780852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7EC99C5-1511-5A1A-D793-CE3576334670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4D40104-EA86-3536-D02E-4BD7B0B5E53A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DDD74302-BEA9-FD12-4580-88383FBE4230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018D23C1-F715-0792-E44D-685B93CBE393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CAEC9D2B-1199-E8D0-EEDA-2B519CADF0D4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A879784F-A8A9-1342-680A-3BCAA02B0D5F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BDCE8591-2E56-5E97-A13C-A636ED36D125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BE4571D2-8FE9-C24E-849A-1516561DF4CE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1F3791D9-E35F-F123-B061-482CCE21C1D9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CA831C34-0052-E971-67D0-FA07117C2F57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A3F07579-E4B7-5026-EB42-6959D9AA7F35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475F32D2-B8B4-93EF-126C-4EF882CAC9BB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A1158821-8565-78C4-09BA-88EF56D13760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D6EB52FD-7B33-F7DE-1E78-F83972B9AA33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6F8AA795-1D5A-5EEE-3E6E-7957F4023A95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3194174E-BB80-0853-0A8F-7BAB0426DC17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2099EB9-C133-3EA4-2F28-34BCE245B595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4D0CA29-2921-44E9-8251-90DD254B8580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51AD1CD-D3A6-71C9-276E-F34B0C0617A3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6F360B51-9652-C91A-166A-6C9D90462B4C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75B6E711-FD0E-7D9F-F8AF-9AA9CFDA461C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5946090F-A88A-C696-A724-CAC120965A8F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935167BD-6A35-8582-0EFB-AAA3FC453799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B3A04C64-C2DA-55CD-50CD-A8CAA8AAE323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92447999-84AD-288D-5FDA-5F0B47A4D2C7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CB1F561C-0BE9-26A3-0269-F7F1A3679A84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29BB197D-1824-6A67-4CA5-BAD529A88C83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7A24E189-5FCD-1074-4FDB-F05E22FC0E27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6DBA7B58-9F4B-40DE-93DB-6AE2F8888D3E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A7BDC638-EDDA-F749-1FA3-BCDAE22042DA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80394907-C49B-51EE-1577-80CBC72935A0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87F64B96-3A92-BE70-01A0-3E67E2800F3F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BE523DFB-113F-E5E3-584E-D128AAB2C32E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CABC3632-D2CE-4912-E2D5-F3677DAFCD55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BC1DBB39-0A17-8CE0-4F0C-9BAA06999A2E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CCF011-C3CF-8B0E-FE1C-F15292FB622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FCB05A3F-7348-B6A7-2859-FB83B8295890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F7E77E2E-AC30-131A-ABAA-CC7B5661843A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5821041F-06F9-B5E6-492E-C2AC8F20B2C5}"/>
              </a:ext>
            </a:extLst>
          </p:cNvPr>
          <p:cNvSpPr/>
          <p:nvPr/>
        </p:nvSpPr>
        <p:spPr>
          <a:xfrm>
            <a:off x="206064" y="2150848"/>
            <a:ext cx="4028943" cy="37876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D88CD78-B1F1-09A0-E45F-A916E547A6D3}"/>
              </a:ext>
            </a:extLst>
          </p:cNvPr>
          <p:cNvSpPr/>
          <p:nvPr/>
        </p:nvSpPr>
        <p:spPr>
          <a:xfrm>
            <a:off x="4110435" y="3964323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31D5F95-0402-E0C6-87C8-FFEE92D65F03}"/>
              </a:ext>
            </a:extLst>
          </p:cNvPr>
          <p:cNvSpPr/>
          <p:nvPr/>
        </p:nvSpPr>
        <p:spPr>
          <a:xfrm>
            <a:off x="9267833" y="4208319"/>
            <a:ext cx="5070961" cy="34239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8EB3DC5-5813-ED82-D36A-6B42D39D0BD1}"/>
              </a:ext>
            </a:extLst>
          </p:cNvPr>
          <p:cNvSpPr/>
          <p:nvPr/>
        </p:nvSpPr>
        <p:spPr>
          <a:xfrm>
            <a:off x="8727797" y="193194"/>
            <a:ext cx="5610997" cy="355044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32894F8-FE87-1C34-6B1A-8F9723ACDE6C}"/>
              </a:ext>
            </a:extLst>
          </p:cNvPr>
          <p:cNvSpPr/>
          <p:nvPr/>
        </p:nvSpPr>
        <p:spPr>
          <a:xfrm>
            <a:off x="7434062" y="3176224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1058DE-57CF-B0ED-2D2F-38FE732A2595}"/>
              </a:ext>
            </a:extLst>
          </p:cNvPr>
          <p:cNvSpPr/>
          <p:nvPr/>
        </p:nvSpPr>
        <p:spPr>
          <a:xfrm>
            <a:off x="2266044" y="5499126"/>
            <a:ext cx="6149872" cy="270247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CBCE855-C316-F233-DF6B-969CE1810280}"/>
              </a:ext>
            </a:extLst>
          </p:cNvPr>
          <p:cNvSpPr/>
          <p:nvPr/>
        </p:nvSpPr>
        <p:spPr>
          <a:xfrm>
            <a:off x="8419045" y="6436867"/>
            <a:ext cx="1251621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21937F-2F9D-5811-9268-24FECBBE8F02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A207859-4A62-DF39-12F5-D482A3BB6DD5}"/>
              </a:ext>
            </a:extLst>
          </p:cNvPr>
          <p:cNvSpPr/>
          <p:nvPr/>
        </p:nvSpPr>
        <p:spPr>
          <a:xfrm>
            <a:off x="7444881" y="4653713"/>
            <a:ext cx="1841118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9F558FF-EC13-3CB9-36A1-F68641E08BAB}"/>
              </a:ext>
            </a:extLst>
          </p:cNvPr>
          <p:cNvSpPr/>
          <p:nvPr/>
        </p:nvSpPr>
        <p:spPr>
          <a:xfrm>
            <a:off x="6214735" y="5213870"/>
            <a:ext cx="1293735" cy="30263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820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76832" y="1964412"/>
            <a:ext cx="40562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Cultura organizacional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6832" y="2545556"/>
            <a:ext cx="1219919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É o conjunto de valores, crenças, normas, costumes e práticas que guiam o comportamento dos colaboradores, influenciando a forma como eles trabalham e interagem. Ela define a identidade da empresa, moldando a percepção da marca e a experiência dos clientes.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76832" y="4124756"/>
            <a:ext cx="1210529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Uma </a:t>
            </a:r>
            <a:r>
              <a:rPr lang="en-US" b="1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cultura forte impulsiona a produtividade, a inovação, a retenção de talentos e a lealdade dos clientes. </a:t>
            </a: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Atrai e </a:t>
            </a:r>
            <a:r>
              <a:rPr lang="en-US" b="1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engaja profissionais </a:t>
            </a: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alinhados aos valores da empresa, criando um ambiente de trabalho positivo e motivador.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333141A-2CCC-095F-FD58-0350C34E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9" y="165228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Planejamento Estratégico – Metodologia de Implantação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84E9FF-F341-7F6A-3434-3067718BF534}"/>
              </a:ext>
            </a:extLst>
          </p:cNvPr>
          <p:cNvSpPr txBox="1"/>
          <p:nvPr/>
        </p:nvSpPr>
        <p:spPr>
          <a:xfrm>
            <a:off x="258877" y="201689"/>
            <a:ext cx="4788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Cultura Organizacional </a:t>
            </a:r>
          </a:p>
        </p:txBody>
      </p:sp>
      <p:pic>
        <p:nvPicPr>
          <p:cNvPr id="9" name="Picture 2" descr="UMC">
            <a:extLst>
              <a:ext uri="{FF2B5EF4-FFF2-40B4-BE49-F238E27FC236}">
                <a16:creationId xmlns:a16="http://schemas.microsoft.com/office/drawing/2014/main" id="{4FF1ECB8-F7D9-A218-EBCE-D48209BD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89D51F7-AA17-C775-F1AD-6921D83A27E1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C6B9314-5E9E-4748-D4FC-09310E277A0E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0B25094-701D-79FF-9A46-CEC55D7CD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2" y="822925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Balanced Scorecard - estrutura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00B9-6D6B-580C-EAA4-4FB719B86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osango 7">
            <a:extLst>
              <a:ext uri="{FF2B5EF4-FFF2-40B4-BE49-F238E27FC236}">
                <a16:creationId xmlns:a16="http://schemas.microsoft.com/office/drawing/2014/main" id="{93957719-898D-28DE-10EA-B81FC5B8CA5F}"/>
              </a:ext>
            </a:extLst>
          </p:cNvPr>
          <p:cNvSpPr/>
          <p:nvPr/>
        </p:nvSpPr>
        <p:spPr>
          <a:xfrm>
            <a:off x="5744415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D35A2AB-30CA-EDE1-A045-90D797C807C8}"/>
              </a:ext>
            </a:extLst>
          </p:cNvPr>
          <p:cNvSpPr/>
          <p:nvPr/>
        </p:nvSpPr>
        <p:spPr>
          <a:xfrm>
            <a:off x="2842102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0CCF534-4008-4216-170C-8553E11EDB9D}"/>
              </a:ext>
            </a:extLst>
          </p:cNvPr>
          <p:cNvSpPr/>
          <p:nvPr/>
        </p:nvSpPr>
        <p:spPr>
          <a:xfrm>
            <a:off x="4466173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66993BC-01C1-98F0-2FD2-4A83F976B8B9}"/>
              </a:ext>
            </a:extLst>
          </p:cNvPr>
          <p:cNvSpPr/>
          <p:nvPr/>
        </p:nvSpPr>
        <p:spPr>
          <a:xfrm>
            <a:off x="7622845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Oportu-nidades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4F958D6-EA3D-E860-2586-B9DCB60D4B08}"/>
              </a:ext>
            </a:extLst>
          </p:cNvPr>
          <p:cNvSpPr/>
          <p:nvPr/>
        </p:nvSpPr>
        <p:spPr>
          <a:xfrm>
            <a:off x="6090243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5315DA2-4D82-13A3-2759-FA2075493F9A}"/>
              </a:ext>
            </a:extLst>
          </p:cNvPr>
          <p:cNvSpPr/>
          <p:nvPr/>
        </p:nvSpPr>
        <p:spPr>
          <a:xfrm>
            <a:off x="11601046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51DF787-FBEA-915A-6081-31F5C75A02C9}"/>
              </a:ext>
            </a:extLst>
          </p:cNvPr>
          <p:cNvSpPr/>
          <p:nvPr/>
        </p:nvSpPr>
        <p:spPr>
          <a:xfrm>
            <a:off x="12585700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D96865E-4BFB-727E-BB75-10BDAC260B11}"/>
              </a:ext>
            </a:extLst>
          </p:cNvPr>
          <p:cNvSpPr/>
          <p:nvPr/>
        </p:nvSpPr>
        <p:spPr>
          <a:xfrm>
            <a:off x="11653567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71D89D29-8C10-F037-9ADD-2B02214C6FBF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957109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68F22DCB-2675-F23C-CD4B-16838F060EA8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7330119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4451154E-FAB4-4012-A23E-60C16427F3B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137645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15B9AFAF-EFD7-D867-7B8D-B18205E36EE1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6290350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3572338E-CFB5-40DA-8502-E782D4A7DD82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1081741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97F20411-15BC-F1A0-BC97-1D53A289BCB7}"/>
              </a:ext>
            </a:extLst>
          </p:cNvPr>
          <p:cNvCxnSpPr>
            <a:cxnSpLocks/>
          </p:cNvCxnSpPr>
          <p:nvPr/>
        </p:nvCxnSpPr>
        <p:spPr>
          <a:xfrm rot="10800000">
            <a:off x="11102846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A417E19F-33E2-8AE4-78C7-8F4FEE827F74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2064379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B9E2E74-3E02-BB65-CA6D-95AFEC3F2B09}"/>
              </a:ext>
            </a:extLst>
          </p:cNvPr>
          <p:cNvSpPr/>
          <p:nvPr/>
        </p:nvSpPr>
        <p:spPr>
          <a:xfrm>
            <a:off x="5559906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8F82FC2-AB2B-6741-72B4-DB767A705B23}"/>
              </a:ext>
            </a:extLst>
          </p:cNvPr>
          <p:cNvSpPr/>
          <p:nvPr/>
        </p:nvSpPr>
        <p:spPr>
          <a:xfrm>
            <a:off x="5894843" y="8149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0E34F454-5BD2-6E1F-5A9C-865680C0CA1B}"/>
              </a:ext>
            </a:extLst>
          </p:cNvPr>
          <p:cNvSpPr/>
          <p:nvPr/>
        </p:nvSpPr>
        <p:spPr>
          <a:xfrm>
            <a:off x="7547290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39A2ACA-0F84-A334-276D-933C6DE190FD}"/>
              </a:ext>
            </a:extLst>
          </p:cNvPr>
          <p:cNvSpPr/>
          <p:nvPr/>
        </p:nvSpPr>
        <p:spPr>
          <a:xfrm>
            <a:off x="4242396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1F695D0-9491-4131-6522-460F935AD808}"/>
              </a:ext>
            </a:extLst>
          </p:cNvPr>
          <p:cNvSpPr/>
          <p:nvPr/>
        </p:nvSpPr>
        <p:spPr>
          <a:xfrm>
            <a:off x="12915955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8F933E8-B4FC-F13B-5180-CFFDEE744AAA}"/>
              </a:ext>
            </a:extLst>
          </p:cNvPr>
          <p:cNvSpPr/>
          <p:nvPr/>
        </p:nvSpPr>
        <p:spPr>
          <a:xfrm>
            <a:off x="12928525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E32A0252-5398-73C3-E67F-2399CFEE4AB0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761640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D9C7F6ED-1D60-EF54-37BD-65D057F3BCC8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642600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A661C379-287C-B095-133B-9E285BFCCA16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5040065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30399379-FA33-A554-5CA5-24F8A1F42369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539761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FF75A372-F35F-9904-5523-C2280C41B6A6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869022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AFB6499C-9C41-CDC7-FE37-1C6915267441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869021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C0B2D9FE-3CB0-9A34-CF01-AE442ED50843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761640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9048E13E-535E-3B71-6040-2A630FF08574}"/>
              </a:ext>
            </a:extLst>
          </p:cNvPr>
          <p:cNvSpPr/>
          <p:nvPr/>
        </p:nvSpPr>
        <p:spPr>
          <a:xfrm>
            <a:off x="4853889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25460E26-56AD-5501-58D9-AA260DEFF19D}"/>
              </a:ext>
            </a:extLst>
          </p:cNvPr>
          <p:cNvSpPr/>
          <p:nvPr/>
        </p:nvSpPr>
        <p:spPr>
          <a:xfrm>
            <a:off x="10127827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CF1B9B4F-7BAF-3031-690E-443C65DC132B}"/>
              </a:ext>
            </a:extLst>
          </p:cNvPr>
          <p:cNvSpPr/>
          <p:nvPr/>
        </p:nvSpPr>
        <p:spPr>
          <a:xfrm>
            <a:off x="10923409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50D561B-F580-12D0-067F-EDED0BE8EF5D}"/>
              </a:ext>
            </a:extLst>
          </p:cNvPr>
          <p:cNvSpPr/>
          <p:nvPr/>
        </p:nvSpPr>
        <p:spPr>
          <a:xfrm>
            <a:off x="5633257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F5C852B-0F76-17A2-5320-2AB2813369C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2FDBB9E4-AA8A-EFF6-CBF3-48407808E70B}"/>
              </a:ext>
            </a:extLst>
          </p:cNvPr>
          <p:cNvCxnSpPr>
            <a:cxnSpLocks/>
            <a:stCxn id="13" idx="0"/>
            <a:endCxn id="8" idx="2"/>
          </p:cNvCxnSpPr>
          <p:nvPr/>
        </p:nvCxnSpPr>
        <p:spPr>
          <a:xfrm rot="5400000" flipH="1" flipV="1">
            <a:off x="6069310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A989EB89-C9FF-3855-0387-9A1438EFDA4A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486705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649898D6-4BC5-2D3B-32E8-EAB59CA4458B}"/>
              </a:ext>
            </a:extLst>
          </p:cNvPr>
          <p:cNvSpPr/>
          <p:nvPr/>
        </p:nvSpPr>
        <p:spPr>
          <a:xfrm>
            <a:off x="2831215" y="3941609"/>
            <a:ext cx="11668555" cy="426370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E121BFC-4982-A76F-A7D9-F9C8155C4E8F}"/>
              </a:ext>
            </a:extLst>
          </p:cNvPr>
          <p:cNvSpPr/>
          <p:nvPr/>
        </p:nvSpPr>
        <p:spPr>
          <a:xfrm>
            <a:off x="5279570" y="81492"/>
            <a:ext cx="9220200" cy="387079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21B7307-A588-FF8C-251D-D6B602D9F37B}"/>
              </a:ext>
            </a:extLst>
          </p:cNvPr>
          <p:cNvSpPr/>
          <p:nvPr/>
        </p:nvSpPr>
        <p:spPr>
          <a:xfrm>
            <a:off x="4031242" y="102390"/>
            <a:ext cx="1258686" cy="238154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FABD5FE-382F-6052-FC5A-F716DB6AC9AC}"/>
              </a:ext>
            </a:extLst>
          </p:cNvPr>
          <p:cNvSpPr/>
          <p:nvPr/>
        </p:nvSpPr>
        <p:spPr>
          <a:xfrm>
            <a:off x="4805651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F3FCB3D0-D92B-AAA8-B215-374E1C51609F}"/>
              </a:ext>
            </a:extLst>
          </p:cNvPr>
          <p:cNvSpPr/>
          <p:nvPr/>
        </p:nvSpPr>
        <p:spPr>
          <a:xfrm>
            <a:off x="10099102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4209391-76C9-3302-F719-B00EE1CA46F4}"/>
              </a:ext>
            </a:extLst>
          </p:cNvPr>
          <p:cNvSpPr/>
          <p:nvPr/>
        </p:nvSpPr>
        <p:spPr>
          <a:xfrm>
            <a:off x="10886382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50F65C-00A5-B088-AC56-216A03C2CD45}"/>
              </a:ext>
            </a:extLst>
          </p:cNvPr>
          <p:cNvSpPr txBox="1"/>
          <p:nvPr/>
        </p:nvSpPr>
        <p:spPr>
          <a:xfrm>
            <a:off x="358932" y="3023109"/>
            <a:ext cx="4985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Cultura não direcionada</a:t>
            </a:r>
          </a:p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fragiliza as outras ações</a:t>
            </a:r>
          </a:p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do ciclo estratégicas.</a:t>
            </a:r>
            <a:endParaRPr lang="pt-BR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6642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2479238"/>
            <a:ext cx="3752731" cy="2389150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08063" y="2684026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Valores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08063" y="3126819"/>
            <a:ext cx="3343156" cy="1310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Princípios que orientam as ações e decisões dos colaboradores, como ética, integridade, respeito e inovação.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60794" y="2479238"/>
            <a:ext cx="3752731" cy="2389150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65581" y="2684026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Crenças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65581" y="3126819"/>
            <a:ext cx="3343156" cy="1310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Percepções compartilhadas sobre a empresa, o mercado e o mundo, moldando a visão estratégica e as atitudes dos colaboradores.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03275" y="5073175"/>
            <a:ext cx="3752731" cy="2694308"/>
          </a:xfrm>
          <a:prstGeom prst="roundRect">
            <a:avLst>
              <a:gd name="adj" fmla="val 123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408063" y="5277963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Normas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08063" y="5720756"/>
            <a:ext cx="3343156" cy="163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Regras e expectativas implícitas que guiam o comportamento e as interações, como código de vestimenta, horários de trabalho e comunicação.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60794" y="5073174"/>
            <a:ext cx="3752731" cy="2694309"/>
          </a:xfrm>
          <a:prstGeom prst="roundRect">
            <a:avLst>
              <a:gd name="adj" fmla="val 123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365581" y="5277963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Práticas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65581" y="5720756"/>
            <a:ext cx="3343156" cy="163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Rituais, eventos e atividades que celebram a cultura e reforçam os valores, como reuniões de equipe, programas de reconhecimento e eventos sociais.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1E1646-DFB9-A0AF-F4E4-866A596C0D42}"/>
              </a:ext>
            </a:extLst>
          </p:cNvPr>
          <p:cNvSpPr txBox="1"/>
          <p:nvPr/>
        </p:nvSpPr>
        <p:spPr>
          <a:xfrm>
            <a:off x="5977597" y="891898"/>
            <a:ext cx="836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Elementos da Cultura Organizacional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80190" y="22929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6474500" y="2377984"/>
            <a:ext cx="12168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29297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Cultura como um catalisador</a:t>
            </a:r>
            <a:endParaRPr lang="en-US" sz="2200" b="1" dirty="0"/>
          </a:p>
        </p:txBody>
      </p:sp>
      <p:sp>
        <p:nvSpPr>
          <p:cNvPr id="7" name="Text 4"/>
          <p:cNvSpPr/>
          <p:nvPr/>
        </p:nvSpPr>
        <p:spPr>
          <a:xfrm>
            <a:off x="7017306" y="3137722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latin typeface="Heebo" pitchFamily="34" charset="0"/>
                <a:ea typeface="Heebo" pitchFamily="34" charset="-122"/>
                <a:cs typeface="Heebo" pitchFamily="34" charset="-120"/>
              </a:rPr>
              <a:t>A cultura organizacional deve estar em sintonia com a estratégia da empresa, impulsionando a execução das metas e a busca por resultados.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2929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10342602" y="2377984"/>
            <a:ext cx="1688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29297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Comunicação transparente</a:t>
            </a:r>
            <a:endParaRPr lang="en-US" sz="2200" b="1" dirty="0"/>
          </a:p>
        </p:txBody>
      </p:sp>
      <p:sp>
        <p:nvSpPr>
          <p:cNvPr id="11" name="Text 8"/>
          <p:cNvSpPr/>
          <p:nvPr/>
        </p:nvSpPr>
        <p:spPr>
          <a:xfrm>
            <a:off x="10908983" y="3137722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latin typeface="Heebo" pitchFamily="34" charset="0"/>
                <a:ea typeface="Heebo" pitchFamily="34" charset="-122"/>
                <a:cs typeface="Heebo" pitchFamily="34" charset="-120"/>
              </a:rPr>
              <a:t>É crucial comunicar os valores e a estratégia da empresa de forma clara e consistente, garantindo que todos os colaboradores estejam alinhados.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9710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6453426" y="5882112"/>
            <a:ext cx="163830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797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Incentivo à inovação</a:t>
            </a:r>
            <a:endParaRPr lang="en-US" sz="2200" b="1" dirty="0"/>
          </a:p>
        </p:txBody>
      </p:sp>
      <p:sp>
        <p:nvSpPr>
          <p:cNvPr id="15" name="Text 12"/>
          <p:cNvSpPr/>
          <p:nvPr/>
        </p:nvSpPr>
        <p:spPr>
          <a:xfrm>
            <a:off x="7017306" y="628752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latin typeface="Heebo" pitchFamily="34" charset="0"/>
                <a:ea typeface="Heebo" pitchFamily="34" charset="-122"/>
                <a:cs typeface="Heebo" pitchFamily="34" charset="-120"/>
              </a:rPr>
              <a:t>Uma cultura inovadora encoraja a criatividade, a experimentação e a busca por soluções que impulsionem o crescimento da empresa.</a:t>
            </a:r>
            <a:endParaRPr lang="en-US" sz="175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B13EAD-0308-15CB-6C7B-5D44C0486051}"/>
              </a:ext>
            </a:extLst>
          </p:cNvPr>
          <p:cNvSpPr txBox="1"/>
          <p:nvPr/>
        </p:nvSpPr>
        <p:spPr>
          <a:xfrm>
            <a:off x="5799435" y="859274"/>
            <a:ext cx="885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Alinhamento entre Cultura e Estratégia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0220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72584" y="5760244"/>
            <a:ext cx="13285232" cy="22860"/>
          </a:xfrm>
          <a:prstGeom prst="roundRect">
            <a:avLst>
              <a:gd name="adj" fmla="val 12610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934301" y="5087719"/>
            <a:ext cx="22860" cy="672584"/>
          </a:xfrm>
          <a:prstGeom prst="roundRect">
            <a:avLst>
              <a:gd name="adj" fmla="val 12610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729633" y="5544086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94177" y="5616119"/>
            <a:ext cx="103108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744748" y="3865126"/>
            <a:ext cx="2402205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Comunicação aberta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4751" y="4280654"/>
            <a:ext cx="6162199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Fomentar a comunicação transparente e bidirecional, criando um ambiente de confiança e feedback.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303651" y="5760184"/>
            <a:ext cx="22860" cy="672584"/>
          </a:xfrm>
          <a:prstGeom prst="roundRect">
            <a:avLst>
              <a:gd name="adj" fmla="val 12610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098982" y="5544086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243524" y="5616119"/>
            <a:ext cx="14311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710952" y="6624995"/>
            <a:ext cx="3208496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Treinamento e desenvolvimento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234101" y="7040523"/>
            <a:ext cx="6162199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Investir em programas de treinamento e desenvolvimento para fortalecer os valores e as habilidades dos colaboradores.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673001" y="5087719"/>
            <a:ext cx="22860" cy="672584"/>
          </a:xfrm>
          <a:prstGeom prst="roundRect">
            <a:avLst>
              <a:gd name="adj" fmla="val 12610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0468332" y="5544086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615017" y="5616119"/>
            <a:ext cx="138827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217581" y="3865126"/>
            <a:ext cx="293393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Reconhecimento</a:t>
            </a:r>
            <a:r>
              <a:rPr lang="en-US" sz="2400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e celebração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03450" y="4280654"/>
            <a:ext cx="6162199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Reconhecer e celebrar as conquistas dos colaboradores, reforçando os valores e incentivando o bom desempenho.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AD19546-0969-E158-EC0C-C0FA04233709}"/>
              </a:ext>
            </a:extLst>
          </p:cNvPr>
          <p:cNvSpPr txBox="1"/>
          <p:nvPr/>
        </p:nvSpPr>
        <p:spPr>
          <a:xfrm>
            <a:off x="890570" y="2584958"/>
            <a:ext cx="13521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Estratégias de Desenvolvimento da Cultura Organizacional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71" y="2030254"/>
            <a:ext cx="1024890" cy="16399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9780" y="2235160"/>
            <a:ext cx="2883694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Modelo de comportamento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049780" y="2678430"/>
            <a:ext cx="637674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Líderes são os principais influenciadores da cultura organizacional, modelando os valores e as normas através de suas ações e atitudes.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71" y="3670221"/>
            <a:ext cx="1024890" cy="183713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9780" y="3875127"/>
            <a:ext cx="3053834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Comunicação e engajamento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49780" y="4318397"/>
            <a:ext cx="6376749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Líderes eficazes comunicam os valores da empresa de forma clara e consistente, engajando os colaboradores na construção de uma cultura forte.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71" y="5507355"/>
            <a:ext cx="1024890" cy="16399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9780" y="5712262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Cultura de feedback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049780" y="6155531"/>
            <a:ext cx="637674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Criar um ambiente de feedback positivo e construtivo, incentivando o aprendizado e o desenvolvimento dos colaboradores.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BD3D9F-F243-C01A-8708-EE12941F33C3}"/>
              </a:ext>
            </a:extLst>
          </p:cNvPr>
          <p:cNvSpPr txBox="1"/>
          <p:nvPr/>
        </p:nvSpPr>
        <p:spPr>
          <a:xfrm>
            <a:off x="717471" y="530841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Liderança e Cultura Organizacional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722" y="1378261"/>
            <a:ext cx="2180630" cy="18104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5853" y="2322665"/>
            <a:ext cx="90249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03282" y="2125616"/>
            <a:ext cx="1863566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Mudança cultural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151834" y="3204442"/>
            <a:ext cx="8720971" cy="11430"/>
          </a:xfrm>
          <a:prstGeom prst="roundRect">
            <a:avLst>
              <a:gd name="adj" fmla="val 265150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467" y="3239208"/>
            <a:ext cx="4361259" cy="18104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48351" y="3942391"/>
            <a:ext cx="125254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393656" y="3602706"/>
            <a:ext cx="2525554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Resistência à mudança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393656" y="4039546"/>
            <a:ext cx="732770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Alguns colaboradores podem resistir à mudança da cultura organizacional, o que exige comunicação clara e ações eficazes de engajamento.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42209" y="5065389"/>
            <a:ext cx="7630597" cy="11430"/>
          </a:xfrm>
          <a:prstGeom prst="roundRect">
            <a:avLst>
              <a:gd name="adj" fmla="val 265150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93" y="5100155"/>
            <a:ext cx="6541889" cy="181046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50137" y="5803338"/>
            <a:ext cx="121563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483912" y="5302085"/>
            <a:ext cx="2525554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Manutenção e evolução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483912" y="5738925"/>
            <a:ext cx="6237446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 cultura organizacional exige constante atenção e adaptação para acompanhar as mudanças do mercado e as necessidades da empresa.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73894" y="7418614"/>
            <a:ext cx="132161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Uma cultura organizacional sólida garante maior produtividade, engajamento dos colaboradores, retenção de talentos e fidelidade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US" dirty="0"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dos clientes.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1AEB71B-F6A2-3255-48B0-68C7D0008FC8}"/>
              </a:ext>
            </a:extLst>
          </p:cNvPr>
          <p:cNvSpPr txBox="1"/>
          <p:nvPr/>
        </p:nvSpPr>
        <p:spPr>
          <a:xfrm>
            <a:off x="353037" y="203274"/>
            <a:ext cx="1080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Desafios e Benefícios da Cultura Organizacional</a:t>
            </a:r>
          </a:p>
        </p:txBody>
      </p:sp>
      <p:pic>
        <p:nvPicPr>
          <p:cNvPr id="18" name="Picture 2" descr="UMC">
            <a:extLst>
              <a:ext uri="{FF2B5EF4-FFF2-40B4-BE49-F238E27FC236}">
                <a16:creationId xmlns:a16="http://schemas.microsoft.com/office/drawing/2014/main" id="{256278F2-819B-343B-C350-6ECF624EE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D3A6B91-0A6F-A71A-E673-F3A17825F844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9527EF7-7BB0-FAAE-93D1-D93262D65D6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4E4391AA-F4EC-04DE-C9EA-7F002F0BE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2" y="822925"/>
            <a:ext cx="1187179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600" tIns="46800" rIns="93600" bIns="4680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pt-PT" sz="2800" b="1" dirty="0">
                <a:solidFill>
                  <a:schemeClr val="bg1"/>
                </a:solidFill>
                <a:latin typeface="Trebuchet MS" pitchFamily="34" charset="0"/>
              </a:rPr>
              <a:t>Balanced Scorecard - estrutura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26AE-B453-A2CE-D594-6F09A8F5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827C503-CD49-05CB-4ACF-7EA89564E10E}"/>
              </a:ext>
            </a:extLst>
          </p:cNvPr>
          <p:cNvGrpSpPr/>
          <p:nvPr/>
        </p:nvGrpSpPr>
        <p:grpSpPr>
          <a:xfrm>
            <a:off x="626822" y="1837019"/>
            <a:ext cx="12619724" cy="1248739"/>
            <a:chOff x="522351" y="1530849"/>
            <a:chExt cx="10516437" cy="1040616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57F1814-085A-6AE3-7B6C-9EE1A035ACBF}"/>
                </a:ext>
              </a:extLst>
            </p:cNvPr>
            <p:cNvSpPr/>
            <p:nvPr/>
          </p:nvSpPr>
          <p:spPr>
            <a:xfrm>
              <a:off x="522351" y="1530849"/>
              <a:ext cx="10516437" cy="10406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/>
            </a:p>
          </p:txBody>
        </p:sp>
        <p:sp>
          <p:nvSpPr>
            <p:cNvPr id="4" name="Text 1">
              <a:extLst>
                <a:ext uri="{FF2B5EF4-FFF2-40B4-BE49-F238E27FC236}">
                  <a16:creationId xmlns:a16="http://schemas.microsoft.com/office/drawing/2014/main" id="{6BBE0B80-47B3-24A6-07D7-9A7C476D407E}"/>
                </a:ext>
              </a:extLst>
            </p:cNvPr>
            <p:cNvSpPr/>
            <p:nvPr/>
          </p:nvSpPr>
          <p:spPr>
            <a:xfrm>
              <a:off x="604931" y="1561316"/>
              <a:ext cx="10197898" cy="10101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>
                <a:lnSpc>
                  <a:spcPts val="2850"/>
                </a:lnSpc>
              </a:pP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No cenário contemporâneo dos negócios, os conceitos de identidade corporativa - abrangendo visão, missão e valores - são </a:t>
              </a:r>
              <a:r>
                <a:rPr lang="en-US" sz="2160" b="1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essenciais para organizaçõe</a:t>
              </a: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s que se esforçam para estabelecer uma presença única e promover uma </a:t>
              </a:r>
              <a:r>
                <a:rPr lang="en-US" sz="2160" b="1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conexão significativa com as partes interessadas</a:t>
              </a: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. </a:t>
              </a:r>
              <a:endParaRPr lang="en-US" sz="216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341FEB-852B-40B6-910A-C86AED29F465}"/>
              </a:ext>
            </a:extLst>
          </p:cNvPr>
          <p:cNvSpPr txBox="1"/>
          <p:nvPr/>
        </p:nvSpPr>
        <p:spPr>
          <a:xfrm>
            <a:off x="224683" y="176418"/>
            <a:ext cx="765484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5" name="Picture 2" descr="UMC">
            <a:extLst>
              <a:ext uri="{FF2B5EF4-FFF2-40B4-BE49-F238E27FC236}">
                <a16:creationId xmlns:a16="http://schemas.microsoft.com/office/drawing/2014/main" id="{5177D9CF-57A2-9C5B-43AA-834FFB06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1A21D68-6B2A-8AC0-F4F6-9CFE020AB03F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2B7C2E-627F-81EA-BAFE-9C2C3B9D68A6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9512CE-A212-A419-D23C-7BC3E2A93ED5}"/>
              </a:ext>
            </a:extLst>
          </p:cNvPr>
          <p:cNvSpPr txBox="1"/>
          <p:nvPr/>
        </p:nvSpPr>
        <p:spPr>
          <a:xfrm>
            <a:off x="577273" y="3382806"/>
            <a:ext cx="12336574" cy="806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 </a:t>
            </a:r>
            <a:r>
              <a:rPr lang="en-US" sz="216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visão</a:t>
            </a: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 articula as metas inspiradoras de uma empresa, pintando um </a:t>
            </a:r>
            <a:r>
              <a:rPr lang="en-US" sz="216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quadro de seu futuro </a:t>
            </a: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desejado e </a:t>
            </a:r>
            <a:r>
              <a:rPr lang="en-US" sz="216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impulsionando iniciativas estratégicas</a:t>
            </a: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F5A1289-53EF-5413-B650-5703E3FEA6A0}"/>
              </a:ext>
            </a:extLst>
          </p:cNvPr>
          <p:cNvGrpSpPr/>
          <p:nvPr/>
        </p:nvGrpSpPr>
        <p:grpSpPr>
          <a:xfrm>
            <a:off x="566208" y="4523868"/>
            <a:ext cx="12680338" cy="1293476"/>
            <a:chOff x="471840" y="3696151"/>
            <a:chExt cx="10566948" cy="1077897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F8265E42-235F-01A9-BB95-2E7621E80740}"/>
                </a:ext>
              </a:extLst>
            </p:cNvPr>
            <p:cNvSpPr/>
            <p:nvPr/>
          </p:nvSpPr>
          <p:spPr>
            <a:xfrm>
              <a:off x="522351" y="3696151"/>
              <a:ext cx="10516437" cy="9386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B1FDB4B-7687-B1BE-E1E4-2BAF36A6E7AD}"/>
                </a:ext>
              </a:extLst>
            </p:cNvPr>
            <p:cNvSpPr txBox="1"/>
            <p:nvPr/>
          </p:nvSpPr>
          <p:spPr>
            <a:xfrm>
              <a:off x="471840" y="3792315"/>
              <a:ext cx="10280478" cy="981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850"/>
                </a:lnSpc>
              </a:pP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A </a:t>
              </a:r>
              <a:r>
                <a:rPr lang="en-US" sz="2160" b="1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missão</a:t>
              </a: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 fornece </a:t>
              </a:r>
              <a:r>
                <a:rPr lang="en-US" sz="2160" b="1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clareza sobre o propósito central das organizações </a:t>
              </a:r>
              <a:r>
                <a:rPr lang="en-US" sz="2160" dirty="0">
                  <a:latin typeface="Arial" panose="020B0604020202020204" pitchFamily="34" charset="0"/>
                  <a:ea typeface="Tomorrow" pitchFamily="34" charset="-122"/>
                  <a:cs typeface="Arial" panose="020B0604020202020204" pitchFamily="34" charset="0"/>
                </a:rPr>
                <a:t>e o valor que ela entrega aos clientes, servindo como uma força orientadora que molda os processos de tomada de decisão.</a:t>
              </a:r>
            </a:p>
            <a:p>
              <a:pPr algn="just">
                <a:lnSpc>
                  <a:spcPts val="2850"/>
                </a:lnSpc>
              </a:pPr>
              <a:endPara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3029CDD-F548-E9D0-15A8-3ED9D8792B63}"/>
              </a:ext>
            </a:extLst>
          </p:cNvPr>
          <p:cNvSpPr txBox="1"/>
          <p:nvPr/>
        </p:nvSpPr>
        <p:spPr>
          <a:xfrm>
            <a:off x="566210" y="5927143"/>
            <a:ext cx="12336572" cy="806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Juntos, esses componentes são sustentados pelos </a:t>
            </a:r>
            <a:r>
              <a:rPr lang="en-US" sz="216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valores</a:t>
            </a: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 da organização, que refletem sua </a:t>
            </a:r>
            <a:r>
              <a:rPr lang="en-US" sz="216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estrutura ética e identidade cultural</a:t>
            </a:r>
            <a:r>
              <a:rPr lang="en-US" sz="216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.</a:t>
            </a:r>
            <a:endParaRPr lang="en-US" sz="21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11E7-359A-8890-AAED-6B976602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97D6728-EECA-93DA-A2CE-8D8D03AA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05FCFE-C409-C1F0-9807-9E93F88109FB}"/>
              </a:ext>
            </a:extLst>
          </p:cNvPr>
          <p:cNvSpPr txBox="1"/>
          <p:nvPr/>
        </p:nvSpPr>
        <p:spPr>
          <a:xfrm>
            <a:off x="1876417" y="335159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Estratégia Emergente</a:t>
            </a:r>
          </a:p>
        </p:txBody>
      </p:sp>
    </p:spTree>
    <p:extLst>
      <p:ext uri="{BB962C8B-B14F-4D97-AF65-F5344CB8AC3E}">
        <p14:creationId xmlns:p14="http://schemas.microsoft.com/office/powerpoint/2010/main" val="2911122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503527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Estratégia Emergente: Conceito e Aplicação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63798" y="4276249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Uma exploração da estratégia emergente, sua comparação com estratégias deliberadas, aplicação híbrida e a abordagem de Mintzberg.</a:t>
            </a:r>
            <a:endParaRPr lang="en-US" sz="19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50781-5312-592E-E78D-32EDD7E5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719CA911-9EB1-E054-7064-860E44FD08CD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F7067B55-AA4D-E84C-163F-F8A421BB8C8B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356BD7E-EA72-174D-5CB6-F6CFA78A19AD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5E56651-12D0-3657-AA75-47D95CF82B77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4D4CBAD-714E-C689-2E21-317FDB2C64BD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C8D8A35-5667-6D62-F81F-9D60D2F589F5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 err="1">
                <a:solidFill>
                  <a:schemeClr val="tx1"/>
                </a:solidFill>
              </a:rPr>
              <a:t>Oportu-nidades</a:t>
            </a:r>
            <a:endParaRPr lang="pt-BR" sz="1440" b="1" dirty="0">
              <a:solidFill>
                <a:schemeClr val="tx1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4BF597-76FE-8EB0-616E-8F9271EDBF57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632A1F0-8DF6-1536-2379-21BF305F2F72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649A2DC-4B97-D6BD-B620-0B0DFDB1A81A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EF94EF1-573C-7334-060A-A972B7941C41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C73365D-1350-65C7-DDF0-A7765404C434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94EFDCB5-8089-9973-B9D0-5DC69C134768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5EDBD18C-D205-9F89-F9F6-9949924B8867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DBB6244-2584-CF18-BF41-0B10F0A46DB4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4A74210-B49E-0BA2-9894-43E5995BA0DA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E7A44D41-6664-70A5-4C1D-DFDCC73B864D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A006A242-7CAB-F818-5074-A43B6B37023C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4A85D276-16F9-729F-39A5-CC3DE896F223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A2162825-10A5-B830-C2AC-F4F29C2D2DFE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64359975-E390-38D7-E85F-9083335132B2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5050E835-FF5C-39BB-567B-40EC5EB622A5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06D8761A-879F-B2B1-BE4F-1107EF9E9B6A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4A0DF93F-04E0-08AE-189A-FA0BE77AF0BF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E9DE325-0A5F-37FA-CBFF-88A8125FA527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BF246A5-91CB-2908-6910-0E2E83AEC161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EBF58EB-AE1A-D581-3495-BF41B2658091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D08F7AD-EF08-CE20-CA87-0E5577DDD50E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989C990-A7E8-A49C-A927-2295E6FB929C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6914DB0-B86F-C61A-0693-D16FAB2F1C61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C9C7719E-9CBD-F66D-B21C-59B2E5031024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C266F34D-E45E-CF5C-D28E-A614D95F9D11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1C02F267-2013-7A00-6A8D-773FA7DBC252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9E3858F2-5B3D-FA24-F2A4-4A9E536E116C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9E922792-FA9E-4E75-1A0E-F11385147CD1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ABC74787-AF25-AFF2-B3A1-3242A6A39339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39F6C100-B48D-4CA1-9EE5-3AE27C832266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1BC11F45-4792-B148-1F76-E7A3F33EDBB8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3202DD0B-E936-D34C-36DC-853F23A2CBB1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BE272C34-016C-DCB3-5D23-F2EEC6F2DA20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75597ED1-66DD-EC8B-3E03-FEC63F130B81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35789773-CC4A-E484-CEAA-770AABE2C48B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E6329484-72DC-69A4-A705-634A65052568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87AD134-6D60-FEE6-D496-8881AE51CF13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851A7E8E-1C59-C52F-07F2-F1DB17D24E6A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E320CF8-3844-D091-A612-F17A7E595360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11410990-7B65-2D2D-0B27-4F79B3818AF4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8E919DA5-DC5F-D0C1-CF89-1725189B876A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D64A0A99-2B63-8B43-F186-8886C71F0AA0}"/>
              </a:ext>
            </a:extLst>
          </p:cNvPr>
          <p:cNvSpPr/>
          <p:nvPr/>
        </p:nvSpPr>
        <p:spPr>
          <a:xfrm>
            <a:off x="3867293" y="55859"/>
            <a:ext cx="4713568" cy="295926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B222B2-F0AC-4D08-294E-4DF4BE48D0AF}"/>
              </a:ext>
            </a:extLst>
          </p:cNvPr>
          <p:cNvSpPr/>
          <p:nvPr/>
        </p:nvSpPr>
        <p:spPr>
          <a:xfrm>
            <a:off x="9267833" y="4208319"/>
            <a:ext cx="5070961" cy="34239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F4868BD-946E-0444-6339-4C4A3F1A6DF8}"/>
              </a:ext>
            </a:extLst>
          </p:cNvPr>
          <p:cNvSpPr/>
          <p:nvPr/>
        </p:nvSpPr>
        <p:spPr>
          <a:xfrm>
            <a:off x="8727797" y="193194"/>
            <a:ext cx="5610997" cy="355044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B963AC-8E8C-3A24-06EA-610EFA77798D}"/>
              </a:ext>
            </a:extLst>
          </p:cNvPr>
          <p:cNvSpPr/>
          <p:nvPr/>
        </p:nvSpPr>
        <p:spPr>
          <a:xfrm>
            <a:off x="7434062" y="3176224"/>
            <a:ext cx="1293735" cy="393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134CF9-67CE-40B5-BFFB-B13E0597E3E5}"/>
              </a:ext>
            </a:extLst>
          </p:cNvPr>
          <p:cNvSpPr/>
          <p:nvPr/>
        </p:nvSpPr>
        <p:spPr>
          <a:xfrm>
            <a:off x="2266044" y="5499126"/>
            <a:ext cx="6149872" cy="270247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285A468-8CE0-B38A-1643-B0A400620ADF}"/>
              </a:ext>
            </a:extLst>
          </p:cNvPr>
          <p:cNvSpPr/>
          <p:nvPr/>
        </p:nvSpPr>
        <p:spPr>
          <a:xfrm>
            <a:off x="8419045" y="6436867"/>
            <a:ext cx="1251621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EC37F2-9827-47FB-7C14-CAD0305CD8B9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E3FB78D-A43F-3AA3-D70B-C8E0C3B36719}"/>
              </a:ext>
            </a:extLst>
          </p:cNvPr>
          <p:cNvSpPr/>
          <p:nvPr/>
        </p:nvSpPr>
        <p:spPr>
          <a:xfrm>
            <a:off x="7444881" y="4653713"/>
            <a:ext cx="1841118" cy="13063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72C9BA-5ABB-5D85-016A-0752E48DBA73}"/>
              </a:ext>
            </a:extLst>
          </p:cNvPr>
          <p:cNvSpPr/>
          <p:nvPr/>
        </p:nvSpPr>
        <p:spPr>
          <a:xfrm>
            <a:off x="6214735" y="5213870"/>
            <a:ext cx="1293735" cy="30263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215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843677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</a:rPr>
              <a:t>Estratégia Deliberada: Conceito</a:t>
            </a:r>
          </a:p>
        </p:txBody>
      </p:sp>
      <p:sp>
        <p:nvSpPr>
          <p:cNvPr id="4" name="Text 1"/>
          <p:cNvSpPr/>
          <p:nvPr/>
        </p:nvSpPr>
        <p:spPr>
          <a:xfrm>
            <a:off x="864037" y="2448163"/>
            <a:ext cx="741592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ea typeface="Patrick Hand" pitchFamily="34" charset="-122"/>
                <a:cs typeface="Arial" panose="020B0604020202020204" pitchFamily="34" charset="0"/>
              </a:rPr>
              <a:t>A estratégia deliberada é um pilar fundamental na gestão estratégica, orientando organizações a atingir objetivos de longo prazo através de planejamento cuidadoso e ações intencionais. Ela enfatiza uma </a:t>
            </a:r>
            <a:r>
              <a:rPr lang="en-US" b="1" dirty="0">
                <a:solidFill>
                  <a:srgbClr val="383838"/>
                </a:solidFill>
                <a:latin typeface="Arial" panose="020B0604020202020204" pitchFamily="34" charset="0"/>
                <a:ea typeface="Patrick Hand" pitchFamily="34" charset="-122"/>
                <a:cs typeface="Arial" panose="020B0604020202020204" pitchFamily="34" charset="0"/>
              </a:rPr>
              <a:t>abordagem estruturada, usa de metodologia rígida, estabelecendo metas, alocando recursos e implementando medidas táticas para navegar em ambientes competitivos.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6" y="5104825"/>
            <a:ext cx="741592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Diferentemente das estratégias emergentes, as estratégias deliberadas são elaboradas </a:t>
            </a:r>
            <a:r>
              <a:rPr lang="en-US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base em análises rigorosas e previsões de cenários futuros, </a:t>
            </a: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servindo como um roteiro para a tomada de decisões. Isso permite que as empresas antecipem desafios, aproveitem oportunidades e alinhem suas operações com visões abrangentes.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8807" y="3561873"/>
            <a:ext cx="861655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</a:rPr>
              <a:t>Estratégia Deliberada</a:t>
            </a:r>
          </a:p>
        </p:txBody>
      </p:sp>
      <p:sp>
        <p:nvSpPr>
          <p:cNvPr id="4" name="Shape 1"/>
          <p:cNvSpPr/>
          <p:nvPr/>
        </p:nvSpPr>
        <p:spPr>
          <a:xfrm>
            <a:off x="864037" y="5271849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42812" y="527184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Abordagem Sistemática</a:t>
            </a:r>
          </a:p>
        </p:txBody>
      </p:sp>
      <p:sp>
        <p:nvSpPr>
          <p:cNvPr id="6" name="Text 3"/>
          <p:cNvSpPr/>
          <p:nvPr/>
        </p:nvSpPr>
        <p:spPr>
          <a:xfrm>
            <a:off x="1542812" y="5728573"/>
            <a:ext cx="345745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consciente de planos para atingir objetivos específicos, alinhando recursos e ações.</a:t>
            </a:r>
          </a:p>
        </p:txBody>
      </p:sp>
      <p:sp>
        <p:nvSpPr>
          <p:cNvPr id="7" name="Shape 4"/>
          <p:cNvSpPr/>
          <p:nvPr/>
        </p:nvSpPr>
        <p:spPr>
          <a:xfrm>
            <a:off x="5247084" y="5271849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25860" y="527184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400"/>
              </a:lnSpc>
              <a:buNone/>
            </a:pPr>
            <a:r>
              <a:rPr lang="en-US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Roteiro Claro</a:t>
            </a:r>
          </a:p>
        </p:txBody>
      </p:sp>
      <p:sp>
        <p:nvSpPr>
          <p:cNvPr id="9" name="Text 6"/>
          <p:cNvSpPr/>
          <p:nvPr/>
        </p:nvSpPr>
        <p:spPr>
          <a:xfrm>
            <a:off x="5925860" y="5728573"/>
            <a:ext cx="345745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400"/>
              </a:lnSpc>
              <a:buNone/>
            </a:pP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 direção para navegar pelas complexidades do ambiente de negócios e tomar decisões informadas.</a:t>
            </a:r>
          </a:p>
        </p:txBody>
      </p:sp>
      <p:sp>
        <p:nvSpPr>
          <p:cNvPr id="10" name="Shape 7"/>
          <p:cNvSpPr/>
          <p:nvPr/>
        </p:nvSpPr>
        <p:spPr>
          <a:xfrm>
            <a:off x="9630132" y="5271849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08908" y="527184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Coerência Organizacional</a:t>
            </a:r>
          </a:p>
        </p:txBody>
      </p:sp>
      <p:sp>
        <p:nvSpPr>
          <p:cNvPr id="12" name="Text 9"/>
          <p:cNvSpPr/>
          <p:nvPr/>
        </p:nvSpPr>
        <p:spPr>
          <a:xfrm>
            <a:off x="10308908" y="5728573"/>
            <a:ext cx="345745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alinhamento em toda a organização, garantindo que todos trabalhem em direção a objetivos compartilhados.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16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493" y="2941967"/>
            <a:ext cx="8977193" cy="571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b="1" kern="0" spc="-36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Abordagem de Mintzberg à Estratégia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995005" y="3943588"/>
            <a:ext cx="22860" cy="3735348"/>
          </a:xfrm>
          <a:prstGeom prst="roundRect">
            <a:avLst>
              <a:gd name="adj" fmla="val 13209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210032" y="4385072"/>
            <a:ext cx="704493" cy="22860"/>
          </a:xfrm>
          <a:prstGeom prst="roundRect">
            <a:avLst>
              <a:gd name="adj" fmla="val 13209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79978" y="4170045"/>
            <a:ext cx="452914" cy="45291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53929" y="4259223"/>
            <a:ext cx="104894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13598" y="4144804"/>
            <a:ext cx="4476512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kern="0" spc="-1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Estratégias Deliberadas e Emergentes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113598" y="4551402"/>
            <a:ext cx="11812310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Reconhece a interação entre planejamento e adaptação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10032" y="5697260"/>
            <a:ext cx="704493" cy="22860"/>
          </a:xfrm>
          <a:prstGeom prst="roundRect">
            <a:avLst>
              <a:gd name="adj" fmla="val 13209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79978" y="5482233"/>
            <a:ext cx="452914" cy="45291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26783" y="5571411"/>
            <a:ext cx="159187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113598" y="5456992"/>
            <a:ext cx="2623185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kern="0" spc="-1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Cinco Ps da Estratégia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113598" y="5863590"/>
            <a:ext cx="11812310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Plano, Padrão, Posição, Perspectiva e Ploy (Estratagema)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10032" y="7009448"/>
            <a:ext cx="704493" cy="22860"/>
          </a:xfrm>
          <a:prstGeom prst="roundRect">
            <a:avLst>
              <a:gd name="adj" fmla="val 13209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79978" y="6794421"/>
            <a:ext cx="452914" cy="45291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26544" y="6883598"/>
            <a:ext cx="159782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2113598" y="6769179"/>
            <a:ext cx="2792254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kern="0" spc="-1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Formação da Estratégia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113598" y="7175778"/>
            <a:ext cx="11812310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Processo contínuo de aprendizado e adaptação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195567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</a:rPr>
              <a:t>Estratégia Emergente</a:t>
            </a:r>
          </a:p>
        </p:txBody>
      </p:sp>
      <p:sp>
        <p:nvSpPr>
          <p:cNvPr id="4" name="Shape 1"/>
          <p:cNvSpPr/>
          <p:nvPr/>
        </p:nvSpPr>
        <p:spPr>
          <a:xfrm>
            <a:off x="6350198" y="2820704"/>
            <a:ext cx="431840" cy="431840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28855" y="2820704"/>
            <a:ext cx="66001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Surge organicamente através de experiências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28855" y="3319338"/>
            <a:ext cx="673774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Evolui ao longo do tempo em vez de ser premeditada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350198" y="4253301"/>
            <a:ext cx="431840" cy="431840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028855" y="4253301"/>
            <a:ext cx="3949303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Desafia noções tradicionais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028855" y="4751935"/>
            <a:ext cx="673774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Contrasta com o planejamento estratégico meticuloso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50198" y="5685898"/>
            <a:ext cx="431840" cy="431840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28855" y="5685898"/>
            <a:ext cx="5280898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Adaptável a ambientes imprevisíveis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028855" y="6184532"/>
            <a:ext cx="673774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Permite resposta a oportunidades e desafios emergentes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6952" y="3053401"/>
            <a:ext cx="12463343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Características das Estratégias Emergentes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56952" y="4825560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Flexibilidade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56952" y="5423015"/>
            <a:ext cx="389894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Permite ajustes rápidos a mudanças no ambiente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65730" y="4825560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Experimentação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65730" y="5423015"/>
            <a:ext cx="389894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Encoraja testes de hipóteses na prática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4508" y="4825560"/>
            <a:ext cx="322171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Aprendizado contínuo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74508" y="5423015"/>
            <a:ext cx="389894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Promove uma cultura de inovação e adaptação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732D116E-9784-C514-776E-9253DED51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5188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47328" y="401455"/>
            <a:ext cx="7622143" cy="1235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kern="0" spc="-39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Importância da Estratégia no Sucesso Organizacional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47328" y="2169200"/>
            <a:ext cx="7622143" cy="1200031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6464737" y="2386608"/>
            <a:ext cx="2470666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19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Direção clara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64737" y="2825710"/>
            <a:ext cx="7187327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Fornece um senso de propósito e alinhamento de recursos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47328" y="3586639"/>
            <a:ext cx="7622143" cy="1200031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6464737" y="3804047"/>
            <a:ext cx="2470666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19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Adaptabilidade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64737" y="4243149"/>
            <a:ext cx="7187327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Permite resposta a desafios e oportunidades imprevistos</a:t>
            </a:r>
          </a:p>
        </p:txBody>
      </p:sp>
      <p:sp>
        <p:nvSpPr>
          <p:cNvPr id="10" name="Shape 7"/>
          <p:cNvSpPr/>
          <p:nvPr/>
        </p:nvSpPr>
        <p:spPr>
          <a:xfrm>
            <a:off x="6247328" y="5004078"/>
            <a:ext cx="7622143" cy="1200031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6464737" y="5221486"/>
            <a:ext cx="2907506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19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Vantagem competitiva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64737" y="5660588"/>
            <a:ext cx="7187327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Posiciona a organização para o sucesso no mercado</a:t>
            </a:r>
          </a:p>
        </p:txBody>
      </p:sp>
      <p:sp>
        <p:nvSpPr>
          <p:cNvPr id="13" name="Shape 10"/>
          <p:cNvSpPr/>
          <p:nvPr/>
        </p:nvSpPr>
        <p:spPr>
          <a:xfrm>
            <a:off x="6247328" y="6421517"/>
            <a:ext cx="7622143" cy="1200031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4" name="Text 11"/>
          <p:cNvSpPr/>
          <p:nvPr/>
        </p:nvSpPr>
        <p:spPr>
          <a:xfrm>
            <a:off x="6464737" y="6638925"/>
            <a:ext cx="3839885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19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Tomada de decisão informada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64737" y="7078028"/>
            <a:ext cx="7187327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Facilita escolhas baseadas em objetivos e contexto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4DD9582-0AE9-68E3-9E49-E8437FDE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6318"/>
            <a:ext cx="5688418" cy="825591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243971"/>
            <a:ext cx="11388566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Estratégias Deliberadas vs. Emergentes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719976" y="3889843"/>
            <a:ext cx="3400068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Estratégias Deliberadas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19976" y="4487299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Planejamento intencional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719976" y="4943784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Execução sequencial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719976" y="5400270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Metas definidas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719976" y="5856755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Controle e previsibilidade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480107" y="3889843"/>
            <a:ext cx="344376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Estratégias Emergentes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480107" y="4487299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Respostas espontâneas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480107" y="4943784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Adaptação contínua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480107" y="5400270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Flexibilidade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480107" y="5856755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Inovação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107B905A-1A09-77A5-D6B9-FEA9798C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7331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20361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9177" y="2425419"/>
            <a:ext cx="112918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1D1D1B"/>
                </a:solidFill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Importância da Identidade </a:t>
            </a:r>
            <a:r>
              <a:rPr lang="en-US" sz="4450" dirty="0" err="1">
                <a:solidFill>
                  <a:srgbClr val="1D1D1B"/>
                </a:solidFill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corporativa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67545" y="4274025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91195" y="4274025"/>
            <a:ext cx="29125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Direção e inspiração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91194" y="4764444"/>
            <a:ext cx="357270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Uma visão coesa fornece direção e inspira as partes interessadas.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341395" y="4274025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65043" y="4274025"/>
            <a:ext cx="30114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Propósito e objetivos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65044" y="4764444"/>
            <a:ext cx="357270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 missão articula o propósito e os objetivos estratégicos da organização.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081308" y="4274025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704958" y="42740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Estrutura ética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704957" y="4764444"/>
            <a:ext cx="357270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Os valores servem como a estrutura ética que orienta o comportamento e a tomada de decisões dentro da cultura corporativa.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89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4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97578" y="585549"/>
            <a:ext cx="8826497" cy="1274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kern="0" spc="-4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Aplicação Híbrida de Estratégias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736" y="2228136"/>
            <a:ext cx="1121926" cy="17951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30133" y="2452449"/>
            <a:ext cx="3091101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Estratégias Deliberadas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30133" y="2905720"/>
            <a:ext cx="611493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Fornecem direção e estrutura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736" y="4023241"/>
            <a:ext cx="1121926" cy="17951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30133" y="4247555"/>
            <a:ext cx="2549843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Integração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30133" y="4700826"/>
            <a:ext cx="611493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Combina planejamento com flexibilidade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736" y="5818346"/>
            <a:ext cx="1121926" cy="17951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30133" y="6042660"/>
            <a:ext cx="3130868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Estratégias Emergentes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30133" y="6495931"/>
            <a:ext cx="611493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Permitem adaptação e inovação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926" y="93219"/>
            <a:ext cx="11382137" cy="689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kern="0" spc="-43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Superando a Resistência Organizacional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48916" y="1597941"/>
            <a:ext cx="1616512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91446" y="2039901"/>
            <a:ext cx="115848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350" b="1" kern="0" spc="-24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707958" y="1840472"/>
            <a:ext cx="275629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Comunicação clara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707958" y="2330414"/>
            <a:ext cx="3576637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Explicar a necessidade de mudança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586633" y="2921440"/>
            <a:ext cx="11073646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48916" y="3057886"/>
            <a:ext cx="3233142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91446" y="3499846"/>
            <a:ext cx="175855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350" b="1" kern="0" spc="-24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24588" y="3300416"/>
            <a:ext cx="537460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Envolvimento das partes interessadas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324588" y="3790358"/>
            <a:ext cx="5374600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Incluir todos envolvidos no processo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203263" y="4381384"/>
            <a:ext cx="9457015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48916" y="4517830"/>
            <a:ext cx="4849654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91446" y="4959790"/>
            <a:ext cx="176451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350" b="1" kern="0" spc="-24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941100" y="4760360"/>
            <a:ext cx="3240286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Treinamento e suporte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941100" y="5250302"/>
            <a:ext cx="3793212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Fornecer ferramentas para adaptação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819775" y="5841329"/>
            <a:ext cx="7840504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48916" y="5977774"/>
            <a:ext cx="6466284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91446" y="6419734"/>
            <a:ext cx="205859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350" b="1" kern="0" spc="-24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4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557730" y="6220305"/>
            <a:ext cx="2817971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Cultura de inovação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557730" y="6710247"/>
            <a:ext cx="4189333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Incentivar experimentação e aprendizado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UMC">
            <a:extLst>
              <a:ext uri="{FF2B5EF4-FFF2-40B4-BE49-F238E27FC236}">
                <a16:creationId xmlns:a16="http://schemas.microsoft.com/office/drawing/2014/main" id="{4BC60023-31E0-2E28-4E86-3B37B20C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A5C54F9D-EB93-B545-69C5-8209EFE8613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05544F0-4350-FEA9-1F2A-7F2FF2643653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6483" y="228142"/>
            <a:ext cx="7275790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50"/>
              </a:lnSpc>
              <a:buNone/>
            </a:pPr>
            <a:r>
              <a:rPr lang="en-US" sz="4000" b="1" kern="0" spc="-40" dirty="0">
                <a:solidFill>
                  <a:srgbClr val="000000"/>
                </a:solidFill>
                <a:latin typeface="Montserrat Bold" pitchFamily="34" charset="0"/>
              </a:rPr>
              <a:t>A Importância da Flexibilidade Estratégica</a:t>
            </a:r>
          </a:p>
        </p:txBody>
      </p:sp>
      <p:sp>
        <p:nvSpPr>
          <p:cNvPr id="4" name="Text 1"/>
          <p:cNvSpPr/>
          <p:nvPr/>
        </p:nvSpPr>
        <p:spPr>
          <a:xfrm>
            <a:off x="514707" y="1325285"/>
            <a:ext cx="8114586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b="1" kern="0" spc="-3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736300" y="1994297"/>
            <a:ext cx="167128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b="1" kern="0" spc="-13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Adaptação Rápida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4707" y="2291477"/>
            <a:ext cx="8114586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Capacidade de responder a mudanças de mercado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14707" y="3026569"/>
            <a:ext cx="8114586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b="1" kern="0" spc="-3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36300" y="3695581"/>
            <a:ext cx="167128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b="1" kern="0" spc="-13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Inovação Contínua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14707" y="3992761"/>
            <a:ext cx="8114586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Promoção de novas ideias e abordagens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14707" y="4727853"/>
            <a:ext cx="8114586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b="1" kern="0" spc="-3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736300" y="5396865"/>
            <a:ext cx="167128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b="1" kern="0" spc="-13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Resiliência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14707" y="5694045"/>
            <a:ext cx="8114586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Habilidade de superar desafios imprevistos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14707" y="6429137"/>
            <a:ext cx="8114586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b="1" kern="0" spc="-38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578423" y="7098149"/>
            <a:ext cx="198703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b="1" kern="0" spc="-13" dirty="0">
                <a:solidFill>
                  <a:srgbClr val="3D3838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Vantagem Competitiva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14707" y="7395329"/>
            <a:ext cx="8114586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D3838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Posicionamento favorável no mercado dinâmico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UMC">
            <a:extLst>
              <a:ext uri="{FF2B5EF4-FFF2-40B4-BE49-F238E27FC236}">
                <a16:creationId xmlns:a16="http://schemas.microsoft.com/office/drawing/2014/main" id="{BE06E93D-954E-6E01-FE5D-99D76EE8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5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40813E07-4D4E-1EAF-2DE2-603B6DD7362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32844C6-1AEC-3CE1-8621-C7FAB2D8116D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56FF3E3-7CD9-C739-A566-00A5F05F1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821" y="1125335"/>
            <a:ext cx="5407579" cy="709281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134E8-F2A7-9DE1-A7CC-7F0F77309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BE153690-CF65-A11A-2B9A-90D060E7CC98}"/>
              </a:ext>
            </a:extLst>
          </p:cNvPr>
          <p:cNvCxnSpPr>
            <a:cxnSpLocks/>
          </p:cNvCxnSpPr>
          <p:nvPr/>
        </p:nvCxnSpPr>
        <p:spPr>
          <a:xfrm>
            <a:off x="869158" y="4082357"/>
            <a:ext cx="12486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osango 7">
            <a:extLst>
              <a:ext uri="{FF2B5EF4-FFF2-40B4-BE49-F238E27FC236}">
                <a16:creationId xmlns:a16="http://schemas.microsoft.com/office/drawing/2014/main" id="{5026DCC5-0EA2-0AA0-157E-7D5DB307C024}"/>
              </a:ext>
            </a:extLst>
          </p:cNvPr>
          <p:cNvSpPr/>
          <p:nvPr/>
        </p:nvSpPr>
        <p:spPr>
          <a:xfrm>
            <a:off x="5404171" y="3015120"/>
            <a:ext cx="2712664" cy="2194560"/>
          </a:xfrm>
          <a:prstGeom prst="diamond">
            <a:avLst/>
          </a:prstGeom>
          <a:gradFill flip="none" rotWithShape="1">
            <a:gsLst>
              <a:gs pos="41000">
                <a:srgbClr val="FFFF00"/>
              </a:gs>
              <a:gs pos="0">
                <a:srgbClr val="FFFF00"/>
              </a:gs>
              <a:gs pos="66000">
                <a:schemeClr val="accent4">
                  <a:lumMod val="0"/>
                  <a:lumOff val="100000"/>
                </a:schemeClr>
              </a:gs>
              <a:gs pos="79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Elaboração</a:t>
            </a:r>
          </a:p>
          <a:p>
            <a:pPr algn="ctr"/>
            <a:r>
              <a:rPr lang="pt-BR" sz="1920" b="1" dirty="0">
                <a:solidFill>
                  <a:sysClr val="windowText" lastClr="000000"/>
                </a:solidFill>
              </a:rPr>
              <a:t>da Estratégia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C82588A-EC07-9D95-37B8-0CF132D517B7}"/>
              </a:ext>
            </a:extLst>
          </p:cNvPr>
          <p:cNvSpPr/>
          <p:nvPr/>
        </p:nvSpPr>
        <p:spPr>
          <a:xfrm>
            <a:off x="4465407" y="5960096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Matriz SWOT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A4BCB76-D9D1-02D7-19DE-78F01835D493}"/>
              </a:ext>
            </a:extLst>
          </p:cNvPr>
          <p:cNvSpPr/>
          <p:nvPr/>
        </p:nvSpPr>
        <p:spPr>
          <a:xfrm>
            <a:off x="2501858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Fortes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5EDB3B3-4F8B-C0EA-3556-52B505069F76}"/>
              </a:ext>
            </a:extLst>
          </p:cNvPr>
          <p:cNvSpPr/>
          <p:nvPr/>
        </p:nvSpPr>
        <p:spPr>
          <a:xfrm>
            <a:off x="412592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Pontos Fracos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34E76B1-1484-7A36-0493-95B5B07534ED}"/>
              </a:ext>
            </a:extLst>
          </p:cNvPr>
          <p:cNvSpPr/>
          <p:nvPr/>
        </p:nvSpPr>
        <p:spPr>
          <a:xfrm>
            <a:off x="7282601" y="6698791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Oportu-nidades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0DB2A50-D7BD-B734-BDAB-EE322A93FA8B}"/>
              </a:ext>
            </a:extLst>
          </p:cNvPr>
          <p:cNvSpPr/>
          <p:nvPr/>
        </p:nvSpPr>
        <p:spPr>
          <a:xfrm>
            <a:off x="5749999" y="7040326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4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69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Ameaças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E30C463-D202-6097-CF85-5C4040746FE0}"/>
              </a:ext>
            </a:extLst>
          </p:cNvPr>
          <p:cNvSpPr/>
          <p:nvPr/>
        </p:nvSpPr>
        <p:spPr>
          <a:xfrm>
            <a:off x="9758858" y="551650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Identidade Organizacional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3459B94-1773-C402-2FEC-62CC4F22E33E}"/>
              </a:ext>
            </a:extLst>
          </p:cNvPr>
          <p:cNvSpPr/>
          <p:nvPr/>
        </p:nvSpPr>
        <p:spPr>
          <a:xfrm>
            <a:off x="11260802" y="4272933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D7ED92A-D44A-CC16-AA87-7538ECE628DC}"/>
              </a:ext>
            </a:extLst>
          </p:cNvPr>
          <p:cNvSpPr/>
          <p:nvPr/>
        </p:nvSpPr>
        <p:spPr>
          <a:xfrm>
            <a:off x="12245456" y="537125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Visão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439AE28-049E-1D19-136F-1F3DD09E470B}"/>
              </a:ext>
            </a:extLst>
          </p:cNvPr>
          <p:cNvSpPr/>
          <p:nvPr/>
        </p:nvSpPr>
        <p:spPr>
          <a:xfrm>
            <a:off x="11313323" y="6504522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Valores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02049B5F-5AB8-ACC3-C3B0-F3A3FB173EC1}"/>
              </a:ext>
            </a:extLst>
          </p:cNvPr>
          <p:cNvSpPr/>
          <p:nvPr/>
        </p:nvSpPr>
        <p:spPr>
          <a:xfrm>
            <a:off x="2114625" y="3778234"/>
            <a:ext cx="1965277" cy="667375"/>
          </a:xfrm>
          <a:prstGeom prst="roundRect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Estratégias Emergentes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8BD44F23-DAEB-9DBA-83AB-79F325353966}"/>
              </a:ext>
            </a:extLst>
          </p:cNvPr>
          <p:cNvSpPr/>
          <p:nvPr/>
        </p:nvSpPr>
        <p:spPr>
          <a:xfrm>
            <a:off x="1181407" y="2533103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Aprovar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AEA52EE3-11BE-C9C5-853D-19E82FD63FFA}"/>
              </a:ext>
            </a:extLst>
          </p:cNvPr>
          <p:cNvSpPr/>
          <p:nvPr/>
        </p:nvSpPr>
        <p:spPr>
          <a:xfrm>
            <a:off x="219232" y="3587604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Analisar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6310238-9F2E-2B53-9781-E5B7CBFDD84A}"/>
              </a:ext>
            </a:extLst>
          </p:cNvPr>
          <p:cNvSpPr/>
          <p:nvPr/>
        </p:nvSpPr>
        <p:spPr>
          <a:xfrm>
            <a:off x="822001" y="4808825"/>
            <a:ext cx="1342943" cy="933506"/>
          </a:xfrm>
          <a:prstGeom prst="ellipse">
            <a:avLst/>
          </a:prstGeom>
          <a:gradFill flip="none" rotWithShape="1">
            <a:gsLst>
              <a:gs pos="2200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46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56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Captar  ambien-tes</a:t>
            </a:r>
          </a:p>
        </p:txBody>
      </p: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D16461BD-7BED-FB3C-4770-E14919B416DA}"/>
              </a:ext>
            </a:extLst>
          </p:cNvPr>
          <p:cNvCxnSpPr>
            <a:cxnSpLocks/>
            <a:stCxn id="14" idx="0"/>
            <a:endCxn id="13" idx="1"/>
          </p:cNvCxnSpPr>
          <p:nvPr/>
        </p:nvCxnSpPr>
        <p:spPr>
          <a:xfrm rot="5400000" flipH="1" flipV="1">
            <a:off x="3616865" y="5850249"/>
            <a:ext cx="405007" cy="1292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do 57">
            <a:extLst>
              <a:ext uri="{FF2B5EF4-FFF2-40B4-BE49-F238E27FC236}">
                <a16:creationId xmlns:a16="http://schemas.microsoft.com/office/drawing/2014/main" id="{C8B07A63-0DE0-0DD8-D8D1-667AB8020B9F}"/>
              </a:ext>
            </a:extLst>
          </p:cNvPr>
          <p:cNvCxnSpPr>
            <a:cxnSpLocks/>
            <a:stCxn id="17" idx="0"/>
            <a:endCxn id="13" idx="3"/>
          </p:cNvCxnSpPr>
          <p:nvPr/>
        </p:nvCxnSpPr>
        <p:spPr>
          <a:xfrm rot="16200000" flipV="1">
            <a:off x="6989875" y="5734593"/>
            <a:ext cx="405007" cy="15233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CEE44994-7234-0BED-4161-FC61298E1CF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797401" y="6635318"/>
            <a:ext cx="450412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CF892681-7875-90E7-2923-F657898D5EB9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950106" y="6635318"/>
            <a:ext cx="471365" cy="405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: Angulado 70">
            <a:extLst>
              <a:ext uri="{FF2B5EF4-FFF2-40B4-BE49-F238E27FC236}">
                <a16:creationId xmlns:a16="http://schemas.microsoft.com/office/drawing/2014/main" id="{30C15522-2CD1-99ED-2D23-8756E34911FC}"/>
              </a:ext>
            </a:extLst>
          </p:cNvPr>
          <p:cNvCxnSpPr>
            <a:stCxn id="22" idx="2"/>
            <a:endCxn id="19" idx="0"/>
          </p:cNvCxnSpPr>
          <p:nvPr/>
        </p:nvCxnSpPr>
        <p:spPr>
          <a:xfrm rot="10800000" flipV="1">
            <a:off x="10741497" y="4739686"/>
            <a:ext cx="519305" cy="7768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do 72">
            <a:extLst>
              <a:ext uri="{FF2B5EF4-FFF2-40B4-BE49-F238E27FC236}">
                <a16:creationId xmlns:a16="http://schemas.microsoft.com/office/drawing/2014/main" id="{512A7105-EE55-84A3-ADFD-2DC45612822D}"/>
              </a:ext>
            </a:extLst>
          </p:cNvPr>
          <p:cNvCxnSpPr>
            <a:cxnSpLocks/>
          </p:cNvCxnSpPr>
          <p:nvPr/>
        </p:nvCxnSpPr>
        <p:spPr>
          <a:xfrm rot="10800000">
            <a:off x="10762602" y="6215407"/>
            <a:ext cx="571826" cy="7873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15BABD70-046E-6904-113E-26D34ADE5C3D}"/>
              </a:ext>
            </a:extLst>
          </p:cNvPr>
          <p:cNvCxnSpPr>
            <a:cxnSpLocks/>
            <a:stCxn id="23" idx="2"/>
            <a:endCxn id="19" idx="3"/>
          </p:cNvCxnSpPr>
          <p:nvPr/>
        </p:nvCxnSpPr>
        <p:spPr>
          <a:xfrm flipH="1">
            <a:off x="11724135" y="5838004"/>
            <a:ext cx="521321" cy="12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C670E0F2-356F-B8F1-5B61-EA6AE0177119}"/>
              </a:ext>
            </a:extLst>
          </p:cNvPr>
          <p:cNvSpPr/>
          <p:nvPr/>
        </p:nvSpPr>
        <p:spPr>
          <a:xfrm>
            <a:off x="5219662" y="1677863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Análises sistemas  de apoio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7B4CC93-DF0E-6F16-C2B3-41772AD97A80}"/>
              </a:ext>
            </a:extLst>
          </p:cNvPr>
          <p:cNvSpPr/>
          <p:nvPr/>
        </p:nvSpPr>
        <p:spPr>
          <a:xfrm>
            <a:off x="5528045" y="120760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Cultura organiza-cional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764BD8D-9BC8-4847-E52E-D0F42D8C2F70}"/>
              </a:ext>
            </a:extLst>
          </p:cNvPr>
          <p:cNvSpPr/>
          <p:nvPr/>
        </p:nvSpPr>
        <p:spPr>
          <a:xfrm>
            <a:off x="7207046" y="619297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ágil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EAB188D-577D-9328-52A1-A6F0EA62C43F}"/>
              </a:ext>
            </a:extLst>
          </p:cNvPr>
          <p:cNvSpPr/>
          <p:nvPr/>
        </p:nvSpPr>
        <p:spPr>
          <a:xfrm>
            <a:off x="3902152" y="684401"/>
            <a:ext cx="1342943" cy="93350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42000">
                <a:srgbClr val="00B0F0">
                  <a:tint val="44500"/>
                  <a:satMod val="160000"/>
                </a:srgbClr>
              </a:gs>
              <a:gs pos="57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b="1" dirty="0">
                <a:solidFill>
                  <a:schemeClr val="tx1"/>
                </a:solidFill>
              </a:rPr>
              <a:t>Gestão de Dados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6696805-FFDE-7DEE-671A-580E4566E1C1}"/>
              </a:ext>
            </a:extLst>
          </p:cNvPr>
          <p:cNvSpPr/>
          <p:nvPr/>
        </p:nvSpPr>
        <p:spPr>
          <a:xfrm>
            <a:off x="10546138" y="1610329"/>
            <a:ext cx="1965277" cy="6673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Definição de objetivos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C01BF8F-4689-552D-54DA-47FE1593A20A}"/>
              </a:ext>
            </a:extLst>
          </p:cNvPr>
          <p:cNvSpPr/>
          <p:nvPr/>
        </p:nvSpPr>
        <p:spPr>
          <a:xfrm>
            <a:off x="12575711" y="793145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longo prazo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67E24482-EF1C-F682-071E-2E4BC1E4F579}"/>
              </a:ext>
            </a:extLst>
          </p:cNvPr>
          <p:cNvSpPr/>
          <p:nvPr/>
        </p:nvSpPr>
        <p:spPr>
          <a:xfrm>
            <a:off x="12588281" y="2150848"/>
            <a:ext cx="1342943" cy="933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40" dirty="0">
                <a:solidFill>
                  <a:schemeClr val="tx1"/>
                </a:solidFill>
              </a:rPr>
              <a:t>Metas de curto prazo</a:t>
            </a:r>
          </a:p>
        </p:txBody>
      </p:sp>
      <p:cxnSp>
        <p:nvCxnSpPr>
          <p:cNvPr id="117" name="Conector: Angulado 116">
            <a:extLst>
              <a:ext uri="{FF2B5EF4-FFF2-40B4-BE49-F238E27FC236}">
                <a16:creationId xmlns:a16="http://schemas.microsoft.com/office/drawing/2014/main" id="{94468F99-C3AD-4848-F451-6846FAC6A10E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421396" y="4690091"/>
            <a:ext cx="2337462" cy="1160101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5CE2E151-1157-06B3-F486-8B0DA8B14D04}"/>
              </a:ext>
            </a:extLst>
          </p:cNvPr>
          <p:cNvCxnSpPr>
            <a:stCxn id="38" idx="6"/>
            <a:endCxn id="37" idx="0"/>
          </p:cNvCxnSpPr>
          <p:nvPr/>
        </p:nvCxnSpPr>
        <p:spPr>
          <a:xfrm>
            <a:off x="2524350" y="2999856"/>
            <a:ext cx="572914" cy="7783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DC06C3C8-A0C1-A4AE-CF94-CD815CD423EF}"/>
              </a:ext>
            </a:extLst>
          </p:cNvPr>
          <p:cNvCxnSpPr>
            <a:cxnSpLocks/>
            <a:stCxn id="40" idx="6"/>
            <a:endCxn id="37" idx="2"/>
          </p:cNvCxnSpPr>
          <p:nvPr/>
        </p:nvCxnSpPr>
        <p:spPr>
          <a:xfrm flipV="1">
            <a:off x="2164944" y="4445609"/>
            <a:ext cx="932320" cy="829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A54AD16D-0C94-F204-EFEF-F588F5AFF330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>
            <a:off x="4079902" y="4111922"/>
            <a:ext cx="1324269" cy="4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id="{F1E57672-F5DD-0EE7-EC56-74E1EC5BDA0D}"/>
              </a:ext>
            </a:extLst>
          </p:cNvPr>
          <p:cNvCxnSpPr>
            <a:stCxn id="30" idx="4"/>
            <a:endCxn id="28" idx="3"/>
          </p:cNvCxnSpPr>
          <p:nvPr/>
        </p:nvCxnSpPr>
        <p:spPr>
          <a:xfrm rot="5400000">
            <a:off x="7302356" y="1435387"/>
            <a:ext cx="458747" cy="69357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F13EEA6A-2C1C-3D97-DF46-1AD9580EB234}"/>
              </a:ext>
            </a:extLst>
          </p:cNvPr>
          <p:cNvCxnSpPr>
            <a:stCxn id="31" idx="4"/>
            <a:endCxn id="28" idx="1"/>
          </p:cNvCxnSpPr>
          <p:nvPr/>
        </p:nvCxnSpPr>
        <p:spPr>
          <a:xfrm rot="16200000" flipH="1">
            <a:off x="4699821" y="1491709"/>
            <a:ext cx="393643" cy="646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48B5CF6B-BF03-3990-8C06-B94297A4F614}"/>
              </a:ext>
            </a:extLst>
          </p:cNvPr>
          <p:cNvCxnSpPr>
            <a:stCxn id="29" idx="4"/>
            <a:endCxn id="28" idx="0"/>
          </p:cNvCxnSpPr>
          <p:nvPr/>
        </p:nvCxnSpPr>
        <p:spPr>
          <a:xfrm>
            <a:off x="6199517" y="1054266"/>
            <a:ext cx="2784" cy="623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58218A9B-2E3E-B182-0E9B-8771694744A2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rot="10800000" flipV="1">
            <a:off x="11528778" y="1259898"/>
            <a:ext cx="1046934" cy="3504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4472076C-3799-A526-0161-0659DA8ABDAF}"/>
              </a:ext>
            </a:extLst>
          </p:cNvPr>
          <p:cNvCxnSpPr>
            <a:stCxn id="27" idx="2"/>
            <a:endCxn id="25" idx="2"/>
          </p:cNvCxnSpPr>
          <p:nvPr/>
        </p:nvCxnSpPr>
        <p:spPr>
          <a:xfrm rot="10800000">
            <a:off x="11528777" y="2277706"/>
            <a:ext cx="1059504" cy="3398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98E428FF-E44D-1EE7-0913-3E79515B9708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7421396" y="1944017"/>
            <a:ext cx="3124742" cy="159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00A503D4-D731-B65C-8EDD-33F70A22F660}"/>
              </a:ext>
            </a:extLst>
          </p:cNvPr>
          <p:cNvSpPr/>
          <p:nvPr/>
        </p:nvSpPr>
        <p:spPr>
          <a:xfrm>
            <a:off x="4513645" y="5670225"/>
            <a:ext cx="337456" cy="268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2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697408FD-285D-329A-00BA-3FA0970171AF}"/>
              </a:ext>
            </a:extLst>
          </p:cNvPr>
          <p:cNvSpPr/>
          <p:nvPr/>
        </p:nvSpPr>
        <p:spPr>
          <a:xfrm>
            <a:off x="9787583" y="5189917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1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43F38C7F-030E-CAF0-9A1D-531194AA84FF}"/>
              </a:ext>
            </a:extLst>
          </p:cNvPr>
          <p:cNvSpPr/>
          <p:nvPr/>
        </p:nvSpPr>
        <p:spPr>
          <a:xfrm>
            <a:off x="10583165" y="127187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3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69B125C9-10D9-5741-FFC8-A94C6BCD862D}"/>
              </a:ext>
            </a:extLst>
          </p:cNvPr>
          <p:cNvSpPr/>
          <p:nvPr/>
        </p:nvSpPr>
        <p:spPr>
          <a:xfrm>
            <a:off x="5293013" y="1350352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4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9B3A5A0C-2737-1AD2-057D-44CB9E36BE02}"/>
              </a:ext>
            </a:extLst>
          </p:cNvPr>
          <p:cNvSpPr/>
          <p:nvPr/>
        </p:nvSpPr>
        <p:spPr>
          <a:xfrm>
            <a:off x="3638791" y="3448578"/>
            <a:ext cx="337456" cy="295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20" dirty="0"/>
              <a:t>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7C305B4-F3E7-E991-858F-E05DCE6AF8B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0D08A16C-F158-FF26-8BBF-8ACE49049986}"/>
              </a:ext>
            </a:extLst>
          </p:cNvPr>
          <p:cNvCxnSpPr>
            <a:stCxn id="13" idx="0"/>
            <a:endCxn id="8" idx="2"/>
          </p:cNvCxnSpPr>
          <p:nvPr/>
        </p:nvCxnSpPr>
        <p:spPr>
          <a:xfrm rot="5400000" flipH="1" flipV="1">
            <a:off x="5729066" y="4928660"/>
            <a:ext cx="750416" cy="131245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9C2CC454-C818-4640-CBE0-32F9C0AD4BE3}"/>
              </a:ext>
            </a:extLst>
          </p:cNvPr>
          <p:cNvCxnSpPr>
            <a:stCxn id="8" idx="0"/>
            <a:endCxn id="28" idx="2"/>
          </p:cNvCxnSpPr>
          <p:nvPr/>
        </p:nvCxnSpPr>
        <p:spPr>
          <a:xfrm rot="16200000" flipV="1">
            <a:off x="6146461" y="2401078"/>
            <a:ext cx="669882" cy="558202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FED81F-26D2-21B3-FCDF-4D60219B4D4A}"/>
              </a:ext>
            </a:extLst>
          </p:cNvPr>
          <p:cNvSpPr txBox="1"/>
          <p:nvPr/>
        </p:nvSpPr>
        <p:spPr>
          <a:xfrm>
            <a:off x="258877" y="201689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Ciclo Estratégico</a:t>
            </a:r>
          </a:p>
        </p:txBody>
      </p:sp>
    </p:spTree>
    <p:extLst>
      <p:ext uri="{BB962C8B-B14F-4D97-AF65-F5344CB8AC3E}">
        <p14:creationId xmlns:p14="http://schemas.microsoft.com/office/powerpoint/2010/main" val="214497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880813"/>
            <a:ext cx="1614011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903" y="2145132"/>
            <a:ext cx="12894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88254" y="2107628"/>
            <a:ext cx="3463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Sucesso Organizacional (atender partes interessadas)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918114" y="2701867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3" y="2745445"/>
            <a:ext cx="3228022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59184" y="2922611"/>
            <a:ext cx="19050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2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895261" y="2972259"/>
            <a:ext cx="32761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Vantagens  Competitivas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725119" y="3566500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7" y="3610076"/>
            <a:ext cx="484203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59780" y="3787242"/>
            <a:ext cx="18931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3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702265" y="3836891"/>
            <a:ext cx="29938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Direcionamento do propósito aos clientes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532126" y="4431132"/>
            <a:ext cx="7247812" cy="15240"/>
          </a:xfrm>
          <a:prstGeom prst="roundRect">
            <a:avLst>
              <a:gd name="adj" fmla="val 223256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3" y="4474707"/>
            <a:ext cx="6456164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959065" y="4651873"/>
            <a:ext cx="19050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4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7509271" y="4701523"/>
            <a:ext cx="33089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Identidade Corporativa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626821" y="6252011"/>
            <a:ext cx="13042822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1750" b="1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 relação entre identidade corporativa e sucesso organizacional é uma interação complexa que envolve ativos tangíveis e intangíveis</a:t>
            </a:r>
            <a:r>
              <a:rPr lang="en-US" sz="17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, moldando, em última análise, o desempenho e as vantagens competitivas de uma empresa.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0D9B00D-F7C6-ADB0-BF4A-93BE838217C9}"/>
              </a:ext>
            </a:extLst>
          </p:cNvPr>
          <p:cNvSpPr txBox="1"/>
          <p:nvPr/>
        </p:nvSpPr>
        <p:spPr>
          <a:xfrm>
            <a:off x="224683" y="176419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corporativa: partes interessadas</a:t>
            </a:r>
          </a:p>
        </p:txBody>
      </p:sp>
      <p:pic>
        <p:nvPicPr>
          <p:cNvPr id="20" name="Picture 2" descr="UMC">
            <a:extLst>
              <a:ext uri="{FF2B5EF4-FFF2-40B4-BE49-F238E27FC236}">
                <a16:creationId xmlns:a16="http://schemas.microsoft.com/office/drawing/2014/main" id="{F606C565-0A59-8A0A-E7B8-A71B6355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F6D6D529-DE21-5EA0-209E-D2A176B450DD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F165C3A-A72B-7AE7-7E02-F9CD17D9C4B6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</p:spTree>
    <p:extLst>
      <p:ext uri="{BB962C8B-B14F-4D97-AF65-F5344CB8AC3E}">
        <p14:creationId xmlns:p14="http://schemas.microsoft.com/office/powerpoint/2010/main" val="244093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188" y="758309"/>
            <a:ext cx="7667626" cy="58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49"/>
              </a:lnSpc>
            </a:pPr>
            <a:r>
              <a:rPr lang="en-US" sz="4150" dirty="0">
                <a:solidFill>
                  <a:srgbClr val="1D1D1B"/>
                </a:solidFill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Resumo 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43107" y="2047672"/>
            <a:ext cx="22860" cy="5078374"/>
          </a:xfrm>
          <a:prstGeom prst="roundRect">
            <a:avLst>
              <a:gd name="adj" fmla="val 138397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268910" y="2510586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17305" y="2284844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2564" y="2363902"/>
            <a:ext cx="143947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5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1</a:t>
            </a:r>
            <a:endParaRPr lang="en-US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214565" y="2258531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Visão</a:t>
            </a:r>
            <a:endParaRPr lang="en-US"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214563" y="2714422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Representa uma visão aspiracional do futuro das organizações, orientando suas estratégias de longo prazo.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68910" y="4273665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17305" y="4047922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48274" y="4126980"/>
            <a:ext cx="212527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5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2</a:t>
            </a:r>
            <a:endParaRPr lang="en-US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214565" y="4021608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Missão</a:t>
            </a:r>
            <a:endParaRPr lang="en-US"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214563" y="4477500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Articula o propósito fundamental das organizações e as contribuições únicas que ela faz dentro de seu setor.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68910" y="6036741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6D0D0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817305" y="5811000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48869" y="5890056"/>
            <a:ext cx="21133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50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3</a:t>
            </a:r>
            <a:endParaRPr lang="en-US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2214565" y="5784687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>
                <a:latin typeface="Arial" panose="020B0604020202020204" pitchFamily="34" charset="0"/>
                <a:ea typeface="Tomorrow Semi Bold" pitchFamily="34" charset="-122"/>
                <a:cs typeface="Arial" panose="020B0604020202020204" pitchFamily="34" charset="0"/>
              </a:rPr>
              <a:t>Valores</a:t>
            </a:r>
            <a:endParaRPr lang="en-US"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214563" y="6240577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Servem como bússolas éticas, moldando os processos de tomada de decisão e influenciando a cultura corporativa.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4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11961-0FE5-C2D4-ABE0-3CA08E65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A596A73-85DC-48DB-A4B5-2444F0EF13E1}"/>
              </a:ext>
            </a:extLst>
          </p:cNvPr>
          <p:cNvGrpSpPr/>
          <p:nvPr/>
        </p:nvGrpSpPr>
        <p:grpSpPr>
          <a:xfrm>
            <a:off x="2364244" y="2420806"/>
            <a:ext cx="2352930" cy="1052032"/>
            <a:chOff x="4298623" y="1291474"/>
            <a:chExt cx="1960775" cy="876693"/>
          </a:xfrm>
        </p:grpSpPr>
        <p:sp>
          <p:nvSpPr>
            <p:cNvPr id="8" name="Seta: Curva para Baixo 7">
              <a:extLst>
                <a:ext uri="{FF2B5EF4-FFF2-40B4-BE49-F238E27FC236}">
                  <a16:creationId xmlns:a16="http://schemas.microsoft.com/office/drawing/2014/main" id="{E64EDB60-7922-27CC-CD46-AF8AFF423C0E}"/>
                </a:ext>
              </a:extLst>
            </p:cNvPr>
            <p:cNvSpPr/>
            <p:nvPr/>
          </p:nvSpPr>
          <p:spPr>
            <a:xfrm rot="20905923">
              <a:off x="4298623" y="1291474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A76DDE-9552-62DD-FD64-32F0B7B29BDA}"/>
                </a:ext>
              </a:extLst>
            </p:cNvPr>
            <p:cNvSpPr txBox="1"/>
            <p:nvPr/>
          </p:nvSpPr>
          <p:spPr>
            <a:xfrm>
              <a:off x="4910960" y="1729820"/>
              <a:ext cx="7655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Visão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44CE385-876D-FED7-4822-2B02AED59A29}"/>
              </a:ext>
            </a:extLst>
          </p:cNvPr>
          <p:cNvGrpSpPr/>
          <p:nvPr/>
        </p:nvGrpSpPr>
        <p:grpSpPr>
          <a:xfrm>
            <a:off x="1101560" y="4781236"/>
            <a:ext cx="2352930" cy="1052032"/>
            <a:chOff x="3246386" y="3258499"/>
            <a:chExt cx="1960775" cy="876693"/>
          </a:xfrm>
        </p:grpSpPr>
        <p:sp>
          <p:nvSpPr>
            <p:cNvPr id="9" name="Seta: Curva para Baixo 8">
              <a:extLst>
                <a:ext uri="{FF2B5EF4-FFF2-40B4-BE49-F238E27FC236}">
                  <a16:creationId xmlns:a16="http://schemas.microsoft.com/office/drawing/2014/main" id="{15D8F2CB-3ED9-2619-906D-C3E8398477A3}"/>
                </a:ext>
              </a:extLst>
            </p:cNvPr>
            <p:cNvSpPr/>
            <p:nvPr/>
          </p:nvSpPr>
          <p:spPr>
            <a:xfrm rot="13054011">
              <a:off x="3246386" y="3258499"/>
              <a:ext cx="1960775" cy="87669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4F21F81-44FB-C5E2-3BE2-06EF84178B9A}"/>
                </a:ext>
              </a:extLst>
            </p:cNvPr>
            <p:cNvSpPr txBox="1"/>
            <p:nvPr/>
          </p:nvSpPr>
          <p:spPr>
            <a:xfrm>
              <a:off x="3931552" y="3327513"/>
              <a:ext cx="9366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Missão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B35F584-CB1A-91FA-2A4B-865AD9018FF8}"/>
              </a:ext>
            </a:extLst>
          </p:cNvPr>
          <p:cNvGrpSpPr/>
          <p:nvPr/>
        </p:nvGrpSpPr>
        <p:grpSpPr>
          <a:xfrm>
            <a:off x="4216653" y="4632152"/>
            <a:ext cx="2066752" cy="1233924"/>
            <a:chOff x="5842297" y="3134263"/>
            <a:chExt cx="1722293" cy="1028270"/>
          </a:xfrm>
        </p:grpSpPr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708FEB7B-54DA-1768-18EC-9B6650A77689}"/>
                </a:ext>
              </a:extLst>
            </p:cNvPr>
            <p:cNvSpPr/>
            <p:nvPr/>
          </p:nvSpPr>
          <p:spPr>
            <a:xfrm rot="9006527">
              <a:off x="5842297" y="3159871"/>
              <a:ext cx="1722293" cy="1002662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27F73F0-99B6-45AC-9EF2-A48A6CCDFEF2}"/>
                </a:ext>
              </a:extLst>
            </p:cNvPr>
            <p:cNvSpPr txBox="1"/>
            <p:nvPr/>
          </p:nvSpPr>
          <p:spPr>
            <a:xfrm>
              <a:off x="6084448" y="3134263"/>
              <a:ext cx="9747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60" b="1" dirty="0">
                  <a:latin typeface="Arial" panose="020B0604020202020204" pitchFamily="34" charset="0"/>
                  <a:cs typeface="Arial" panose="020B0604020202020204" pitchFamily="34" charset="0"/>
                </a:rPr>
                <a:t>Valores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D649D9C-DC82-355B-1085-02B675C08A76}"/>
              </a:ext>
            </a:extLst>
          </p:cNvPr>
          <p:cNvSpPr txBox="1"/>
          <p:nvPr/>
        </p:nvSpPr>
        <p:spPr>
          <a:xfrm>
            <a:off x="224683" y="176418"/>
            <a:ext cx="118340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40" b="1" dirty="0">
                <a:latin typeface="Arial" panose="020B0604020202020204" pitchFamily="34" charset="0"/>
                <a:cs typeface="Arial" panose="020B0604020202020204" pitchFamily="34" charset="0"/>
              </a:rPr>
              <a:t>Identidade corporativa</a:t>
            </a:r>
          </a:p>
        </p:txBody>
      </p:sp>
      <p:pic>
        <p:nvPicPr>
          <p:cNvPr id="19" name="Picture 2" descr="UMC">
            <a:extLst>
              <a:ext uri="{FF2B5EF4-FFF2-40B4-BE49-F238E27FC236}">
                <a16:creationId xmlns:a16="http://schemas.microsoft.com/office/drawing/2014/main" id="{1D70E602-253D-2C35-1233-CDD87150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82" y="1"/>
            <a:ext cx="1837019" cy="18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12BDD20-4D6E-C0DC-93E7-BCD6234FCDB7}"/>
              </a:ext>
            </a:extLst>
          </p:cNvPr>
          <p:cNvSpPr/>
          <p:nvPr/>
        </p:nvSpPr>
        <p:spPr>
          <a:xfrm>
            <a:off x="303178" y="938681"/>
            <a:ext cx="12237479" cy="54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E53D20E-F599-F204-C659-0B8EEE5740CD}"/>
              </a:ext>
            </a:extLst>
          </p:cNvPr>
          <p:cNvSpPr/>
          <p:nvPr/>
        </p:nvSpPr>
        <p:spPr>
          <a:xfrm>
            <a:off x="626821" y="995432"/>
            <a:ext cx="12237478" cy="54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6D92D0-D083-65ED-D0B4-F92B441AB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204" y="1279915"/>
            <a:ext cx="6328196" cy="69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3323</Words>
  <Application>Microsoft Office PowerPoint</Application>
  <PresentationFormat>Personalizar</PresentationFormat>
  <Paragraphs>779</Paragraphs>
  <Slides>63</Slides>
  <Notes>55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9" baseType="lpstr">
      <vt:lpstr>Aharoni</vt:lpstr>
      <vt:lpstr>Arial</vt:lpstr>
      <vt:lpstr>Arial Narrow</vt:lpstr>
      <vt:lpstr>Crimson Pro Semi Bold</vt:lpstr>
      <vt:lpstr>Google Sans</vt:lpstr>
      <vt:lpstr>Heebo</vt:lpstr>
      <vt:lpstr>Inter</vt:lpstr>
      <vt:lpstr>Inter Bold</vt:lpstr>
      <vt:lpstr>Monotype Sorts</vt:lpstr>
      <vt:lpstr>Montserrat Bold</vt:lpstr>
      <vt:lpstr>Raleway</vt:lpstr>
      <vt:lpstr>Source Sans Pro</vt:lpstr>
      <vt:lpstr>Tomorrow</vt:lpstr>
      <vt:lpstr>Tomorrow Semi Bold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Jorge Fernandes</cp:lastModifiedBy>
  <cp:revision>129</cp:revision>
  <cp:lastPrinted>2025-01-27T17:11:09Z</cp:lastPrinted>
  <dcterms:created xsi:type="dcterms:W3CDTF">2025-01-27T16:24:31Z</dcterms:created>
  <dcterms:modified xsi:type="dcterms:W3CDTF">2025-02-05T00:00:19Z</dcterms:modified>
</cp:coreProperties>
</file>