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7" r:id="rId2"/>
    <p:sldId id="278" r:id="rId3"/>
    <p:sldId id="256" r:id="rId4"/>
    <p:sldId id="257" r:id="rId5"/>
    <p:sldId id="258" r:id="rId6"/>
    <p:sldId id="279" r:id="rId7"/>
    <p:sldId id="280" r:id="rId8"/>
    <p:sldId id="282" r:id="rId9"/>
    <p:sldId id="284" r:id="rId10"/>
  </p:sldIdLst>
  <p:sldSz cx="12192000" cy="6858000"/>
  <p:notesSz cx="6888163" cy="100187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94771"/>
    <a:srgbClr val="1D5181"/>
    <a:srgbClr val="1F59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42871264-1295-4B1C-94E7-399C6514A3AA}" type="datetimeFigureOut">
              <a:rPr lang="pt-BR" smtClean="0"/>
              <a:t>25/02/2025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9F74AD51-A540-4DCB-8178-BDF250A961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034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71441" tIns="35720" rIns="71441" bIns="3572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71441" tIns="35720" rIns="71441" bIns="35720"/>
          <a:lstStyle/>
          <a:p>
            <a:fld id="{F7021451-1387-4CA6-816F-3879F97B5CBC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980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8E5B2-E119-68C0-03F6-3FCB05C18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F7B46A-33EB-3408-E934-762ED9F642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80DF22-9A26-C0E5-6517-5F3FAB275A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71441" tIns="35720" rIns="71441" bIns="35720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C8553-F836-16DF-D5F9-74FE218420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71441" tIns="35720" rIns="71441" bIns="35720"/>
          <a:lstStyle/>
          <a:p>
            <a:fld id="{F7021451-1387-4CA6-816F-3879F97B5CBC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599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9A25F-0BF9-98FB-34E5-0DD1F6BD6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2C44D1-B669-5225-AC7C-333D1C484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2EF6F5-3C58-5376-EDC0-60A652880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3ED4-E603-4195-B018-5C9B574B748E}" type="datetimeFigureOut">
              <a:rPr lang="pt-BR" smtClean="0"/>
              <a:t>25/02/2025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069D47-EBF7-EA5F-D3D2-EE2F9DB00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8D35AF-5322-7575-458B-D89E7CC5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AEEB-1938-45F4-98D2-2C465B2DC19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569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2139C-A270-E428-93B0-941EDDE82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0293023-D5C2-7ACC-A5EE-1C56D2C79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5A27CF-69DD-B2BA-6E60-B7A89DD8D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3ED4-E603-4195-B018-5C9B574B748E}" type="datetimeFigureOut">
              <a:rPr lang="pt-BR" smtClean="0"/>
              <a:t>25/02/2025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F9D326-0906-C71E-FBAE-32AE943E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AED8C8-D569-F1E6-B30B-439B410F5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AEEB-1938-45F4-98D2-2C465B2DC19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595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387A3F1-13A9-2353-C257-3176BAB53C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8A17FCD-17BD-A5D5-B49A-B7A54FE16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01A0EF-6550-4B6D-AB80-2C8DCB3BD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3ED4-E603-4195-B018-5C9B574B748E}" type="datetimeFigureOut">
              <a:rPr lang="pt-BR" smtClean="0"/>
              <a:t>25/02/2025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81C3B-E572-8BBC-F850-88233BA05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84F23B-7FB6-0C13-6D2D-6059BF896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AEEB-1938-45F4-98D2-2C465B2DC19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7046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066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827FC5-D697-A64D-E327-F0AD367A3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E465C5-E44D-422E-BBCE-53F92894C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2D877D-8A26-5697-349F-F61CCC5E6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3ED4-E603-4195-B018-5C9B574B748E}" type="datetimeFigureOut">
              <a:rPr lang="pt-BR" smtClean="0"/>
              <a:t>25/02/2025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8707FD-F250-EBB1-F130-8E10D57D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70E346-2664-6817-5374-6594A6616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AEEB-1938-45F4-98D2-2C465B2DC19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915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3ADBE1-5613-FCD1-37D7-8E9558E77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D2C56B-3125-EE5C-A782-317C7B012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0ACFE6-9B18-0488-1E6F-D871769FC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3ED4-E603-4195-B018-5C9B574B748E}" type="datetimeFigureOut">
              <a:rPr lang="pt-BR" smtClean="0"/>
              <a:t>25/02/2025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23892C-57D7-6862-9BC6-C57A04B71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4A6627-9162-8BE0-00E7-511E35E8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AEEB-1938-45F4-98D2-2C465B2DC19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059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4FFFC-D944-BE03-8F14-63C4F3CAA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AFAFED-9176-0866-59FE-422B1C4B0F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38E9928-73CA-90B7-1529-0B7FBB281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622E077-9B25-D631-CF49-7A0B20E9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3ED4-E603-4195-B018-5C9B574B748E}" type="datetimeFigureOut">
              <a:rPr lang="pt-BR" smtClean="0"/>
              <a:t>25/02/2025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D8102F8-A3CD-C507-BCCE-3AD4E62E8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C6DC7B-FFC6-AAEB-8FAB-134C5314A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AEEB-1938-45F4-98D2-2C465B2DC19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619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1D2DA6-679A-23BB-5528-7F33F2FCB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F3298E-C528-ACC8-71A9-6E5EB1C47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C9F3D70-9B87-B21E-7B76-D74FFC172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39264C0-0B14-AF34-C78F-1CA82DBBCE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694E897-B7CF-5C5F-59D0-0F0E3B398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1D9F133-0AEC-5E23-330B-D7291E4F6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3ED4-E603-4195-B018-5C9B574B748E}" type="datetimeFigureOut">
              <a:rPr lang="pt-BR" smtClean="0"/>
              <a:t>25/02/2025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3559F2F-DF86-5C15-D243-AA4040695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A753704-EA09-5C80-1915-8F9FCFF9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AEEB-1938-45F4-98D2-2C465B2DC19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051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8D9A5-A932-0C7B-F3BD-3C353AD96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D69833C-69EE-B127-B0DD-4B73D3EC7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3ED4-E603-4195-B018-5C9B574B748E}" type="datetimeFigureOut">
              <a:rPr lang="pt-BR" smtClean="0"/>
              <a:t>25/02/2025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02AD2C2-5FAB-3091-B28C-BD5C038D3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ECEAFAA-43C5-E24A-6A60-6E0BD3CF2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AEEB-1938-45F4-98D2-2C465B2DC19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660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68207F7-A03F-BC0A-F854-8BF3FB095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3ED4-E603-4195-B018-5C9B574B748E}" type="datetimeFigureOut">
              <a:rPr lang="pt-BR" smtClean="0"/>
              <a:t>25/02/2025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6CB3334-7B55-8B62-433E-3CEEB650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99BE7B1-D326-C5CD-3403-77821063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AEEB-1938-45F4-98D2-2C465B2DC19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394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CED387-8650-359D-7BC2-FD739549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6A68CA-5275-D94F-CB69-EE03941E4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259A296-8D0F-C0A0-AF5A-15116E440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8EFFCD9-B8D0-CD72-ABDE-534F756D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3ED4-E603-4195-B018-5C9B574B748E}" type="datetimeFigureOut">
              <a:rPr lang="pt-BR" smtClean="0"/>
              <a:t>25/02/2025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BAC2C97-A070-9C82-A261-E0E5ED670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C0A583-F9CD-B721-F7E7-20CEB8336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AEEB-1938-45F4-98D2-2C465B2DC19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684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6ED603-EA28-5E9C-5752-CA2AED624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1EF3420-E1A4-F661-BB22-E6C4D2525D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780F66E-0CB4-BBC2-61CA-3F3264AC9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19B2FA8-A2E6-CECD-3235-C25E9DF00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3ED4-E603-4195-B018-5C9B574B748E}" type="datetimeFigureOut">
              <a:rPr lang="pt-BR" smtClean="0"/>
              <a:t>25/02/2025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CD9B9D-D114-0184-BAA5-AA565FFB3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1C470A8-84EC-FC2D-5547-FDFE69E1D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7AEEB-1938-45F4-98D2-2C465B2DC19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314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22FCC52-70B4-ED2B-DC91-A13F24291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6304EC-9271-5CCB-0D66-03703BE02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21C712-566B-6B44-E627-F36D8517D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7F3ED4-E603-4195-B018-5C9B574B748E}" type="datetimeFigureOut">
              <a:rPr lang="pt-BR" smtClean="0"/>
              <a:t>25/02/2025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09B56C-F87F-EE98-6BB4-2DFFF823D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CB808F-D4E6-B38B-51CA-2F5981D83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B7AEEB-1938-45F4-98D2-2C465B2DC19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9135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pt-BR" sz="1500" dirty="0"/>
          </a:p>
        </p:txBody>
      </p:sp>
      <p:sp>
        <p:nvSpPr>
          <p:cNvPr id="3" name="Shape 1"/>
          <p:cNvSpPr/>
          <p:nvPr/>
        </p:nvSpPr>
        <p:spPr>
          <a:xfrm>
            <a:off x="-17724" y="-2"/>
            <a:ext cx="12192000" cy="68580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pt-BR" sz="1500" dirty="0"/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D204E00E-61DB-1FDA-5F8B-74955EDE4F36}"/>
              </a:ext>
            </a:extLst>
          </p:cNvPr>
          <p:cNvSpPr/>
          <p:nvPr/>
        </p:nvSpPr>
        <p:spPr>
          <a:xfrm>
            <a:off x="2298708" y="3250330"/>
            <a:ext cx="2969918" cy="65756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4890"/>
              </a:lnSpc>
            </a:pPr>
            <a:r>
              <a:rPr lang="en-US" sz="16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Professor: Jorge Fernandes</a:t>
            </a:r>
            <a:endParaRPr lang="en-US" sz="1600" dirty="0"/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DF214A97-CA38-722D-BC52-7340935622DA}"/>
              </a:ext>
            </a:extLst>
          </p:cNvPr>
          <p:cNvSpPr txBox="1"/>
          <p:nvPr/>
        </p:nvSpPr>
        <p:spPr>
          <a:xfrm>
            <a:off x="1537829" y="1979689"/>
            <a:ext cx="4962526" cy="1513662"/>
          </a:xfrm>
          <a:prstGeom prst="rect">
            <a:avLst/>
          </a:prstGeom>
        </p:spPr>
        <p:txBody>
          <a:bodyPr vert="horz" wrap="square" lIns="0" tIns="10583" rIns="0" bIns="0" rtlCol="0">
            <a:spAutoFit/>
          </a:bodyPr>
          <a:lstStyle/>
          <a:p>
            <a:pPr marL="10583">
              <a:spcBef>
                <a:spcPts val="83"/>
              </a:spcBef>
            </a:pPr>
            <a:r>
              <a:rPr lang="pt-BR" sz="3200" spc="-12" dirty="0">
                <a:latin typeface="Arial" panose="020B0604020202020204" pitchFamily="34" charset="0"/>
                <a:cs typeface="Arial" panose="020B0604020202020204" pitchFamily="34" charset="0"/>
              </a:rPr>
              <a:t>      Plano de Ensino:</a:t>
            </a:r>
          </a:p>
          <a:p>
            <a:pPr marL="10583">
              <a:spcBef>
                <a:spcPts val="83"/>
              </a:spcBef>
            </a:pPr>
            <a:r>
              <a:rPr lang="pt-BR" sz="3200" spc="-12" dirty="0">
                <a:latin typeface="Arial" panose="020B0604020202020204" pitchFamily="34" charset="0"/>
                <a:cs typeface="Arial" panose="020B0604020202020204" pitchFamily="34" charset="0"/>
              </a:rPr>
              <a:t>Planejamento Estratégio e </a:t>
            </a:r>
          </a:p>
          <a:p>
            <a:pPr marL="10583">
              <a:spcBef>
                <a:spcPts val="83"/>
              </a:spcBef>
            </a:pPr>
            <a:r>
              <a:rPr lang="pt-BR" sz="3200" spc="-12" dirty="0">
                <a:latin typeface="Arial" panose="020B0604020202020204" pitchFamily="34" charset="0"/>
                <a:cs typeface="Arial" panose="020B0604020202020204" pitchFamily="34" charset="0"/>
              </a:rPr>
              <a:t>   Cenários Econômicos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CCDB28C-4CAD-1CAB-E4AE-7970B68B0781}"/>
              </a:ext>
            </a:extLst>
          </p:cNvPr>
          <p:cNvSpPr/>
          <p:nvPr/>
        </p:nvSpPr>
        <p:spPr>
          <a:xfrm>
            <a:off x="8864582" y="7214190"/>
            <a:ext cx="5765817" cy="10154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AAB6540-7E06-8685-08E0-C94E18BDC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767" y="-4"/>
            <a:ext cx="4521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747B1-2C7A-DA38-47E2-1182395B9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94D87223-68AA-7F16-0A09-6D0CAFD462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pt-BR" sz="1500" dirty="0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AEADE377-749F-1BD9-8CF1-5495E932E7E5}"/>
              </a:ext>
            </a:extLst>
          </p:cNvPr>
          <p:cNvSpPr/>
          <p:nvPr/>
        </p:nvSpPr>
        <p:spPr>
          <a:xfrm>
            <a:off x="-17724" y="12061"/>
            <a:ext cx="12192000" cy="68580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  <p:txBody>
          <a:bodyPr/>
          <a:lstStyle/>
          <a:p>
            <a:endParaRPr lang="pt-BR" sz="15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433555F-15C2-EE44-B3F9-D570A1875BA1}"/>
              </a:ext>
            </a:extLst>
          </p:cNvPr>
          <p:cNvSpPr/>
          <p:nvPr/>
        </p:nvSpPr>
        <p:spPr>
          <a:xfrm>
            <a:off x="8864582" y="7214190"/>
            <a:ext cx="5765817" cy="10154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ext 5">
            <a:extLst>
              <a:ext uri="{FF2B5EF4-FFF2-40B4-BE49-F238E27FC236}">
                <a16:creationId xmlns:a16="http://schemas.microsoft.com/office/drawing/2014/main" id="{A0AF46EA-D2C0-E90B-1E8F-B28FF290892F}"/>
              </a:ext>
            </a:extLst>
          </p:cNvPr>
          <p:cNvSpPr/>
          <p:nvPr/>
        </p:nvSpPr>
        <p:spPr>
          <a:xfrm>
            <a:off x="10732800" y="6379001"/>
            <a:ext cx="106518" cy="947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768"/>
              </a:lnSpc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4CCA858-4B3B-4D44-FAA3-15D2C01B7815}"/>
              </a:ext>
            </a:extLst>
          </p:cNvPr>
          <p:cNvSpPr txBox="1"/>
          <p:nvPr/>
        </p:nvSpPr>
        <p:spPr>
          <a:xfrm>
            <a:off x="5464091" y="1142583"/>
            <a:ext cx="4982055" cy="639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IA E DATA SCIENCE PARA LÍDERES (2024)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      The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of Chicago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B0B54FA-D804-F8D9-8B6B-03E73BFA7F78}"/>
              </a:ext>
            </a:extLst>
          </p:cNvPr>
          <p:cNvSpPr txBox="1"/>
          <p:nvPr/>
        </p:nvSpPr>
        <p:spPr>
          <a:xfrm>
            <a:off x="5446368" y="5419642"/>
            <a:ext cx="6391273" cy="1202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9450">
              <a:lnSpc>
                <a:spcPct val="107000"/>
              </a:lnSpc>
            </a:pP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BACHARELADO em ADMINISTRAÇÃO DE EMPRESAS (1989 - 1992)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Universidade Camilo Castelo Branco</a:t>
            </a:r>
          </a:p>
          <a:p>
            <a:pPr marL="1348740"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2E41807-B426-75E8-5312-4715E9ADE7E3}"/>
              </a:ext>
            </a:extLst>
          </p:cNvPr>
          <p:cNvSpPr txBox="1"/>
          <p:nvPr/>
        </p:nvSpPr>
        <p:spPr>
          <a:xfrm>
            <a:off x="5446368" y="1815949"/>
            <a:ext cx="6018617" cy="869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9450">
              <a:lnSpc>
                <a:spcPct val="107000"/>
              </a:lnSpc>
            </a:pP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MESTRADO – GESTÃO DE NEGÓCIOS (2022-2023)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      FIA Business School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8CEF713-919B-ADB9-EE73-E05BC6587D99}"/>
              </a:ext>
            </a:extLst>
          </p:cNvPr>
          <p:cNvSpPr txBox="1"/>
          <p:nvPr/>
        </p:nvSpPr>
        <p:spPr>
          <a:xfrm>
            <a:off x="5428512" y="2752656"/>
            <a:ext cx="6146883" cy="869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9450">
              <a:lnSpc>
                <a:spcPct val="107000"/>
              </a:lnSpc>
            </a:pP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pt-B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MBA em GESTÃO EMPRESARIAL (2004-2005)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Fundação Dom Cabral 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7E66481-8D17-E3ED-B23A-BEE213F781DF}"/>
              </a:ext>
            </a:extLst>
          </p:cNvPr>
          <p:cNvSpPr txBox="1"/>
          <p:nvPr/>
        </p:nvSpPr>
        <p:spPr>
          <a:xfrm>
            <a:off x="5446368" y="3846940"/>
            <a:ext cx="5823033" cy="625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pt-B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MBA em ECONOMIA DO SETOR FINANCEIRO (2001-2002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spcAft>
                <a:spcPts val="80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Universidade do Estado de São Paulo - USP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47869BA7-9CCD-8EA5-9D50-529C6B696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59" y="674212"/>
            <a:ext cx="3962400" cy="5374909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69FD31A1-5300-06FF-E8C1-F62FD4FA8221}"/>
              </a:ext>
            </a:extLst>
          </p:cNvPr>
          <p:cNvSpPr/>
          <p:nvPr/>
        </p:nvSpPr>
        <p:spPr>
          <a:xfrm rot="20447810">
            <a:off x="1234980" y="2322837"/>
            <a:ext cx="342900" cy="379760"/>
          </a:xfrm>
          <a:prstGeom prst="rect">
            <a:avLst/>
          </a:prstGeom>
          <a:solidFill>
            <a:srgbClr val="1947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6777FE5-627B-2965-0CF4-DF14F1BE8C18}"/>
              </a:ext>
            </a:extLst>
          </p:cNvPr>
          <p:cNvSpPr txBox="1"/>
          <p:nvPr/>
        </p:nvSpPr>
        <p:spPr>
          <a:xfrm>
            <a:off x="5834727" y="351630"/>
            <a:ext cx="4467224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pt-B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Prof.: Jorge Fernandes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6D0BAE0-84A4-2AB9-0C4B-57011CB3E308}"/>
              </a:ext>
            </a:extLst>
          </p:cNvPr>
          <p:cNvSpPr txBox="1"/>
          <p:nvPr/>
        </p:nvSpPr>
        <p:spPr>
          <a:xfrm>
            <a:off x="5428512" y="4551256"/>
            <a:ext cx="5823033" cy="85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9450">
              <a:lnSpc>
                <a:spcPct val="107000"/>
              </a:lnSpc>
            </a:pP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pt-B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MBA em FINANÇAS CORPORATIVAS (2000-2001</a:t>
            </a:r>
            <a:r>
              <a:rPr lang="pt-B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spcAft>
                <a:spcPts val="80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Instituto Brasileiro de Mercado de Capitais - IBMEC </a:t>
            </a:r>
            <a:endParaRPr lang="pt-BR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61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0F73085B-8B22-AC2A-1CB9-6174EBD971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385126"/>
              </p:ext>
            </p:extLst>
          </p:nvPr>
        </p:nvGraphicFramePr>
        <p:xfrm>
          <a:off x="1124124" y="210674"/>
          <a:ext cx="8915422" cy="6436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142">
                  <a:extLst>
                    <a:ext uri="{9D8B030D-6E8A-4147-A177-3AD203B41FA5}">
                      <a16:colId xmlns:a16="http://schemas.microsoft.com/office/drawing/2014/main" val="2697584110"/>
                    </a:ext>
                  </a:extLst>
                </a:gridCol>
                <a:gridCol w="4100893">
                  <a:extLst>
                    <a:ext uri="{9D8B030D-6E8A-4147-A177-3AD203B41FA5}">
                      <a16:colId xmlns:a16="http://schemas.microsoft.com/office/drawing/2014/main" val="354916881"/>
                    </a:ext>
                  </a:extLst>
                </a:gridCol>
                <a:gridCol w="794045">
                  <a:extLst>
                    <a:ext uri="{9D8B030D-6E8A-4147-A177-3AD203B41FA5}">
                      <a16:colId xmlns:a16="http://schemas.microsoft.com/office/drawing/2014/main" val="4240638177"/>
                    </a:ext>
                  </a:extLst>
                </a:gridCol>
                <a:gridCol w="1025224">
                  <a:extLst>
                    <a:ext uri="{9D8B030D-6E8A-4147-A177-3AD203B41FA5}">
                      <a16:colId xmlns:a16="http://schemas.microsoft.com/office/drawing/2014/main" val="2442796435"/>
                    </a:ext>
                  </a:extLst>
                </a:gridCol>
                <a:gridCol w="1397118">
                  <a:extLst>
                    <a:ext uri="{9D8B030D-6E8A-4147-A177-3AD203B41FA5}">
                      <a16:colId xmlns:a16="http://schemas.microsoft.com/office/drawing/2014/main" val="3888021627"/>
                    </a:ext>
                  </a:extLst>
                </a:gridCol>
              </a:tblGrid>
              <a:tr h="370498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Disciplina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Plano de ensino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Slides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Observação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009633"/>
                  </a:ext>
                </a:extLst>
              </a:tr>
              <a:tr h="370498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Apresentação do Plano de Ensino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740725"/>
                  </a:ext>
                </a:extLst>
              </a:tr>
              <a:tr h="370498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Planejamento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Empresa como Sistema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638769"/>
                  </a:ext>
                </a:extLst>
              </a:tr>
              <a:tr h="370498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Cenários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Desenvolvimento Econômico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755607"/>
                  </a:ext>
                </a:extLst>
              </a:tr>
              <a:tr h="370498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Cenários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Evolução Econômica: Sarney a Bolsonaro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982382"/>
                  </a:ext>
                </a:extLst>
              </a:tr>
              <a:tr h="370498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Planejamento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Conceito de Estratégia Empresarial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258849"/>
                  </a:ext>
                </a:extLst>
              </a:tr>
              <a:tr h="370498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Cenários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Modelo IS LM – Cenários e Política Monetária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4a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486358"/>
                  </a:ext>
                </a:extLst>
              </a:tr>
              <a:tr h="370498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Cenários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Modelo IS LM – Cenários e Política Fiscal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305665"/>
                  </a:ext>
                </a:extLst>
              </a:tr>
              <a:tr h="370498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Cenários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Modelo IS LM – Cenários e Câmbio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6a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792259"/>
                  </a:ext>
                </a:extLst>
              </a:tr>
              <a:tr h="370498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Planejamento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Modelo de Elaboração de Estratégia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7a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503846"/>
                  </a:ext>
                </a:extLst>
              </a:tr>
              <a:tr h="370498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Planejamento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Modelo de Elaboração de Estratégia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8a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964703"/>
                  </a:ext>
                </a:extLst>
              </a:tr>
              <a:tr h="370498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Planejamento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Modelo de Elaboração de Estratégia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9a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418268"/>
                  </a:ext>
                </a:extLst>
              </a:tr>
              <a:tr h="370498"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 M1 – Entrega Trabalho Internacionalização de Empresas 60-40%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 M1</a:t>
                      </a:r>
                    </a:p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 trabalho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761834"/>
                  </a:ext>
                </a:extLst>
              </a:tr>
              <a:tr h="370498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Internacionalização Empresas</a:t>
                      </a:r>
                    </a:p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Modelo Diamante de Porter</a:t>
                      </a:r>
                    </a:p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Apresentação trabalho Grupo 1 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 M2</a:t>
                      </a:r>
                    </a:p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 trabalho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889319"/>
                  </a:ext>
                </a:extLst>
              </a:tr>
              <a:tr h="370498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Estratégia Adaptativa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689965"/>
                  </a:ext>
                </a:extLst>
              </a:tr>
              <a:tr h="370498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Estratégia Adaptativa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922775"/>
                  </a:ext>
                </a:extLst>
              </a:tr>
            </a:tbl>
          </a:graphicData>
        </a:graphic>
      </p:graphicFrame>
      <p:sp>
        <p:nvSpPr>
          <p:cNvPr id="2" name="Elipse 1">
            <a:extLst>
              <a:ext uri="{FF2B5EF4-FFF2-40B4-BE49-F238E27FC236}">
                <a16:creationId xmlns:a16="http://schemas.microsoft.com/office/drawing/2014/main" id="{2D008CA9-4311-D2B2-0AD7-7618F3459E67}"/>
              </a:ext>
            </a:extLst>
          </p:cNvPr>
          <p:cNvSpPr/>
          <p:nvPr/>
        </p:nvSpPr>
        <p:spPr>
          <a:xfrm>
            <a:off x="10143240" y="641023"/>
            <a:ext cx="207390" cy="22624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75D64691-0941-135E-30DE-A0D8CFF61076}"/>
              </a:ext>
            </a:extLst>
          </p:cNvPr>
          <p:cNvSpPr/>
          <p:nvPr/>
        </p:nvSpPr>
        <p:spPr>
          <a:xfrm>
            <a:off x="10143240" y="1010239"/>
            <a:ext cx="207390" cy="22624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C9A1C15-7748-2841-4CDA-87408E6DBF27}"/>
              </a:ext>
            </a:extLst>
          </p:cNvPr>
          <p:cNvSpPr/>
          <p:nvPr/>
        </p:nvSpPr>
        <p:spPr>
          <a:xfrm>
            <a:off x="10143240" y="1379455"/>
            <a:ext cx="207390" cy="22624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A2F9CDD-5A7F-59D3-4A8D-31AE2CDBEA60}"/>
              </a:ext>
            </a:extLst>
          </p:cNvPr>
          <p:cNvSpPr/>
          <p:nvPr/>
        </p:nvSpPr>
        <p:spPr>
          <a:xfrm>
            <a:off x="10143240" y="2135170"/>
            <a:ext cx="207390" cy="22624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1BB38386-1CAB-4B01-B4A0-69AC6E1A67F3}"/>
              </a:ext>
            </a:extLst>
          </p:cNvPr>
          <p:cNvSpPr/>
          <p:nvPr/>
        </p:nvSpPr>
        <p:spPr>
          <a:xfrm>
            <a:off x="10143240" y="2476106"/>
            <a:ext cx="207390" cy="22624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6566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DACEE-A6BC-C276-3ED8-46CC05538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31673D77-97A4-F3ED-6120-C877B68B3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366036"/>
              </p:ext>
            </p:extLst>
          </p:nvPr>
        </p:nvGraphicFramePr>
        <p:xfrm>
          <a:off x="1359795" y="755761"/>
          <a:ext cx="9094530" cy="5090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248">
                  <a:extLst>
                    <a:ext uri="{9D8B030D-6E8A-4147-A177-3AD203B41FA5}">
                      <a16:colId xmlns:a16="http://schemas.microsoft.com/office/drawing/2014/main" val="2697584110"/>
                    </a:ext>
                  </a:extLst>
                </a:gridCol>
                <a:gridCol w="4183279">
                  <a:extLst>
                    <a:ext uri="{9D8B030D-6E8A-4147-A177-3AD203B41FA5}">
                      <a16:colId xmlns:a16="http://schemas.microsoft.com/office/drawing/2014/main" val="354916881"/>
                    </a:ext>
                  </a:extLst>
                </a:gridCol>
                <a:gridCol w="809997">
                  <a:extLst>
                    <a:ext uri="{9D8B030D-6E8A-4147-A177-3AD203B41FA5}">
                      <a16:colId xmlns:a16="http://schemas.microsoft.com/office/drawing/2014/main" val="4240638177"/>
                    </a:ext>
                  </a:extLst>
                </a:gridCol>
                <a:gridCol w="1045821">
                  <a:extLst>
                    <a:ext uri="{9D8B030D-6E8A-4147-A177-3AD203B41FA5}">
                      <a16:colId xmlns:a16="http://schemas.microsoft.com/office/drawing/2014/main" val="2442796435"/>
                    </a:ext>
                  </a:extLst>
                </a:gridCol>
                <a:gridCol w="1425185">
                  <a:extLst>
                    <a:ext uri="{9D8B030D-6E8A-4147-A177-3AD203B41FA5}">
                      <a16:colId xmlns:a16="http://schemas.microsoft.com/office/drawing/2014/main" val="3888021627"/>
                    </a:ext>
                  </a:extLst>
                </a:gridCol>
              </a:tblGrid>
              <a:tr h="228656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Disciplina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Plano de ensino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Slides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Observação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009633"/>
                  </a:ext>
                </a:extLst>
              </a:tr>
              <a:tr h="228656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Modelo de Geração de Cenários e Planejamento Estratégico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14a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740725"/>
                  </a:ext>
                </a:extLst>
              </a:tr>
              <a:tr h="548774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Estratégia e o ESG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638769"/>
                  </a:ext>
                </a:extLst>
              </a:tr>
              <a:tr h="548774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Entrega e apresentação trabalho</a:t>
                      </a:r>
                    </a:p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Planejamento Estratégico de uma empresa – grupo 3 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16a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 M2</a:t>
                      </a:r>
                    </a:p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 trabalho</a:t>
                      </a:r>
                    </a:p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755607"/>
                  </a:ext>
                </a:extLst>
              </a:tr>
              <a:tr h="548774"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Entrega e apresentação trabalho</a:t>
                      </a:r>
                    </a:p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Planejamento Estratégico de uma empresa – grupo 5 e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17a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 M2</a:t>
                      </a:r>
                    </a:p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 trabalho</a:t>
                      </a:r>
                    </a:p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982382"/>
                  </a:ext>
                </a:extLst>
              </a:tr>
              <a:tr h="611415"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Entrega e apresentação trabalho</a:t>
                      </a:r>
                    </a:p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Planejamento Estratégico de uma empresa – grupo 7 e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18a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 M2</a:t>
                      </a:r>
                    </a:p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 trabalho</a:t>
                      </a:r>
                    </a:p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258849"/>
                  </a:ext>
                </a:extLst>
              </a:tr>
              <a:tr h="228656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Finalização das aulas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19a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486358"/>
                  </a:ext>
                </a:extLst>
              </a:tr>
              <a:tr h="228656"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305665"/>
                  </a:ext>
                </a:extLst>
              </a:tr>
              <a:tr h="228656"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792259"/>
                  </a:ext>
                </a:extLst>
              </a:tr>
              <a:tr h="228656"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503846"/>
                  </a:ext>
                </a:extLst>
              </a:tr>
              <a:tr h="228656"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34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654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1C367-309F-D032-D265-631DBD305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54F22BE-1803-EA6A-902E-ABBA9AAF37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089380"/>
              </p:ext>
            </p:extLst>
          </p:nvPr>
        </p:nvGraphicFramePr>
        <p:xfrm>
          <a:off x="2407943" y="814487"/>
          <a:ext cx="7134225" cy="488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134055" imgH="4886325" progId="Excel.Sheet.12">
                  <p:embed/>
                </p:oleObj>
              </mc:Choice>
              <mc:Fallback>
                <p:oleObj name="Worksheet" r:id="rId2" imgW="7134055" imgH="48863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07943" y="814487"/>
                        <a:ext cx="7134225" cy="488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5684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3CCE5-AC1C-AC92-51BF-132E17813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A341EFD-32F9-684C-CF9D-693AF2188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388"/>
            <a:ext cx="12192000" cy="5975224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EF0D303F-6F2C-C121-5B97-0A19EB79C75A}"/>
              </a:ext>
            </a:extLst>
          </p:cNvPr>
          <p:cNvSpPr/>
          <p:nvPr/>
        </p:nvSpPr>
        <p:spPr>
          <a:xfrm>
            <a:off x="527901" y="282804"/>
            <a:ext cx="1979629" cy="72586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756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347B3-036B-141E-C11E-BF4EBB3BD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C54B16C-87D4-BC77-F006-289714051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488"/>
            <a:ext cx="12192000" cy="574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50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6FF44-A1A5-DFCA-966A-B63934680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B51E5BAA-8BF9-3E06-8075-6EB949EFDD01}"/>
              </a:ext>
            </a:extLst>
          </p:cNvPr>
          <p:cNvSpPr txBox="1"/>
          <p:nvPr/>
        </p:nvSpPr>
        <p:spPr>
          <a:xfrm>
            <a:off x="2253002" y="546360"/>
            <a:ext cx="85595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altLang="pt-BR" b="1" dirty="0">
                <a:latin typeface="Arial" panose="020B0604020202020204" pitchFamily="34" charset="0"/>
              </a:rPr>
              <a:t>Auto conhecimento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altLang="pt-BR" dirty="0">
                <a:latin typeface="Arial" panose="020B0604020202020204" pitchFamily="34" charset="0"/>
              </a:rPr>
              <a:t>Explore suas paixões, valores e interesses.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t-BR" altLang="pt-BR" dirty="0">
                <a:latin typeface="Arial" panose="020B0604020202020204" pitchFamily="34" charset="0"/>
              </a:rPr>
              <a:t> Faça uma autoavaliação para entender seus pontos fortes e áreas de melhoria.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8AFEFBE-BEEE-0F58-C1E5-681A56916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03299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23660CE-81D1-FD55-EC62-1A10818690DB}"/>
              </a:ext>
            </a:extLst>
          </p:cNvPr>
          <p:cNvSpPr txBox="1"/>
          <p:nvPr/>
        </p:nvSpPr>
        <p:spPr>
          <a:xfrm>
            <a:off x="2971797" y="2032759"/>
            <a:ext cx="73599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Saber Onde Quer Chegar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Defina uma visão clara do seu objetivo final.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Visualize o sucesso e mantenha suas ações como inspiração.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4A8BDC2-36F0-AC46-672C-7BCFD10918B2}"/>
              </a:ext>
            </a:extLst>
          </p:cNvPr>
          <p:cNvSpPr txBox="1"/>
          <p:nvPr/>
        </p:nvSpPr>
        <p:spPr>
          <a:xfrm>
            <a:off x="2253003" y="3500492"/>
            <a:ext cx="94527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>
                <a:latin typeface="Arial" panose="020B0604020202020204" pitchFamily="34" charset="0"/>
              </a:rPr>
              <a:t>Fazer Metas Temporais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altLang="pt-BR" dirty="0">
                <a:latin typeface="Arial" panose="020B0604020202020204" pitchFamily="34" charset="0"/>
              </a:rPr>
              <a:t>Estabeleça metas específicas e mensuráveis.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altLang="pt-BR" dirty="0">
                <a:latin typeface="Arial" panose="020B0604020202020204" pitchFamily="34" charset="0"/>
              </a:rPr>
              <a:t> Defina prazos realistas e crie um 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cronograma para acompanhar seu progresso.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5ED1A66-ABEF-F83E-FB19-63227EBC075A}"/>
              </a:ext>
            </a:extLst>
          </p:cNvPr>
          <p:cNvSpPr txBox="1"/>
          <p:nvPr/>
        </p:nvSpPr>
        <p:spPr>
          <a:xfrm>
            <a:off x="2971797" y="5010391"/>
            <a:ext cx="93113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altLang="pt-BR" b="1" dirty="0">
                <a:latin typeface="Arial" panose="020B0604020202020204" pitchFamily="34" charset="0"/>
              </a:rPr>
              <a:t>Avaliar o Processo</a:t>
            </a:r>
          </a:p>
          <a:p>
            <a:pPr marR="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altLang="pt-BR" dirty="0">
                <a:latin typeface="Arial" panose="020B0604020202020204" pitchFamily="34" charset="0"/>
              </a:rPr>
              <a:t>Monitore regularmente seu progresso em relação às suas metas.</a:t>
            </a:r>
          </a:p>
          <a:p>
            <a:pPr marR="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t-BR" altLang="pt-BR" dirty="0">
                <a:latin typeface="Arial" panose="020B0604020202020204" pitchFamily="34" charset="0"/>
              </a:rPr>
              <a:t> Ajuste suas ações conforme necessário e celebre as vitórias ao longo do caminho</a:t>
            </a:r>
          </a:p>
        </p:txBody>
      </p:sp>
    </p:spTree>
    <p:extLst>
      <p:ext uri="{BB962C8B-B14F-4D97-AF65-F5344CB8AC3E}">
        <p14:creationId xmlns:p14="http://schemas.microsoft.com/office/powerpoint/2010/main" val="62311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CE971-8E3A-4930-F347-C9F346E22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5AEBC884-8B74-EA6B-872F-D3082C198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03299" cy="6858000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DE8EE57C-817B-541F-373E-C79976E7110E}"/>
              </a:ext>
            </a:extLst>
          </p:cNvPr>
          <p:cNvGrpSpPr/>
          <p:nvPr/>
        </p:nvGrpSpPr>
        <p:grpSpPr>
          <a:xfrm>
            <a:off x="2253002" y="275734"/>
            <a:ext cx="10030120" cy="6306532"/>
            <a:chOff x="2253002" y="275734"/>
            <a:chExt cx="10030120" cy="6306532"/>
          </a:xfrm>
        </p:grpSpPr>
        <p:grpSp>
          <p:nvGrpSpPr>
            <p:cNvPr id="7" name="Agrupar 6">
              <a:extLst>
                <a:ext uri="{FF2B5EF4-FFF2-40B4-BE49-F238E27FC236}">
                  <a16:creationId xmlns:a16="http://schemas.microsoft.com/office/drawing/2014/main" id="{437A2303-76F8-FB14-A000-FA37C3AB8247}"/>
                </a:ext>
              </a:extLst>
            </p:cNvPr>
            <p:cNvGrpSpPr/>
            <p:nvPr/>
          </p:nvGrpSpPr>
          <p:grpSpPr>
            <a:xfrm>
              <a:off x="2253002" y="275734"/>
              <a:ext cx="10030120" cy="6306532"/>
              <a:chOff x="2253002" y="275734"/>
              <a:chExt cx="10030120" cy="6306532"/>
            </a:xfrm>
          </p:grpSpPr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32EAF478-F666-FA75-02DA-036F6EF6A7BD}"/>
                  </a:ext>
                </a:extLst>
              </p:cNvPr>
              <p:cNvSpPr txBox="1"/>
              <p:nvPr/>
            </p:nvSpPr>
            <p:spPr>
              <a:xfrm>
                <a:off x="2253002" y="546360"/>
                <a:ext cx="8559541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lang="pt-BR" altLang="pt-BR" b="1" dirty="0">
                    <a:latin typeface="Arial" panose="020B0604020202020204" pitchFamily="34" charset="0"/>
                  </a:rPr>
                  <a:t>Auto conhecimento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pt-BR" altLang="pt-BR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pt-BR" altLang="pt-BR" dirty="0">
                    <a:latin typeface="Arial" panose="020B0604020202020204" pitchFamily="34" charset="0"/>
                  </a:rPr>
                  <a:t>Explore suas paixões, valores e interesses.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lang="pt-BR" altLang="pt-BR" dirty="0">
                    <a:latin typeface="Arial" panose="020B0604020202020204" pitchFamily="34" charset="0"/>
                  </a:rPr>
                  <a:t> Faça uma autoavaliação para entender seus pontos fortes e áreas de melhoria.</a:t>
                </a:r>
              </a:p>
            </p:txBody>
          </p:sp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FC9E0708-AB07-0D74-08CF-5644A6F83F35}"/>
                  </a:ext>
                </a:extLst>
              </p:cNvPr>
              <p:cNvSpPr txBox="1"/>
              <p:nvPr/>
            </p:nvSpPr>
            <p:spPr>
              <a:xfrm>
                <a:off x="2971797" y="1985624"/>
                <a:ext cx="7359978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pt-BR" altLang="pt-BR" sz="1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Saber Onde Quer Chegar</a:t>
                </a:r>
                <a:endParaRPr kumimoji="0" lang="pt-BR" altLang="pt-B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pt-BR" altLang="pt-BR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Defina uma visão clara do seu objetivo final.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pt-BR" altLang="pt-BR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Visualize o sucesso e mantenha suas ações como inspiração.</a:t>
                </a:r>
              </a:p>
            </p:txBody>
          </p:sp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5E52A9A0-9BCD-3525-A7A3-EEAC83417641}"/>
                  </a:ext>
                </a:extLst>
              </p:cNvPr>
              <p:cNvSpPr txBox="1"/>
              <p:nvPr/>
            </p:nvSpPr>
            <p:spPr>
              <a:xfrm>
                <a:off x="2253003" y="3632470"/>
                <a:ext cx="945272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altLang="pt-BR" b="1" dirty="0">
                    <a:latin typeface="Arial" panose="020B0604020202020204" pitchFamily="34" charset="0"/>
                  </a:rPr>
                  <a:t>Fazer Metas Temporais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kumimoji="0" lang="pt-BR" altLang="pt-BR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pt-BR" altLang="pt-BR" dirty="0">
                    <a:latin typeface="Arial" panose="020B0604020202020204" pitchFamily="34" charset="0"/>
                  </a:rPr>
                  <a:t>Estabeleça metas específicas e mensuráveis.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pt-BR" altLang="pt-BR" dirty="0">
                    <a:latin typeface="Arial" panose="020B0604020202020204" pitchFamily="34" charset="0"/>
                  </a:rPr>
                  <a:t> Defina prazos realistas e crie um </a:t>
                </a:r>
                <a:r>
                  <a:rPr kumimoji="0" lang="pt-BR" altLang="pt-BR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cronograma para acompanhar seu progresso.</a:t>
                </a:r>
              </a:p>
            </p:txBody>
          </p:sp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F59B6B6B-AE89-1CDC-02AA-2925AE438C73}"/>
                  </a:ext>
                </a:extLst>
              </p:cNvPr>
              <p:cNvSpPr txBox="1"/>
              <p:nvPr/>
            </p:nvSpPr>
            <p:spPr>
              <a:xfrm>
                <a:off x="2971797" y="5406320"/>
                <a:ext cx="9311325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indent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lang="pt-BR" altLang="pt-BR" b="1" dirty="0">
                    <a:latin typeface="Arial" panose="020B0604020202020204" pitchFamily="34" charset="0"/>
                  </a:rPr>
                  <a:t>Avaliar o Processo</a:t>
                </a:r>
              </a:p>
              <a:p>
                <a:pPr marR="0" lvl="0" indent="-28575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pt-BR" altLang="pt-BR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pt-BR" altLang="pt-BR" dirty="0">
                    <a:latin typeface="Arial" panose="020B0604020202020204" pitchFamily="34" charset="0"/>
                  </a:rPr>
                  <a:t>Monitore regularmente seu progresso em relação às suas metas.</a:t>
                </a:r>
              </a:p>
              <a:p>
                <a:pPr marR="0" lvl="0" indent="-28575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lang="pt-BR" altLang="pt-BR" dirty="0">
                    <a:latin typeface="Arial" panose="020B0604020202020204" pitchFamily="34" charset="0"/>
                  </a:rPr>
                  <a:t> Ajuste suas ações conforme necessário e celebre as vitórias ao longo do caminho</a:t>
                </a:r>
              </a:p>
            </p:txBody>
          </p:sp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4E7F7E62-394D-6032-3147-2EAC6FBC6D0F}"/>
                  </a:ext>
                </a:extLst>
              </p:cNvPr>
              <p:cNvSpPr/>
              <p:nvPr/>
            </p:nvSpPr>
            <p:spPr>
              <a:xfrm>
                <a:off x="2286392" y="275734"/>
                <a:ext cx="9794454" cy="6306532"/>
              </a:xfrm>
              <a:prstGeom prst="rect">
                <a:avLst/>
              </a:prstGeom>
              <a:solidFill>
                <a:srgbClr val="FFFFFF">
                  <a:alpha val="89804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660512C4-BA01-E8F7-AD9E-C19B3E783692}"/>
                </a:ext>
              </a:extLst>
            </p:cNvPr>
            <p:cNvSpPr txBox="1"/>
            <p:nvPr/>
          </p:nvSpPr>
          <p:spPr>
            <a:xfrm rot="19620849">
              <a:off x="2527957" y="3005987"/>
              <a:ext cx="931132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pt-BR" altLang="pt-BR" sz="4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Qual é a sua próxima grande jogada?</a:t>
              </a:r>
              <a:endParaRPr kumimoji="0" lang="pt-BR" altLang="pt-BR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7855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591</Words>
  <Application>Microsoft Office PowerPoint</Application>
  <PresentationFormat>Widescreen</PresentationFormat>
  <Paragraphs>147</Paragraphs>
  <Slides>9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Raleway</vt:lpstr>
      <vt:lpstr>Wingdings</vt:lpstr>
      <vt:lpstr>Tema do Office</vt:lpstr>
      <vt:lpstr>Worksheet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Jorge Fernandes</dc:creator>
  <cp:lastModifiedBy>Jorge Fernandes</cp:lastModifiedBy>
  <cp:revision>43</cp:revision>
  <cp:lastPrinted>2025-02-06T14:50:05Z</cp:lastPrinted>
  <dcterms:created xsi:type="dcterms:W3CDTF">2025-02-06T00:37:48Z</dcterms:created>
  <dcterms:modified xsi:type="dcterms:W3CDTF">2025-02-25T12:23:39Z</dcterms:modified>
</cp:coreProperties>
</file>