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</p:sldIdLst>
  <p:sldSz cx="12192000" cy="6858000"/>
  <p:notesSz cx="6888163" cy="100187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FFA"/>
    <a:srgbClr val="FFFFFF"/>
    <a:srgbClr val="FFFF00"/>
    <a:srgbClr val="FBE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525" autoAdjust="0"/>
  </p:normalViewPr>
  <p:slideViewPr>
    <p:cSldViewPr snapToGrid="0">
      <p:cViewPr varScale="1">
        <p:scale>
          <a:sx n="101" d="100"/>
          <a:sy n="101" d="100"/>
        </p:scale>
        <p:origin x="1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14F4F-BB57-46CB-9EF4-59DD4BDA5BB8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DFF35-C6A3-4CDF-AA82-E6A50B134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04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6C83E-7DB9-A230-FE9B-11A0907C3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74946-54CF-46F7-60D9-CC376D4E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F7121D-D370-7E31-1813-ECCBF662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AB3CDA-5546-CC68-E759-F413F37A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E5AD1A-F2E8-2D56-61FE-7DFA124C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17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1D59D-ECEA-EC70-A9A8-F16080BC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11231D-20A5-3790-EFC3-05E74F9EE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3FB36B-2029-A162-0102-55BC085A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33BF16-7C4F-367A-53F4-382FA766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A88A18-F447-760B-06D6-FB18D925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09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D4B4A2-22E5-C80A-C648-451C48B81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500220-1668-A1BF-DDCD-14A96B8B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308C4C-6087-65A6-7016-BEDA6E29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2746FE-2499-17A7-9BDF-5B5B0C78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201A5-B901-55A2-909B-75B55B18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68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79244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58072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744855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873657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801729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250632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02391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9871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A22CD-20A0-D1E5-C8D3-C6790E0F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A447C7-C2A0-9DD4-43C2-F917C658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35C5F4-5CCB-3337-F6F8-FB7EA21D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BDFBB4-BDD8-F65C-BFE2-49127BCF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DBF390-83B4-3D7E-EEEF-DC60D93A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035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445929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539173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484167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282389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625392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910104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2488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8429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031419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9103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E3EA0-A2C7-2567-A7E9-BE0821B5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D4B39E-C1B7-CCE5-C8C8-E1BD4B20F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80F366-D213-8909-EF69-7BE7AFB2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DFDC4C-8602-8BEB-7E08-F00781E4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A1FAA9-B785-1548-A4FC-A828F2F8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7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827378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2569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78BC6-C253-5536-797B-833A1044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B43DBA-4637-2B42-40BF-A8A28FFC9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35FE49-8964-5BB6-81C3-838406D85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4564F1-305F-5456-9A3D-25F01314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88266D-0743-202D-211A-C0213B4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3D1EAE-2CB3-C00F-2DF3-F61A6825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89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4E434-41B9-92D8-6D44-A09BE66E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848B1D-521D-BC89-96E1-9E8B473F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A402D4-B3DB-CD0D-0AB6-54D45CB2B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8648A74-B184-5F50-89C0-B01F41AA9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D3A893-FDAD-9C8C-71E6-47C8D5DB6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1A5ADC3-2627-C8DE-AECA-88829D4E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2C83AE-285B-129D-3043-70B169FB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EEC4D0-743B-A6DD-88A3-DECF41856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7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023F4-7DD9-86D2-7C31-FCB3F469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84E80D-876B-C6A4-F9CA-2F45E49D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6C52D6-0AFA-ADDC-1AC2-FF488D40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BB7BF5-5524-797D-6A10-F3676A8E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9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0DA8A14-2C6B-F4B8-DD14-9ACFDD0E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705E66-AE49-1BDE-0CEA-5E01EC62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34E5FA-CC47-AA55-0C6B-0136457F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34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D2935-7B8F-91D3-3D6C-1EEFEFE7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4F28A3-F37B-D6EF-9F02-F299A37A7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F3F6C4-0688-11C3-1BAD-5BD24B96E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2FAE5B-BB0B-37BC-9A5F-A32C14D1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D0D381-369F-92CE-9296-7F3F7B7E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A5A181-8D13-A9A0-F827-CB0063EF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61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C1563-292B-6813-18A7-79000339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F142BC-53DC-813E-A34A-53F8BCA16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4C1E9C-FC18-D457-8F99-0473EBC9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6A192B-9DC6-3C1F-E8C9-3C095722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FBE55A-C568-180D-E752-44A34BD4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193603-C7D2-3BEA-982B-B4F82B99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18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EB4E9C-76BB-8E9A-C3F9-DABE3990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97C2DA-C6FC-D3F0-348F-131187508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D117BA-759D-27DF-83C0-280E4991F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3C3C4A-1565-44B1-B594-912F3080AC7E}" type="datetimeFigureOut">
              <a:rPr lang="pt-BR" smtClean="0"/>
              <a:t>29/07/2025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B68C59-1CDB-B77B-8070-543F316C9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8B7BA6-5D10-E811-B22F-0315F0DF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3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47000" y="1911058"/>
            <a:ext cx="5796860" cy="556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16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       Economia Brasileira</a:t>
            </a:r>
          </a:p>
          <a:p>
            <a:pPr>
              <a:lnSpc>
                <a:spcPts val="4416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Uma visão dos ciclos passados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140D92-DCAA-6D93-77F8-CC19FAFE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13" y="-1"/>
            <a:ext cx="4697487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2091" y="215771"/>
            <a:ext cx="724743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Inflação e Estabilidade de Preços</a:t>
            </a:r>
          </a:p>
        </p:txBody>
      </p:sp>
      <p:sp>
        <p:nvSpPr>
          <p:cNvPr id="3" name="Text 1"/>
          <p:cNvSpPr/>
          <p:nvPr/>
        </p:nvSpPr>
        <p:spPr>
          <a:xfrm>
            <a:off x="429307" y="1364191"/>
            <a:ext cx="309939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 Estabilidade</a:t>
            </a:r>
          </a:p>
        </p:txBody>
      </p:sp>
      <p:sp>
        <p:nvSpPr>
          <p:cNvPr id="4" name="Text 2"/>
          <p:cNvSpPr/>
          <p:nvPr/>
        </p:nvSpPr>
        <p:spPr>
          <a:xfrm>
            <a:off x="429307" y="1848478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estabilidade de preços é essencial, pois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promove a confiança do consumidor e do investidor,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permitindo um crescimento econômico sustentado. A hiperinflação do final do século XX exemplifica os efeitos prejudiciais da instabilidade de preços, levando a medidas drásticas como a introdução do Plano Real em 1994.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51468" y="3662991"/>
            <a:ext cx="449381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Impacto nas Variáveis Macroeconômicas</a:t>
            </a:r>
          </a:p>
        </p:txBody>
      </p:sp>
      <p:sp>
        <p:nvSpPr>
          <p:cNvPr id="6" name="Text 4"/>
          <p:cNvSpPr/>
          <p:nvPr/>
        </p:nvSpPr>
        <p:spPr>
          <a:xfrm>
            <a:off x="6451468" y="4147278"/>
            <a:ext cx="52039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inflação alta pode afetar negativamente as taxas de juros, influenciando assim as decisões de investimento e a produtividade econômica geral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A correlação entre inflação e variáveis como a oferta de moeda e choques externos, incluindo a volatilidade dos preços das commodities, é crucial para entender o cenário econômico mais amplo do Brasil.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F330FD9E-E38F-FD00-A1F1-2212F4C2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59535E4-8249-8AF4-9CF8-7368988C7E1D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A8C60E6-02FB-7E53-3443-A9F14056FA33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50070" y="160631"/>
            <a:ext cx="6437709" cy="1055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Desemprego e Dinâmica do</a:t>
            </a:r>
          </a:p>
          <a:p>
            <a:pPr>
              <a:lnSpc>
                <a:spcPts val="41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    Mercado de Trabalho</a:t>
            </a:r>
          </a:p>
        </p:txBody>
      </p:sp>
      <p:sp>
        <p:nvSpPr>
          <p:cNvPr id="4" name="Shape 1"/>
          <p:cNvSpPr/>
          <p:nvPr/>
        </p:nvSpPr>
        <p:spPr>
          <a:xfrm>
            <a:off x="591145" y="1695846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2036" y="1759147"/>
            <a:ext cx="98128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40024" y="1695846"/>
            <a:ext cx="2465288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Flutuações Significativas</a:t>
            </a:r>
          </a:p>
        </p:txBody>
      </p:sp>
      <p:sp>
        <p:nvSpPr>
          <p:cNvPr id="7" name="Text 4"/>
          <p:cNvSpPr/>
          <p:nvPr/>
        </p:nvSpPr>
        <p:spPr>
          <a:xfrm>
            <a:off x="1140023" y="2061070"/>
            <a:ext cx="2585542" cy="1891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dinâmica do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desemprego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no Brasil tem sido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influenciada por variáveis macroeconômicas,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apresentando uma interação complexa entre oferta de trabalho, demanda e política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53359" y="1647328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72719" y="1710629"/>
            <a:ext cx="141188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02238" y="1647328"/>
            <a:ext cx="2111474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Impacto de Crises</a:t>
            </a:r>
          </a:p>
        </p:txBody>
      </p:sp>
      <p:sp>
        <p:nvSpPr>
          <p:cNvPr id="11" name="Text 8"/>
          <p:cNvSpPr/>
          <p:nvPr/>
        </p:nvSpPr>
        <p:spPr>
          <a:xfrm>
            <a:off x="5202237" y="2012552"/>
            <a:ext cx="2585542" cy="216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Períodos de crise econômica, como a "Década Perdida" dos anos 1980,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empurraram muitos para o mercado de trabalho informal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, revelando vulnerabilidades dentro dos mercados de trabalho brasileiros.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2279" y="4974432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28862" y="5037733"/>
            <a:ext cx="146744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161158" y="4974432"/>
            <a:ext cx="2111474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Estruturais</a:t>
            </a:r>
          </a:p>
        </p:txBody>
      </p:sp>
      <p:sp>
        <p:nvSpPr>
          <p:cNvPr id="15" name="Text 12"/>
          <p:cNvSpPr/>
          <p:nvPr/>
        </p:nvSpPr>
        <p:spPr>
          <a:xfrm>
            <a:off x="1161157" y="5339656"/>
            <a:ext cx="5888832" cy="1080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país tem lutado com questões de desigualdade e f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alta de acesso à educação de qualidade,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que dificultam a mobilidade ascendente e limitam a participação no mercado de trabalho, particularmente entre grupos marginalizados.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D9DE2CE-0C8F-334E-3BD0-FCB5B13C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09" y="320510"/>
            <a:ext cx="4009534" cy="62216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9025" y="215771"/>
            <a:ext cx="982474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Comércio Externo e Balança de Pagamentos</a:t>
            </a:r>
          </a:p>
        </p:txBody>
      </p:sp>
      <p:sp>
        <p:nvSpPr>
          <p:cNvPr id="3" name="Text 1"/>
          <p:cNvSpPr/>
          <p:nvPr/>
        </p:nvSpPr>
        <p:spPr>
          <a:xfrm>
            <a:off x="475225" y="1567392"/>
            <a:ext cx="410110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Diversidade nas Relações Comerciais</a:t>
            </a:r>
          </a:p>
        </p:txBody>
      </p:sp>
      <p:sp>
        <p:nvSpPr>
          <p:cNvPr id="4" name="Text 2"/>
          <p:cNvSpPr/>
          <p:nvPr/>
        </p:nvSpPr>
        <p:spPr>
          <a:xfrm>
            <a:off x="475225" y="2051679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historicamente se envolveu em diversas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relações comerciais, exportando commodities como café, soja e minério de ferro, enquanto importava produtos manufaturados e tecnologia.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Essa dinâmica comercial teve implicações substanciais para a balança de pagamentos do país.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12851" y="3540125"/>
            <a:ext cx="252531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e Adaptações</a:t>
            </a:r>
          </a:p>
        </p:txBody>
      </p:sp>
      <p:sp>
        <p:nvSpPr>
          <p:cNvPr id="6" name="Text 4"/>
          <p:cNvSpPr/>
          <p:nvPr/>
        </p:nvSpPr>
        <p:spPr>
          <a:xfrm>
            <a:off x="6512851" y="4024412"/>
            <a:ext cx="52039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Os superávits comerciais recorrentes gerados pelas exportações de commodities muitas vezes foram temperados por saídas significativas de capital, particularmente durante períodos de instabilidade econômica.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Isso levou à necessidade de uma gestão eficaz da taxa de câmbio e intervenções políticas para estabilizar a economia em meio a choques externos.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08811772-A570-FDAF-1FBC-3DE4D67D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C865873-4ADA-B40E-1206-78768F073CD5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C86108-C82D-E9B8-8D00-41AF85743EDF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499" y="281393"/>
            <a:ext cx="7931944" cy="531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Fiscal e Gastos Governamentais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985" y="1745257"/>
            <a:ext cx="1361480" cy="9795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36549" y="2186484"/>
            <a:ext cx="82253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28427" y="1915219"/>
            <a:ext cx="3100189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Estabilização Macroeconômica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28426" y="2282825"/>
            <a:ext cx="487015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Uso de medidas fiscais para influenciar a atividade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000930" y="2738140"/>
            <a:ext cx="748585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46" y="2767310"/>
            <a:ext cx="2722959" cy="97958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18491" y="3087093"/>
            <a:ext cx="118468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809166" y="2937272"/>
            <a:ext cx="2319338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Investimentos Públicos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09166" y="3304878"/>
            <a:ext cx="4865688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Alocações estratégicas para infraestrutura e bem-estar social.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681670" y="3760193"/>
            <a:ext cx="680511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06" y="3789362"/>
            <a:ext cx="4084439" cy="97958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16111" y="4109144"/>
            <a:ext cx="123131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489906" y="3959324"/>
            <a:ext cx="2161878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Controle Inflacionário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489906" y="4326930"/>
            <a:ext cx="459075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Políticas fiscais visando neutralizar pressões inflacionárias.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362410" y="4782244"/>
            <a:ext cx="612437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66" y="4811415"/>
            <a:ext cx="5445919" cy="97958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12340" y="5131197"/>
            <a:ext cx="130770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170647" y="4981377"/>
            <a:ext cx="2305546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Promoção do Emprego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170646" y="5348982"/>
            <a:ext cx="4215805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Medidas fiscais para estimular a criação de empregos.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UMC">
            <a:extLst>
              <a:ext uri="{FF2B5EF4-FFF2-40B4-BE49-F238E27FC236}">
                <a16:creationId xmlns:a16="http://schemas.microsoft.com/office/drawing/2014/main" id="{54EEDAE1-6BF4-C24A-2F2E-A6A46216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72EB48C0-4836-8D7C-557A-AEA415D8D44A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4F985-D926-C0D4-A5A6-044EB3768F52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38641" y="458737"/>
            <a:ext cx="7243003" cy="1071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Investimento Estrangeiro Direto (IED)</a:t>
            </a:r>
          </a:p>
        </p:txBody>
      </p:sp>
      <p:sp>
        <p:nvSpPr>
          <p:cNvPr id="4" name="Shape 1"/>
          <p:cNvSpPr/>
          <p:nvPr/>
        </p:nvSpPr>
        <p:spPr>
          <a:xfrm>
            <a:off x="792658" y="164752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35731" y="1711821"/>
            <a:ext cx="99517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49672" y="164752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Papel Fundamental</a:t>
            </a:r>
          </a:p>
        </p:txBody>
      </p:sp>
      <p:sp>
        <p:nvSpPr>
          <p:cNvPr id="7" name="Text 4"/>
          <p:cNvSpPr/>
          <p:nvPr/>
        </p:nvSpPr>
        <p:spPr>
          <a:xfrm>
            <a:off x="1349672" y="2018010"/>
            <a:ext cx="2567483" cy="191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IED desempenhou um papel fundamental na formação da trajetória econômica do Brasil, principalmente desde meados da década de 1990, quando os fluxos de IED aumentaram consideravelmente.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088506" y="164752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209751" y="1711821"/>
            <a:ext cx="143173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45520" y="164752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Benefícios e Desafios</a:t>
            </a:r>
          </a:p>
        </p:txBody>
      </p:sp>
      <p:sp>
        <p:nvSpPr>
          <p:cNvPr id="11" name="Text 8"/>
          <p:cNvSpPr/>
          <p:nvPr/>
        </p:nvSpPr>
        <p:spPr>
          <a:xfrm>
            <a:off x="4645520" y="2018010"/>
            <a:ext cx="2567483" cy="219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Embora o IED seja crucial para aumentar a produtividade e promover avanços tecnológicos, seus benefícios dependem do estabelecimento de estruturas legais robustas e políticas macroeconômicas consistentes.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21120" y="502496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39487" y="5089261"/>
            <a:ext cx="148828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78134" y="502496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Competição Global</a:t>
            </a:r>
          </a:p>
        </p:txBody>
      </p:sp>
      <p:sp>
        <p:nvSpPr>
          <p:cNvPr id="15" name="Text 12"/>
          <p:cNvSpPr/>
          <p:nvPr/>
        </p:nvSpPr>
        <p:spPr>
          <a:xfrm>
            <a:off x="1278134" y="5395448"/>
            <a:ext cx="5863233" cy="548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enfrenta a concorrência de outras regiões, principalmente da China, que intensificou sua presença de investimentos na América Latina.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0510305-75A1-7229-CA67-50C5076E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995" y="0"/>
            <a:ext cx="42390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4292" y="348607"/>
            <a:ext cx="6462118" cy="650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 Futuro Econômico do Brasil</a:t>
            </a:r>
          </a:p>
        </p:txBody>
      </p:sp>
      <p:sp>
        <p:nvSpPr>
          <p:cNvPr id="4" name="Shape 1"/>
          <p:cNvSpPr/>
          <p:nvPr/>
        </p:nvSpPr>
        <p:spPr>
          <a:xfrm>
            <a:off x="496292" y="1263486"/>
            <a:ext cx="3148409" cy="2024261"/>
          </a:xfrm>
          <a:prstGeom prst="roundRect">
            <a:avLst>
              <a:gd name="adj" fmla="val 3432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8039" y="1435233"/>
            <a:ext cx="209192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Persistentes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8040" y="1792916"/>
            <a:ext cx="2804914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continua a enfrentar desafios como desigualdade, dependência de commodities e necessidade de reformas estruturais.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10099" y="1263486"/>
            <a:ext cx="3148409" cy="2024261"/>
          </a:xfrm>
          <a:prstGeom prst="roundRect">
            <a:avLst>
              <a:gd name="adj" fmla="val 3432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981846" y="1435233"/>
            <a:ext cx="2804914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Oportunidades de Crescimento</a:t>
            </a:r>
          </a:p>
        </p:txBody>
      </p:sp>
      <p:sp>
        <p:nvSpPr>
          <p:cNvPr id="9" name="Text 6"/>
          <p:cNvSpPr/>
          <p:nvPr/>
        </p:nvSpPr>
        <p:spPr>
          <a:xfrm>
            <a:off x="3981846" y="2051382"/>
            <a:ext cx="2804914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Potencial para inovação, diversificação econômica e liderança em desenvolvimento sustentável.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96292" y="3453144"/>
            <a:ext cx="6462118" cy="1230412"/>
          </a:xfrm>
          <a:prstGeom prst="roundRect">
            <a:avLst>
              <a:gd name="adj" fmla="val 5647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8039" y="3624891"/>
            <a:ext cx="336589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 Política Econômica</a:t>
            </a:r>
          </a:p>
        </p:txBody>
      </p:sp>
      <p:sp>
        <p:nvSpPr>
          <p:cNvPr id="12" name="Text 9"/>
          <p:cNvSpPr/>
          <p:nvPr/>
        </p:nvSpPr>
        <p:spPr>
          <a:xfrm>
            <a:off x="668039" y="3982575"/>
            <a:ext cx="611862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Necessidade de políticas equilibradas que promovam crescimento inclusivo e estabilidade macroeconômica.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96292" y="4869591"/>
            <a:ext cx="646211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análise histórica do desenvolvimento econômico do Brasil revela lições valiosas para o futuro. A capacidade do país de navegar pelos desafios globais, aproveitar suas vantagens competitivas e implementar reformas eficazes determinará sua trajetória econômica nas próximas décadas.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4489" y="2476825"/>
            <a:ext cx="6297018" cy="1296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Evolução Econômica do Brasil: </a:t>
            </a:r>
          </a:p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     De Sarney a Bolsonaro</a:t>
            </a:r>
            <a:endParaRPr lang="en-US" sz="3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93187C-AFFA-ADFE-76DD-FD8C8A22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51" y="0"/>
            <a:ext cx="50108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6716" y="527348"/>
            <a:ext cx="6330156" cy="535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Histórico: A Era Sarney</a:t>
            </a:r>
          </a:p>
        </p:txBody>
      </p:sp>
      <p:sp>
        <p:nvSpPr>
          <p:cNvPr id="4" name="Shape 1"/>
          <p:cNvSpPr/>
          <p:nvPr/>
        </p:nvSpPr>
        <p:spPr>
          <a:xfrm>
            <a:off x="5420122" y="1485702"/>
            <a:ext cx="19050" cy="4679752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03528" y="1861939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36716" y="1678582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74531" y="1742877"/>
            <a:ext cx="110133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73019" y="1657152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73019" y="2028032"/>
            <a:ext cx="5218608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José Sarney assume a presidência em meio a uma grave crise econômica,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inflação galopante e instabilidade financeira.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03528" y="3296047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36716" y="3112691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362626" y="3176985"/>
            <a:ext cx="134044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73019" y="3091259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1986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73019" y="3462139"/>
            <a:ext cx="5218608" cy="82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Plano Cruzado, visando estabilizar a economia através do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congelamento de preços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introdução de uma nova moeda.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03528" y="5004594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36716" y="4821237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360938" y="4885531"/>
            <a:ext cx="137418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73019" y="4799807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1990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73019" y="5170686"/>
            <a:ext cx="5218608" cy="82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mandato de Sarney,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hiperinflação e crescentes déficits fiscais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estabelecendo desafios para as administrações seguintes.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23432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82080" y="2679810"/>
            <a:ext cx="9743381" cy="585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Sarney</a:t>
            </a:r>
          </a:p>
        </p:txBody>
      </p:sp>
      <p:sp>
        <p:nvSpPr>
          <p:cNvPr id="4" name="Shape 1"/>
          <p:cNvSpPr/>
          <p:nvPr/>
        </p:nvSpPr>
        <p:spPr>
          <a:xfrm>
            <a:off x="656034" y="393640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71476" y="393640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71476" y="434171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mínimo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devido à instabilidade econômica, com períodos de estagnação.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89762" y="393640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705204" y="393640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705203" y="434171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Atingiu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alarmantes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chegando a mais de 1.000% ao ano no final do mandato.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6034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71476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71476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Mantidas em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elevados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na tentativa de conter a inflação, impactando negativamente o investimento.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89762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705204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705203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significativo devido 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gastos públicos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expansivos e ineficiência na arrecadação de impostos.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2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15037" y="698861"/>
            <a:ext cx="6333927" cy="450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Collor: Reformas Radicais</a:t>
            </a:r>
          </a:p>
        </p:txBody>
      </p:sp>
      <p:sp>
        <p:nvSpPr>
          <p:cNvPr id="4" name="Shape 1"/>
          <p:cNvSpPr/>
          <p:nvPr/>
        </p:nvSpPr>
        <p:spPr>
          <a:xfrm>
            <a:off x="5477868" y="1765239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71840" y="2165884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83894" y="1971911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31532" y="2040769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110" y="1948893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1990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110" y="2346164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Fernando Collor assume a presidência com promessas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combate à inflação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modernização da economia.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71840" y="3702088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83894" y="3508115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8733" y="3576973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1110" y="3485097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1991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1110" y="3882368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controverso Plano Collor, incluindo o confisco de poupanças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congelamento de preços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71840" y="5238292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83894" y="5044319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16947" y="5113177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01110" y="5021300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1992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01110" y="5418573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Impeachment de Collor em meio a escândalos de corrupção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fracasso das políticas econômicas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4109" y="156423"/>
            <a:ext cx="632509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Cenário Econômico do Brasil</a:t>
            </a:r>
          </a:p>
        </p:txBody>
      </p:sp>
      <p:sp>
        <p:nvSpPr>
          <p:cNvPr id="3" name="Text 1"/>
          <p:cNvSpPr/>
          <p:nvPr/>
        </p:nvSpPr>
        <p:spPr>
          <a:xfrm>
            <a:off x="514100" y="1383580"/>
            <a:ext cx="38011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Composição Setorial Diversificada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4100" y="1867867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economia do Brasil é caracterizada por diversos setores como agricultura, manufatura e serviços, refletindo uma interação complexa de variáveis macroeconômicas. </a:t>
            </a:r>
            <a:r>
              <a:rPr lang="en-US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Fatores-chave, incluindo taxas de inflação, valorização da moeda e níveis de emprego, historicamente impulsionaram decisões de política econômica.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99635" y="3540522"/>
            <a:ext cx="424824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Influência dos Preços de Commodities</a:t>
            </a:r>
          </a:p>
        </p:txBody>
      </p:sp>
      <p:sp>
        <p:nvSpPr>
          <p:cNvPr id="6" name="Text 4"/>
          <p:cNvSpPr/>
          <p:nvPr/>
        </p:nvSpPr>
        <p:spPr>
          <a:xfrm>
            <a:off x="6599635" y="4024809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flutuações nos preços das commodities durante vários ciclos de mercado desempenharam um papel significativo na formação da economia nacional</a:t>
            </a:r>
            <a:r>
              <a:rPr lang="en-US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Entender esses indicadores macroeconômicos e suas inter-relações facilita uma abordagem diferenciada para analisar o contexto econômico do Brasil.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00627C39-54ED-6E57-FB99-F196BF1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524E9C4-2156-DF42-9A3D-5FEF95CA83CB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44D0FAE-392F-41FE-F133-15851228E7BF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881634" y="449444"/>
            <a:ext cx="6472833" cy="1024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Collor</a:t>
            </a:r>
          </a:p>
        </p:txBody>
      </p:sp>
      <p:sp>
        <p:nvSpPr>
          <p:cNvPr id="4" name="Shape 1"/>
          <p:cNvSpPr/>
          <p:nvPr/>
        </p:nvSpPr>
        <p:spPr>
          <a:xfrm>
            <a:off x="4881634" y="1959436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32186" y="1959436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32186" y="2313845"/>
            <a:ext cx="6022281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Contração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inicial seguida de leve recuperação.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881634" y="2924240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32186" y="2924240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32186" y="3278649"/>
            <a:ext cx="6022281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temporária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após o Plano Collor,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rápido ressurgimento.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881634" y="3889043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32186" y="3889043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332186" y="4243452"/>
            <a:ext cx="6022281" cy="52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Mantidas em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elevados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para tentar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conter a inflação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atrair capital estrangeiro.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881634" y="5116081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32186" y="5116081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32186" y="5470490"/>
            <a:ext cx="6022281" cy="52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redução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através de privatizações e cortes de gastos,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resultados limitados.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7709536-1049-1726-3E3A-DC8CD1D9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556"/>
            <a:ext cx="4119513" cy="68935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2185" y="410468"/>
            <a:ext cx="521057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FHC: O Plano Real</a:t>
            </a:r>
          </a:p>
        </p:txBody>
      </p:sp>
      <p:sp>
        <p:nvSpPr>
          <p:cNvPr id="4" name="Shape 1"/>
          <p:cNvSpPr/>
          <p:nvPr/>
        </p:nvSpPr>
        <p:spPr>
          <a:xfrm>
            <a:off x="932259" y="1589683"/>
            <a:ext cx="25400" cy="4552653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32185" y="200223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32333" y="180230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84238" y="1873151"/>
            <a:ext cx="12134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84574" y="177869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1994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4573" y="2187377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Plano Real por Fernando Henrique Cardoso, então Ministro da Fazenda.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32185" y="3582789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2333" y="338286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71042" y="3453706"/>
            <a:ext cx="147737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84574" y="335924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4573" y="3767931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FHC assume a presidência, dando continuidade às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reformas econômicas.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32185" y="516334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32333" y="496341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869256" y="5034260"/>
            <a:ext cx="15140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984574" y="493980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2002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4573" y="5348486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segundo mandato de FHC, marcando um período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estabilidade econômica e controle da inflação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6582" y="323913"/>
            <a:ext cx="6446838" cy="1047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FHC</a:t>
            </a:r>
          </a:p>
        </p:txBody>
      </p:sp>
      <p:sp>
        <p:nvSpPr>
          <p:cNvPr id="4" name="Shape 1"/>
          <p:cNvSpPr/>
          <p:nvPr/>
        </p:nvSpPr>
        <p:spPr>
          <a:xfrm>
            <a:off x="586582" y="1724195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47453" y="1724195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47452" y="2086641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moderado e mais estável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impulsionado pela estabilidade monetária.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6582" y="2978915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47453" y="2978915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7452" y="3341361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drástica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controle efetivo, atingindo níveis de um dígito.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6582" y="3965547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47453" y="3965547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47452" y="4327993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Inicialmente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altas para atrair capital, com redução gradual ao longo do período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86582" y="4952178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47453" y="4952178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47452" y="5314624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Esforços para controle,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da dívida pública devido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à política cambial.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0FBD1CE-79C1-4E41-36A8-3E5917C3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29" y="0"/>
            <a:ext cx="3811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16585" y="283531"/>
            <a:ext cx="6333927" cy="1148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Lula: Crescimento e Inclusão Social</a:t>
            </a:r>
          </a:p>
        </p:txBody>
      </p:sp>
      <p:sp>
        <p:nvSpPr>
          <p:cNvPr id="4" name="Shape 1"/>
          <p:cNvSpPr/>
          <p:nvPr/>
        </p:nvSpPr>
        <p:spPr>
          <a:xfrm>
            <a:off x="905868" y="1929110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99840" y="2329756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11894" y="2135783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9532" y="2204641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29110" y="2112764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2003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29110" y="2510036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Luiz Inácio Lula da Silva assume a presidência,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mantendo a estabilidade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expandindo programas sociais.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99840" y="3865959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11894" y="3671987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46733" y="3740844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29110" y="3648968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2008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29110" y="4046240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Brasil enfrenta 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crise financeira global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 relativa resiliência.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99840" y="5402163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11894" y="5208191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844947" y="5277048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929110" y="5185172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29110" y="5582444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segundo mandato de Lula,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econômico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redução da pobreza.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5DD8715-B171-A56E-1D37-732C8212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34" y="-1172"/>
            <a:ext cx="4411166" cy="68591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2324" y="461873"/>
            <a:ext cx="6446838" cy="1047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Lula</a:t>
            </a:r>
          </a:p>
        </p:txBody>
      </p:sp>
      <p:sp>
        <p:nvSpPr>
          <p:cNvPr id="4" name="Shape 1"/>
          <p:cNvSpPr/>
          <p:nvPr/>
        </p:nvSpPr>
        <p:spPr>
          <a:xfrm>
            <a:off x="5158582" y="2046690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19453" y="2046690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19452" y="2409136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robusto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impulsionado pelo boom das commodities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expansão do mercado interno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58582" y="3301411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19453" y="3301411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19452" y="3663857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 sob controle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dentro das metas estabelecidas pelo Banco Central.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58582" y="4288042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19453" y="4288042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19452" y="4650488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Tendência de queda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favorecendo o investimento e o consumo.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58582" y="5274674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619453" y="5274674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19452" y="5637120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Geração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superávits primários, mas com aumento dos gastos públicos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1256" y="510431"/>
            <a:ext cx="620791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Dilma: Desafios e Crise</a:t>
            </a:r>
          </a:p>
        </p:txBody>
      </p:sp>
      <p:sp>
        <p:nvSpPr>
          <p:cNvPr id="4" name="Shape 1"/>
          <p:cNvSpPr/>
          <p:nvPr/>
        </p:nvSpPr>
        <p:spPr>
          <a:xfrm>
            <a:off x="5504259" y="1589683"/>
            <a:ext cx="25400" cy="4552653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04185" y="200223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304333" y="180230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56238" y="1873151"/>
            <a:ext cx="12134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56574" y="177869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56573" y="2187377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Dilma Rousseff assume a presidência, dando continuidade às políticas do governo Lula.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04185" y="3582789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304333" y="338286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43042" y="3453706"/>
            <a:ext cx="147737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56574" y="335924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56573" y="3767931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Início da crise econômica, com queda nos preços das commodities e desequilíbrios fiscais.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704185" y="516334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304333" y="496341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41256" y="5034260"/>
            <a:ext cx="15140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56574" y="493980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56573" y="5348486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Impeachment de Dilma em meio à grave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recessão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crise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94121" y="560495"/>
            <a:ext cx="6387108" cy="1100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3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Dilma</a:t>
            </a:r>
          </a:p>
        </p:txBody>
      </p:sp>
      <p:sp>
        <p:nvSpPr>
          <p:cNvPr id="4" name="Shape 1"/>
          <p:cNvSpPr/>
          <p:nvPr/>
        </p:nvSpPr>
        <p:spPr>
          <a:xfrm>
            <a:off x="4438354" y="2242405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22641" y="2242405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22641" y="2623206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Desaceleração inicial seguida de recessão profunda em 2015-2016.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438354" y="3279241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22641" y="3279241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22641" y="3660042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gradual, ultrapassando o teto da meta em 2015.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438354" y="4316077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922641" y="4316077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922641" y="4696878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inicial seguida de aumento para conter a inflação.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438354" y="5352912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922641" y="5352912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922641" y="5733714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Deterioração rápida, com déficits primários a partir de 2014.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4C71614-7CF3-1863-946F-D9A3A8D1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42"/>
            <a:ext cx="3337090" cy="687084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C868CE3-E5B8-AF9D-7D8F-FB205EE40C89}"/>
              </a:ext>
            </a:extLst>
          </p:cNvPr>
          <p:cNvSpPr/>
          <p:nvPr/>
        </p:nvSpPr>
        <p:spPr>
          <a:xfrm>
            <a:off x="226243" y="5062193"/>
            <a:ext cx="2978870" cy="15837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364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22252" y="2469055"/>
            <a:ext cx="7637760" cy="5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Temer: Tentativa de Estabilização</a:t>
            </a:r>
          </a:p>
        </p:txBody>
      </p:sp>
      <p:sp>
        <p:nvSpPr>
          <p:cNvPr id="4" name="Shape 1"/>
          <p:cNvSpPr/>
          <p:nvPr/>
        </p:nvSpPr>
        <p:spPr>
          <a:xfrm>
            <a:off x="6086475" y="3396953"/>
            <a:ext cx="19050" cy="2990949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324574" y="3771999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03714" y="3589238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41132" y="3653333"/>
            <a:ext cx="109736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019524" y="3567807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2016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8190" y="3937298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Michel Temer assume a presidência após o impeachment de Dilma, prometendo reformas econômicas.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69236" y="4626471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903714" y="4443710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29226" y="4507806"/>
            <a:ext cx="133548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035999" y="4422279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035998" y="4791770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de medidas de austeridade e aprovação da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 trabalhista.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324574" y="5395516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3714" y="5212755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27539" y="5276850"/>
            <a:ext cx="136922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019524" y="5191324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2018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98190" y="5560815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governo Temer,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lenta recuperação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baixa popularidade.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454" y="368642"/>
            <a:ext cx="6389093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Temer</a:t>
            </a:r>
          </a:p>
        </p:txBody>
      </p:sp>
      <p:sp>
        <p:nvSpPr>
          <p:cNvPr id="4" name="Shape 1"/>
          <p:cNvSpPr/>
          <p:nvPr/>
        </p:nvSpPr>
        <p:spPr>
          <a:xfrm>
            <a:off x="615454" y="191015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8946" y="1910160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8946" y="2290465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Retomada modesta do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após dois anos de recessão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5454" y="294530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8946" y="2945309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8946" y="3325614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significativa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ficando abaixo da meta em 2017.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5454" y="398045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8946" y="3974009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98946" y="4360763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Ciclo de redução da taxa Selic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atingindo mínimas históricas.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5454" y="5015608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98946" y="5015608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98946" y="5395913"/>
            <a:ext cx="5905599" cy="56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Persistência de déficits primários,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controle dos gastos.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2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3894" y="267425"/>
            <a:ext cx="6333927" cy="1148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Bolsonaro: Liberalismo Econômico e Pandemia</a:t>
            </a:r>
          </a:p>
        </p:txBody>
      </p:sp>
      <p:sp>
        <p:nvSpPr>
          <p:cNvPr id="4" name="Shape 1"/>
          <p:cNvSpPr/>
          <p:nvPr/>
        </p:nvSpPr>
        <p:spPr>
          <a:xfrm>
            <a:off x="5477868" y="1748852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71840" y="2149498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83894" y="1955524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31532" y="2024383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110" y="1932506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2019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110" y="2329778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Jair Bolsonaro assume a presidência com agenda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reformas liberais e privatizações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71840" y="3685701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83894" y="3491728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8733" y="3560586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1110" y="3468710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2020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1110" y="3865982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Pandemia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COVID-19 impacta severamente a economia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exigindo medidas emergenciais.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71840" y="5221905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83894" y="5027933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16947" y="5096790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01110" y="5004913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01110" y="5402186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mandato de Bolsonaro,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desafios econômicos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polarização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43426" y="407220"/>
            <a:ext cx="7461101" cy="654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Comportamento Contextual da Economia</a:t>
            </a:r>
          </a:p>
        </p:txBody>
      </p:sp>
      <p:sp>
        <p:nvSpPr>
          <p:cNvPr id="4" name="Shape 1"/>
          <p:cNvSpPr/>
          <p:nvPr/>
        </p:nvSpPr>
        <p:spPr>
          <a:xfrm>
            <a:off x="4945990" y="1272052"/>
            <a:ext cx="19050" cy="49212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00871" y="159133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91110" y="1436457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13050" y="1491226"/>
            <a:ext cx="84832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59187" y="1418102"/>
            <a:ext cx="2441972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Resiliência e Vulnerabilidade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759187" y="1734014"/>
            <a:ext cx="5574208" cy="1168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comportamento contextual da economia do Brasil ao longo do tempo apresenta uma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narrativa única marcada por resiliência e vulnerabilidade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Várias mudanças políticas e econômicas, como a transição do regime militar para a democracia, influenciaram as estruturas de políticas macroeconômicas e estratégias de desenvolvimento.</a:t>
            </a:r>
          </a:p>
          <a:p>
            <a:pPr>
              <a:lnSpc>
                <a:spcPts val="1833"/>
              </a:lnSpc>
            </a:pPr>
            <a:endParaRPr lang="en-US" dirty="0">
              <a:latin typeface="Arial" panose="020B0604020202020204" pitchFamily="34" charset="0"/>
              <a:ea typeface="Instrument Sans Medium" pitchFamily="34" charset="-122"/>
              <a:cs typeface="Arial" panose="020B0604020202020204" pitchFamily="34" charset="0"/>
            </a:endParaRPr>
          </a:p>
          <a:p>
            <a:pPr>
              <a:lnSpc>
                <a:spcPts val="1833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00871" y="351419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791110" y="3359316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94397" y="3414085"/>
            <a:ext cx="122138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759187" y="3340961"/>
            <a:ext cx="2001243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Capacidade Adaptativa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759187" y="3656873"/>
            <a:ext cx="5574208" cy="935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Esse cenário em evolução destaca 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capacidade adaptativa da economia do Brasil, mesmo em meio a cenários de crise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, ao mesmo tempo em que expõe vulnerabilidades recorrentes vinculadas a choques externos e desigualdades domésticas.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100871" y="520329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791110" y="5048416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892015" y="5103185"/>
            <a:ext cx="127000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759188" y="5030061"/>
            <a:ext cx="2286794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Compreensão Abrangente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759187" y="5345973"/>
            <a:ext cx="5574208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Ao abordar essas complexidades, esta análise busca descascar as camadas da história econômica do Brasil, fornecendo uma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visão geral abrangente que contextualiza os fenômenos macroeconômicos atuais.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9FBA173-72DD-3B59-140A-D6FCF26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67"/>
            <a:ext cx="3958862" cy="65392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29583" y="2756793"/>
            <a:ext cx="10431760" cy="585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Bolsonaro</a:t>
            </a:r>
          </a:p>
        </p:txBody>
      </p:sp>
      <p:sp>
        <p:nvSpPr>
          <p:cNvPr id="4" name="Shape 1"/>
          <p:cNvSpPr/>
          <p:nvPr/>
        </p:nvSpPr>
        <p:spPr>
          <a:xfrm>
            <a:off x="656034" y="375614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5" name="Text 2"/>
          <p:cNvSpPr/>
          <p:nvPr/>
        </p:nvSpPr>
        <p:spPr>
          <a:xfrm>
            <a:off x="1171476" y="375614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PIB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171476" y="416145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Crescimento modesto em 2019</a:t>
            </a: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forte contração em 2020 devido à pandemia, seguida de recuperação em 2021.</a:t>
            </a:r>
            <a:endParaRPr lang="en-US" sz="1500" b="1" dirty="0"/>
          </a:p>
        </p:txBody>
      </p:sp>
      <p:sp>
        <p:nvSpPr>
          <p:cNvPr id="7" name="Shape 4"/>
          <p:cNvSpPr/>
          <p:nvPr/>
        </p:nvSpPr>
        <p:spPr>
          <a:xfrm>
            <a:off x="6189762" y="375614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8" name="Text 5"/>
          <p:cNvSpPr/>
          <p:nvPr/>
        </p:nvSpPr>
        <p:spPr>
          <a:xfrm>
            <a:off x="6705204" y="375614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Inflação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705203" y="416145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Inicialmente sob controle, mas com alta significativa a partir de 2021.</a:t>
            </a:r>
            <a:endParaRPr lang="en-US" sz="1500" b="1" dirty="0"/>
          </a:p>
        </p:txBody>
      </p:sp>
      <p:sp>
        <p:nvSpPr>
          <p:cNvPr id="10" name="Shape 7"/>
          <p:cNvSpPr/>
          <p:nvPr/>
        </p:nvSpPr>
        <p:spPr>
          <a:xfrm>
            <a:off x="656034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11" name="Text 8"/>
          <p:cNvSpPr/>
          <p:nvPr/>
        </p:nvSpPr>
        <p:spPr>
          <a:xfrm>
            <a:off x="1171476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Taxas de Juros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171476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Redução a mínimas históricas durante a pandemia, seguida de ciclo de alta para conter a inflação.</a:t>
            </a:r>
            <a:endParaRPr lang="en-US" sz="1500" b="1" dirty="0"/>
          </a:p>
        </p:txBody>
      </p:sp>
      <p:sp>
        <p:nvSpPr>
          <p:cNvPr id="13" name="Shape 10"/>
          <p:cNvSpPr/>
          <p:nvPr/>
        </p:nvSpPr>
        <p:spPr>
          <a:xfrm>
            <a:off x="6189762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14" name="Text 11"/>
          <p:cNvSpPr/>
          <p:nvPr/>
        </p:nvSpPr>
        <p:spPr>
          <a:xfrm>
            <a:off x="6705204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Déficit Fiscal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6705203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Aumento expressivo em 2020 devido aos gastos com a pandemia, seguido de tentativas de consolidação fiscal.</a:t>
            </a:r>
            <a:endParaRPr lang="en-US" sz="15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1ED02A8-180E-A177-84EF-89DCF554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66"/>
            <a:ext cx="12192000" cy="23562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8718" y="339445"/>
            <a:ext cx="5653187" cy="541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PIB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4" y="1278335"/>
            <a:ext cx="866478" cy="1275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2856" y="1451570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32856" y="1826121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instável e períodos de recessão devido à hiperinflação e instabilidade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24" y="2553990"/>
            <a:ext cx="866478" cy="1275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2856" y="2727226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32856" y="3101777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Estabilização e crescimento mais consistente, impulsionado pelo Plano Real e boom das commodities.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4" y="3829645"/>
            <a:ext cx="866478" cy="12756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32856" y="4002882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732856" y="4377432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Desaceleração e recessão profunda, refletindo a crise econômica 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24" y="5105301"/>
            <a:ext cx="866478" cy="1275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32856" y="5278537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732856" y="5653088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Recuperação lenta e instável, impactada pela pandemia de COVID-19.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97" y="0"/>
            <a:ext cx="4186903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7304" y="378091"/>
            <a:ext cx="6070699" cy="50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17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 Inflação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12" y="1545829"/>
            <a:ext cx="802779" cy="9634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33495" y="1706364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33494" y="2053531"/>
            <a:ext cx="5452468" cy="25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Período de hiperinflação, com taxas anuais chegando a mais de 1000%.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12" y="2509243"/>
            <a:ext cx="802779" cy="11817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33495" y="2669778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33494" y="3016944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Controle efetivo da inflação após o Plano Real, com taxas geralmente abaixo de 10% ao ano.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12" y="3691037"/>
            <a:ext cx="802779" cy="11817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33495" y="3851573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33494" y="4198739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Pressões inflacionárias crescentes, ultrapassando o teto da meta em alguns anos.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12" y="4872832"/>
            <a:ext cx="802779" cy="118179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33495" y="5033368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433494" y="5380533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Inflação inicialmente controlada, mas com alta significativa no final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742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97109" y="2547145"/>
            <a:ext cx="8491934" cy="56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8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das Taxas de Juros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6" y="3616722"/>
            <a:ext cx="2729607" cy="7277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8654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18655" y="5010745"/>
            <a:ext cx="2365871" cy="87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Taxas extremamente elevadas para combater a hiperinflação.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393" y="3616722"/>
            <a:ext cx="2729607" cy="7277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548261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548261" y="5010745"/>
            <a:ext cx="2365871" cy="87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gradual, mas ainda mantendo níveis altos em comparação internacional.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16722"/>
            <a:ext cx="2729607" cy="7277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77869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77869" y="5010745"/>
            <a:ext cx="2365871" cy="1164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redução seguidas de aumento para conter pressões inflacionárias.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07" y="3616722"/>
            <a:ext cx="2729607" cy="72776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007475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007475" y="5010745"/>
            <a:ext cx="2365871" cy="1164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Ciclo de queda atingindo mínimas históricas, seguido de nova alta no final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90246" y="478236"/>
            <a:ext cx="5252980" cy="103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Fiscal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27" y="1666243"/>
            <a:ext cx="829767" cy="12215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31533" y="1832138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31533" y="2190913"/>
            <a:ext cx="5379641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Déficits elevados e crescentes, refletindo a instabilidade econômica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827" y="2887826"/>
            <a:ext cx="829767" cy="9957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31533" y="3053719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31533" y="3412494"/>
            <a:ext cx="5379641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Geração de superávits primários, mas com aumento da dívida pública.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827" y="3883585"/>
            <a:ext cx="829767" cy="995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31533" y="4049479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31533" y="4408254"/>
            <a:ext cx="5379641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Deterioração fiscal, com retorno aos déficits primários.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827" y="4879343"/>
            <a:ext cx="829767" cy="12215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31533" y="5045238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231533" y="5404013"/>
            <a:ext cx="5379641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consolidação fiscal interrompidas pela pandemia, levando a déficits recordes.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73513" y="436364"/>
            <a:ext cx="4216797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</a:p>
        </p:txBody>
      </p:sp>
      <p:sp>
        <p:nvSpPr>
          <p:cNvPr id="4" name="Shape 1"/>
          <p:cNvSpPr/>
          <p:nvPr/>
        </p:nvSpPr>
        <p:spPr>
          <a:xfrm>
            <a:off x="5162352" y="1433612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26199" y="1433612"/>
            <a:ext cx="2941340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Estabilidade Macroeconômica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26200" y="1798340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trajetória econômica do Brasil mostra a importância da estabilidade macroeconômica para o crescimento sustentável.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62352" y="2696469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26199" y="2696468"/>
            <a:ext cx="2108398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Reformas Estruturais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26200" y="3061196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necessidade de reformas estruturais persiste como um desafio para melhorar a competitividade e produtividade do país.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62352" y="3959325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26199" y="3959324"/>
            <a:ext cx="2528093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Vulnerabilidades Externas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26200" y="4324053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economia brasileira ainda é sensível a choques externos, como crises globais e flutuações nos preços das commodities.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62352" y="5222181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626199" y="5222181"/>
            <a:ext cx="2108398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Desafios Futuros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26200" y="5586908"/>
            <a:ext cx="5975449" cy="809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 equilíbrio entre crescimento econômico, estabilidade fiscal e redução das desigualdades permanece como um desafio central para as próximas administrações.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3B3710B-9E34-FB1F-1ADC-8829B791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3073"/>
            <a:ext cx="4590854" cy="68810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4951" y="422370"/>
            <a:ext cx="8541164" cy="57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das Variáveis Macroeconômicas</a:t>
            </a:r>
          </a:p>
        </p:txBody>
      </p:sp>
      <p:sp>
        <p:nvSpPr>
          <p:cNvPr id="4" name="Shape 1"/>
          <p:cNvSpPr/>
          <p:nvPr/>
        </p:nvSpPr>
        <p:spPr>
          <a:xfrm>
            <a:off x="620149" y="1674773"/>
            <a:ext cx="439706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4888" y="1735296"/>
            <a:ext cx="113558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45115" y="1674773"/>
            <a:ext cx="2587941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Indicadores Essenciais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5115" y="2023924"/>
            <a:ext cx="3192582" cy="23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variáveis macroeconômicas servem como indicadores essenciais da saúde e trajetória econômica do Brasil.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Taxas de inflação, taxa de juros e crescimento do PIB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têm desempenhado papéis cruciais na formação de decisões políticas e condições sociais.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950858" y="1671182"/>
            <a:ext cx="363438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065059" y="1731705"/>
            <a:ext cx="135037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65992" y="1674773"/>
            <a:ext cx="2566214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Antecipação de Crises</a:t>
            </a:r>
          </a:p>
        </p:txBody>
      </p:sp>
      <p:sp>
        <p:nvSpPr>
          <p:cNvPr id="11" name="Text 8"/>
          <p:cNvSpPr/>
          <p:nvPr/>
        </p:nvSpPr>
        <p:spPr>
          <a:xfrm>
            <a:off x="5465991" y="2023924"/>
            <a:ext cx="3192583" cy="23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Ao entender o comportamento contextual dessas variáveis ao longo do tempo, economistas e formuladores de políticas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podem antecipar melhor potenciais crises ou recuperações, levando a decisões informadas que promovam crescimento sustentável.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97712" y="4978202"/>
            <a:ext cx="363438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9233" y="5038725"/>
            <a:ext cx="140295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22679" y="4978202"/>
            <a:ext cx="2019399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Insights Valiosos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22678" y="5327352"/>
            <a:ext cx="7872116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Analisar essas variáveis fornece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insights inestimáveis sobre o cenário econômico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do Brasil, iluminando padrões subjacentes que influenciam tanto o desenvolvimento doméstico quanto as relações econômicas internacionais.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D0F763D-8D5C-30DD-DC1B-5E0CEB21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54" y="0"/>
            <a:ext cx="30417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5872" y="260499"/>
            <a:ext cx="8926314" cy="58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Interação de Variáveis Macroeconômicas</a:t>
            </a:r>
          </a:p>
        </p:txBody>
      </p:sp>
      <p:sp>
        <p:nvSpPr>
          <p:cNvPr id="3" name="Text 1"/>
          <p:cNvSpPr/>
          <p:nvPr/>
        </p:nvSpPr>
        <p:spPr>
          <a:xfrm>
            <a:off x="1160463" y="1767880"/>
            <a:ext cx="2771478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Fiscal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4248" y="2171998"/>
            <a:ext cx="3277692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Influencia na estabilidade macroeconômica e potencial de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92527" y="2089944"/>
            <a:ext cx="9048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60061" y="1917403"/>
            <a:ext cx="2634754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Déficts Fiscais</a:t>
            </a:r>
          </a:p>
        </p:txBody>
      </p:sp>
      <p:sp>
        <p:nvSpPr>
          <p:cNvPr id="8" name="Text 5"/>
          <p:cNvSpPr/>
          <p:nvPr/>
        </p:nvSpPr>
        <p:spPr>
          <a:xfrm>
            <a:off x="8260060" y="2321520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Impactam na macroeconomia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09619" y="2410519"/>
            <a:ext cx="130175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260060" y="3941267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Taxas de Câmbio</a:t>
            </a:r>
          </a:p>
        </p:txBody>
      </p:sp>
      <p:sp>
        <p:nvSpPr>
          <p:cNvPr id="12" name="Text 8"/>
          <p:cNvSpPr/>
          <p:nvPr/>
        </p:nvSpPr>
        <p:spPr>
          <a:xfrm>
            <a:off x="8260060" y="4345385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Afetam competitividade das exportações e inflação.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86464" y="4247456"/>
            <a:ext cx="135334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595140" y="3941267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6" name="Text 11"/>
          <p:cNvSpPr/>
          <p:nvPr/>
        </p:nvSpPr>
        <p:spPr>
          <a:xfrm>
            <a:off x="654248" y="4345385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Controla inflação e influencia investimentos.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45261" y="3926880"/>
            <a:ext cx="14376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654249" y="5559822"/>
            <a:ext cx="10883503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interação dessas variáveis revela as fraquezas e forças estruturais da economia brasileira.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Flutuações na ipolítica monetária, preços de commodities e taxas de câmbio influenciam na estabilidade macroeconômica e o potencial de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UMC">
            <a:extLst>
              <a:ext uri="{FF2B5EF4-FFF2-40B4-BE49-F238E27FC236}">
                <a16:creationId xmlns:a16="http://schemas.microsoft.com/office/drawing/2014/main" id="{B9C2D11C-3D3A-3EED-B213-A66D5A01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F02FC4C6-0B5A-7763-BE23-1DD2CEDA2BB1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94A4025-E164-E9B1-1CBC-E3A2798378FD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78807" y="2729456"/>
            <a:ext cx="6091833" cy="545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Objetivos da Análise Histórica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67" y="3609082"/>
            <a:ext cx="3656508" cy="698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39492" y="4569519"/>
            <a:ext cx="2182813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Identificar Padrões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439492" y="4997948"/>
            <a:ext cx="3307258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Desenterrar padrões e tendências fundamentais que influenciaram variáveis macroeconômicas ao longo do tempo.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75" y="3609082"/>
            <a:ext cx="3656508" cy="6985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96000" y="4569519"/>
            <a:ext cx="2392660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Comparar Precedentes</a:t>
            </a:r>
          </a:p>
        </p:txBody>
      </p:sp>
      <p:sp>
        <p:nvSpPr>
          <p:cNvPr id="9" name="Text 4"/>
          <p:cNvSpPr/>
          <p:nvPr/>
        </p:nvSpPr>
        <p:spPr>
          <a:xfrm>
            <a:off x="6096000" y="4997948"/>
            <a:ext cx="3307258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Facilitar uma comparação com outros precedentes históricos dentro da região, explorando a inter-relação entre o Brasil e seus vizinhos.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25C5B1A-EE98-754C-F930-268FEAEEB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4675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8927" y="344421"/>
            <a:ext cx="7932142" cy="672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Impulsionadores da Evolução Econômica</a:t>
            </a:r>
          </a:p>
        </p:txBody>
      </p:sp>
      <p:sp>
        <p:nvSpPr>
          <p:cNvPr id="4" name="Shape 1"/>
          <p:cNvSpPr/>
          <p:nvPr/>
        </p:nvSpPr>
        <p:spPr>
          <a:xfrm>
            <a:off x="758363" y="1809355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14037" y="1879304"/>
            <a:ext cx="108347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64689" y="1809355"/>
            <a:ext cx="2332533" cy="29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Regimes Políticos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64689" y="2212778"/>
            <a:ext cx="2457351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Diferentes regimes políticos ao longo da história do Brasil influenciaram significativamente as políticas econômicas e o desenvolvimento.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008571" y="1809355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140532" y="1879304"/>
            <a:ext cx="155873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14897" y="1809355"/>
            <a:ext cx="3756172" cy="874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Dinâmica do Comércio Internacional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614897" y="2472267"/>
            <a:ext cx="2457351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mudanças nas relações comerciais globais e a posição do Brasil no mercado internacional moldaram sua evolução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36300" y="5055857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65186" y="5125806"/>
            <a:ext cx="162024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42626" y="5055856"/>
            <a:ext cx="2822773" cy="29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Fatores Socioeconômicos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442626" y="5459280"/>
            <a:ext cx="5707558" cy="597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Desigualdades sociais, distribuição de renda e acesso à educação têm sido fatores cruciais na trajetória econômica do país.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A830FE3-E1F8-7BB1-EF75-69369081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28" y="0"/>
            <a:ext cx="37561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418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78872" y="2154288"/>
            <a:ext cx="7241977" cy="460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Contexto Histórico da Economia Brasileira</a:t>
            </a:r>
          </a:p>
        </p:txBody>
      </p:sp>
      <p:sp>
        <p:nvSpPr>
          <p:cNvPr id="4" name="Shape 1"/>
          <p:cNvSpPr/>
          <p:nvPr/>
        </p:nvSpPr>
        <p:spPr>
          <a:xfrm>
            <a:off x="6086475" y="2928541"/>
            <a:ext cx="19050" cy="3525044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433566" y="3250407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30255" y="3094236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53187" y="3149402"/>
            <a:ext cx="85527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443684" y="3075881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Era Colonial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15739" y="3394472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Economia baseada na exportação de açúcar e, mais tarde, café, criando estruturas socioeconômicas dependentes do trabalho escravo.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2696" y="3987106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930255" y="3830935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34435" y="3886101"/>
            <a:ext cx="123131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906418" y="3812580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Industrialização</a:t>
            </a:r>
          </a:p>
        </p:txBody>
      </p:sp>
      <p:sp>
        <p:nvSpPr>
          <p:cNvPr id="14" name="Text 11"/>
          <p:cNvSpPr/>
          <p:nvPr/>
        </p:nvSpPr>
        <p:spPr>
          <a:xfrm>
            <a:off x="6906419" y="4131171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Mudança para a industrialização em meados do século XX, estimulada por iniciativas lideradas pelo Estado visando diversificar as atividades econômicas.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433566" y="4721027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30255" y="4564857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31954" y="4620022"/>
            <a:ext cx="127993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443684" y="4546501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Plano Real</a:t>
            </a:r>
          </a:p>
        </p:txBody>
      </p:sp>
      <p:sp>
        <p:nvSpPr>
          <p:cNvPr id="19" name="Text 16"/>
          <p:cNvSpPr/>
          <p:nvPr/>
        </p:nvSpPr>
        <p:spPr>
          <a:xfrm>
            <a:off x="515739" y="4865092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Introdução do Plano Real na década de 1990, buscando vencer a hiperinflação desenfreada e estabilizar a economia por meio do estabelecimento de uma nova moeda.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242696" y="5454948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930255" y="5298778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027986" y="5353944"/>
            <a:ext cx="135930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906418" y="5280422"/>
            <a:ext cx="1859062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Crises e Recuperação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906419" y="5599013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Enfrentamento de testes formidáveis, como a crise financeira global de 2008 e a pandemia da COVID-19, ressaltando a importância de intervenções governamentais eficazes.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4153" y="230649"/>
            <a:ext cx="8935244" cy="58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Crescimento do PIB e Ciclos Econômicos</a:t>
            </a:r>
          </a:p>
        </p:txBody>
      </p:sp>
      <p:sp>
        <p:nvSpPr>
          <p:cNvPr id="3" name="Text 1"/>
          <p:cNvSpPr/>
          <p:nvPr/>
        </p:nvSpPr>
        <p:spPr>
          <a:xfrm>
            <a:off x="1595140" y="1992115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Expansão</a:t>
            </a:r>
          </a:p>
        </p:txBody>
      </p:sp>
      <p:sp>
        <p:nvSpPr>
          <p:cNvPr id="4" name="Text 2"/>
          <p:cNvSpPr/>
          <p:nvPr/>
        </p:nvSpPr>
        <p:spPr>
          <a:xfrm>
            <a:off x="654248" y="2396232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Aumento da produção e emprego.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33082" y="2221806"/>
            <a:ext cx="9048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98997" y="1349982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Pico</a:t>
            </a:r>
          </a:p>
        </p:txBody>
      </p:sp>
      <p:sp>
        <p:nvSpPr>
          <p:cNvPr id="8" name="Text 5"/>
          <p:cNvSpPr/>
          <p:nvPr/>
        </p:nvSpPr>
        <p:spPr>
          <a:xfrm>
            <a:off x="7698997" y="1754100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Máximo desempenho econômico.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647855" y="2003425"/>
            <a:ext cx="130175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353524" y="3004046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Contração</a:t>
            </a:r>
          </a:p>
        </p:txBody>
      </p:sp>
      <p:sp>
        <p:nvSpPr>
          <p:cNvPr id="12" name="Text 8"/>
          <p:cNvSpPr/>
          <p:nvPr/>
        </p:nvSpPr>
        <p:spPr>
          <a:xfrm>
            <a:off x="8353524" y="3408164"/>
            <a:ext cx="3184228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Redução da atividade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327206" y="3395365"/>
            <a:ext cx="135334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368887" y="4820950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Recessão</a:t>
            </a:r>
          </a:p>
        </p:txBody>
      </p:sp>
      <p:sp>
        <p:nvSpPr>
          <p:cNvPr id="16" name="Text 11"/>
          <p:cNvSpPr/>
          <p:nvPr/>
        </p:nvSpPr>
        <p:spPr>
          <a:xfrm>
            <a:off x="7368887" y="5225068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Período de declínio econômico.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209804" y="4474071"/>
            <a:ext cx="14376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919477" y="4315386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Recuperação</a:t>
            </a:r>
          </a:p>
        </p:txBody>
      </p:sp>
      <p:sp>
        <p:nvSpPr>
          <p:cNvPr id="20" name="Text 14"/>
          <p:cNvSpPr/>
          <p:nvPr/>
        </p:nvSpPr>
        <p:spPr>
          <a:xfrm>
            <a:off x="978585" y="4719503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Retomada do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43860" y="3748782"/>
            <a:ext cx="135831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768052" y="5904519"/>
            <a:ext cx="10883503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Os ciclos econômicos, caracterizados por flutuações na atividade econômica, influenciam significativamente as taxas de crescimento do PIB. Entender esses ciclos é essencial para os formuladores de políticas que visam promover o crescimento econômico estável, particularmente em economias emergentes como o Brasil.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UMC">
            <a:extLst>
              <a:ext uri="{FF2B5EF4-FFF2-40B4-BE49-F238E27FC236}">
                <a16:creationId xmlns:a16="http://schemas.microsoft.com/office/drawing/2014/main" id="{2A4E3B6C-6F4D-53E9-F87B-18F6B9AD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298B20CC-AC1B-015B-E5DD-6435FE1E6D7E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AB21586-98D2-9F80-032D-58F1422A55D6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2556</Words>
  <Application>Microsoft Office PowerPoint</Application>
  <PresentationFormat>Widescreen</PresentationFormat>
  <Paragraphs>353</Paragraphs>
  <Slides>35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Raleway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Jorge Fernandes</dc:creator>
  <cp:lastModifiedBy>Jorge Fernandes</cp:lastModifiedBy>
  <cp:revision>304</cp:revision>
  <cp:lastPrinted>2025-02-19T12:45:32Z</cp:lastPrinted>
  <dcterms:created xsi:type="dcterms:W3CDTF">2025-01-21T16:53:03Z</dcterms:created>
  <dcterms:modified xsi:type="dcterms:W3CDTF">2025-07-29T16:43:01Z</dcterms:modified>
</cp:coreProperties>
</file>