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4" r:id="rId2"/>
    <p:sldId id="257" r:id="rId3"/>
    <p:sldId id="262" r:id="rId4"/>
    <p:sldId id="260" r:id="rId5"/>
    <p:sldId id="264" r:id="rId6"/>
    <p:sldId id="265" r:id="rId7"/>
    <p:sldId id="266" r:id="rId8"/>
    <p:sldId id="267" r:id="rId9"/>
    <p:sldId id="268" r:id="rId10"/>
    <p:sldId id="261" r:id="rId11"/>
    <p:sldId id="269" r:id="rId12"/>
    <p:sldId id="270" r:id="rId13"/>
    <p:sldId id="271" r:id="rId14"/>
    <p:sldId id="272" r:id="rId15"/>
    <p:sldId id="273" r:id="rId16"/>
    <p:sldId id="277" r:id="rId17"/>
    <p:sldId id="276" r:id="rId18"/>
    <p:sldId id="278" r:id="rId19"/>
    <p:sldId id="279" r:id="rId20"/>
    <p:sldId id="280" r:id="rId21"/>
    <p:sldId id="281" r:id="rId22"/>
    <p:sldId id="282" r:id="rId23"/>
    <p:sldId id="283" r:id="rId24"/>
    <p:sldId id="286" r:id="rId25"/>
    <p:sldId id="285" r:id="rId26"/>
  </p:sldIdLst>
  <p:sldSz cx="12192000" cy="6858000"/>
  <p:notesSz cx="6888163" cy="100187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C6E5D-B64B-4885-B957-2F7DA6565439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16672-B1B5-4CB4-B361-81098BDA9CB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98218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228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10805B-6146-F223-54BF-8A49EDF99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B2869AC-4895-9BE6-5221-C2D3859C2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42A327-F490-9220-ADB6-FFC5FAC84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292D4E-CEF1-0DEB-3C3D-AD5B7FAE5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B037B69-B7AF-C5C6-1806-3314DB87B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9871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8F33FA-9806-B45F-22D5-E4096B3FC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8B37133-C15E-1463-1CF8-DABC21C54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512155-2A77-4186-5F95-F6009A31B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D639B4-C0AE-8097-9D75-F1B58D150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45DF617-F0FA-A1C1-D47E-1DF2F8798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55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544657-5827-3E9A-4F71-B65BC32C4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B1D4D64-3F29-6C54-B0C2-7ED8BD7FC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4A7176-D04F-E76C-B93C-7CD7358D6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40D489-C509-519B-5D37-E1CB4B708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DAC39B-3F49-4FE7-AF3E-3B9FDA039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139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B0585C-631A-C509-488F-695030616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6D1549-4567-DA81-8F6A-B42BEEEDE8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FD202CC-4554-12DF-75ED-D671BD731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036E292-97AE-8EBF-076F-AAFE69F04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F2E0AAC-27AC-202C-F88C-B31BA6FE9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708C3D-0FCA-60CE-9DD5-2D72063AB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3448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C21B0C-287F-D76C-0F6C-FCB1A0D7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28A150-3C64-38EB-3D17-ECECF54C6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1BE5C8E-19D9-587C-F2C8-45334F563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8638534-8461-AFF9-348B-B9379B21FC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24E25F1-EFCB-E215-7F0F-A2CADD7E6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D978FB4-E2A6-8DDF-806C-5A4E19628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38034E4-3461-410E-DAD6-D00B0670B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A3DFCF3-D5E2-FF56-1FC5-1875A507C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5573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12576F-6D8D-2A36-601A-F55868D24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31F7523-15F2-5688-1A38-3A8397567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CD88F3B-7158-8A43-C544-5CA4A1D78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CF42C8-06E6-6E0F-099D-46F79F381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357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6B3B309-F656-D763-B9B1-364938D72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95C947F-AD07-1B4D-B600-7F30E61B0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3F1B5AF-A40D-0844-32A4-B10E88AD4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7504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0A72CB-F843-785C-419D-449965D3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BA0ECC-2746-64EB-AD87-508CA8DF8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9746879-E4C0-8506-834C-0D19F3893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2BBBA5-B786-96F3-48E6-778B40848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D231B3-5D6E-973A-8A82-46AFD1D11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925AF9-4C41-9CD8-577A-51405A214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0243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79CC4-283C-AE9C-54D4-2A2120CD2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548C33B-8DDC-1E8D-B855-3AD0240D0A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B7A6C5C-1B21-58E5-D68E-A54B2EDDF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29FE19-C7AE-B3F7-542D-236A17D7A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562B44-2A3B-8989-8B20-95EB881A0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04A1D7-2584-D6D9-C10C-CBBEDFFFF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4505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CBD515-FE90-9A6E-83FC-2FDD44800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E7944A7-CEAD-A12E-3182-A47E97A5F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579E98-F838-615D-7B0E-57305752B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0FD4C3-F33F-CC74-AA4D-E8063980F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A67E0C-D60C-EB00-F454-D0B57249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5318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4B1670B-A6E4-C58E-D028-0D6821A8B2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B5ABB27-F7BB-CADD-8950-25557FEA5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C09325-09C4-2F1E-C7DC-0887DBB0B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4DC33C-3FE5-D69C-19E3-F7621951D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ADAA89-E9B0-8A35-5C32-D7B47CED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7728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119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FDC29F0-747A-7369-9B70-A1537B995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2E69C3-A0D5-999F-B9C2-E100431BE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FD853E-ABF7-4735-34AF-D855B7D5D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6F5142-4621-4689-AFAE-46DE4E817DB1}" type="datetimeFigureOut">
              <a:rPr lang="pt-BR" smtClean="0"/>
              <a:t>18/08/2026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6FA126-9C25-D6D0-FB23-AA2A47641F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6B626D-3D09-C5D0-2379-7A61772C67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1E08B6-5485-4B48-B7A1-8A015A0C50B2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853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Planilha%20VP%20VPL%20e%20TIR.xlsx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F1F8"/>
          </a:solidFill>
          <a:ln/>
        </p:spPr>
        <p:txBody>
          <a:bodyPr/>
          <a:lstStyle/>
          <a:p>
            <a:endParaRPr lang="pt-BR" sz="1500" dirty="0"/>
          </a:p>
        </p:txBody>
      </p:sp>
      <p:sp>
        <p:nvSpPr>
          <p:cNvPr id="3" name="Shape 1"/>
          <p:cNvSpPr/>
          <p:nvPr/>
        </p:nvSpPr>
        <p:spPr>
          <a:xfrm>
            <a:off x="-94706" y="0"/>
            <a:ext cx="12286705" cy="6858000"/>
          </a:xfrm>
          <a:prstGeom prst="rect">
            <a:avLst/>
          </a:prstGeom>
          <a:solidFill>
            <a:srgbClr val="FBFCFE"/>
          </a:solidFill>
          <a:ln/>
        </p:spPr>
        <p:txBody>
          <a:bodyPr/>
          <a:lstStyle/>
          <a:p>
            <a:endParaRPr lang="pt-BR" sz="1500" dirty="0"/>
          </a:p>
        </p:txBody>
      </p:sp>
      <p:sp>
        <p:nvSpPr>
          <p:cNvPr id="6" name="Text 2"/>
          <p:cNvSpPr/>
          <p:nvPr/>
        </p:nvSpPr>
        <p:spPr>
          <a:xfrm>
            <a:off x="6213735" y="2489134"/>
            <a:ext cx="5569769" cy="8444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6075"/>
              </a:lnSpc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Avaliação de Projetos</a:t>
            </a:r>
            <a:endParaRPr lang="en-US" sz="4000" dirty="0"/>
          </a:p>
        </p:txBody>
      </p:sp>
      <p:sp>
        <p:nvSpPr>
          <p:cNvPr id="9" name="Text 5"/>
          <p:cNvSpPr/>
          <p:nvPr/>
        </p:nvSpPr>
        <p:spPr>
          <a:xfrm>
            <a:off x="5296000" y="5253038"/>
            <a:ext cx="90289" cy="8126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algn="ctr">
              <a:lnSpc>
                <a:spcPts val="640"/>
              </a:lnSpc>
            </a:pPr>
            <a:endParaRPr lang="en-US" sz="640" dirty="0"/>
          </a:p>
        </p:txBody>
      </p:sp>
      <p:pic>
        <p:nvPicPr>
          <p:cNvPr id="11" name="Picture 2" descr="UMC">
            <a:extLst>
              <a:ext uri="{FF2B5EF4-FFF2-40B4-BE49-F238E27FC236}">
                <a16:creationId xmlns:a16="http://schemas.microsoft.com/office/drawing/2014/main" id="{731CD255-C26F-703B-6A60-D19442EEA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293" y="0"/>
            <a:ext cx="1275708" cy="127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C29B9F7-1EFF-0B91-D844-B8BE950F3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4706" y="0"/>
            <a:ext cx="5610421" cy="6858000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455D96FB-AEB1-3B99-5D18-D79C82D9039A}"/>
              </a:ext>
            </a:extLst>
          </p:cNvPr>
          <p:cNvSpPr/>
          <p:nvPr/>
        </p:nvSpPr>
        <p:spPr>
          <a:xfrm>
            <a:off x="6766460" y="3034460"/>
            <a:ext cx="4671460" cy="789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5868"/>
              </a:lnSpc>
            </a:pPr>
            <a:r>
              <a:rPr lang="en-US" sz="2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Professor: Jorge Fernandes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4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15BE6-8716-CB9D-2F67-7EC2F6AC5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3E90AA03-D83A-1838-0A18-19A90DF4E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82296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98A60DCE-F339-27A8-28AE-1AB5765EF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D44A0DE-74AD-2DEA-767B-50CF3EE1385B}"/>
              </a:ext>
            </a:extLst>
          </p:cNvPr>
          <p:cNvSpPr txBox="1"/>
          <p:nvPr/>
        </p:nvSpPr>
        <p:spPr>
          <a:xfrm>
            <a:off x="1193170" y="2463598"/>
            <a:ext cx="98056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Um </a:t>
            </a:r>
            <a:r>
              <a:rPr lang="pt-BR" sz="2000" b="1" dirty="0"/>
              <a:t>projeto corporativo</a:t>
            </a:r>
            <a:r>
              <a:rPr lang="pt-BR" sz="2000" dirty="0"/>
              <a:t> é uma iniciativa temporária desenvolvida dentro de uma organização com o objetivo de alcançar metas estratégicas específicas, como a melhoria de processos, o desenvolvimento de novos produtos ou serviços, a implementação de tecnologias ou a expansão para novos mercados.</a:t>
            </a:r>
          </a:p>
          <a:p>
            <a:pPr algn="just"/>
            <a:endParaRPr lang="pt-BR" sz="2000" dirty="0"/>
          </a:p>
          <a:p>
            <a:pPr algn="just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E4E2D46-0B7B-D1ED-D100-2885126D5D03}"/>
              </a:ext>
            </a:extLst>
          </p:cNvPr>
          <p:cNvSpPr txBox="1"/>
          <p:nvPr/>
        </p:nvSpPr>
        <p:spPr>
          <a:xfrm>
            <a:off x="1193170" y="1721687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O que é um projeto?</a:t>
            </a:r>
            <a:endParaRPr lang="pt-BR" sz="20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99B3154-AEE6-8475-A69C-256A8972115D}"/>
              </a:ext>
            </a:extLst>
          </p:cNvPr>
          <p:cNvSpPr txBox="1"/>
          <p:nvPr/>
        </p:nvSpPr>
        <p:spPr>
          <a:xfrm>
            <a:off x="1193170" y="4303336"/>
            <a:ext cx="98056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Ele é caracterizado por ter um </a:t>
            </a:r>
            <a:r>
              <a:rPr lang="pt-BR" sz="2000" b="1" dirty="0"/>
              <a:t>início e fim definidos</a:t>
            </a:r>
            <a:r>
              <a:rPr lang="pt-BR" sz="2000" dirty="0"/>
              <a:t>, recursos alocados (como equipe, orçamento e tempo), e é orientado para gerar </a:t>
            </a:r>
            <a:r>
              <a:rPr lang="pt-BR" sz="2000" b="1" dirty="0"/>
              <a:t>resultados mensuráveis</a:t>
            </a:r>
            <a:r>
              <a:rPr lang="pt-BR" sz="2000" dirty="0"/>
              <a:t> que contribuam para os objetivos da empresa.</a:t>
            </a:r>
          </a:p>
          <a:p>
            <a:pPr algn="just"/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54A9C3D5-8AFA-E071-6DA4-2C37E0D949F5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</a:t>
            </a:r>
          </a:p>
        </p:txBody>
      </p:sp>
    </p:spTree>
    <p:extLst>
      <p:ext uri="{BB962C8B-B14F-4D97-AF65-F5344CB8AC3E}">
        <p14:creationId xmlns:p14="http://schemas.microsoft.com/office/powerpoint/2010/main" val="920082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E7FC4-BA36-8455-7B62-87BBEC568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BD081F1-CB85-5305-B3D4-7409CBA0A1A9}"/>
              </a:ext>
            </a:extLst>
          </p:cNvPr>
          <p:cNvSpPr txBox="1"/>
          <p:nvPr/>
        </p:nvSpPr>
        <p:spPr>
          <a:xfrm>
            <a:off x="1123649" y="1832001"/>
            <a:ext cx="98056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As empresas crescem e expandem suas operações por meio de uma entre duas maneiras: ou adquirem capacidade produtiva reunindo os ativos necessários, ou adquirem os ativos produtivos de uma empresa existente.</a:t>
            </a:r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61860E1D-D768-F1CA-C23A-31C0BA9E5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310E6472-9736-2A42-528B-6E7DE1303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74CC83B-AEFA-DD4E-60EA-6A433B20977A}"/>
              </a:ext>
            </a:extLst>
          </p:cNvPr>
          <p:cNvSpPr txBox="1"/>
          <p:nvPr/>
        </p:nvSpPr>
        <p:spPr>
          <a:xfrm>
            <a:off x="1123649" y="3410551"/>
            <a:ext cx="99447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No caso de uma empresa que reúne os ativos necessários, o problema da avaliação é chamado de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avaliação do projeto.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A977C35-091E-5E09-E043-A921452C5874}"/>
              </a:ext>
            </a:extLst>
          </p:cNvPr>
          <p:cNvSpPr txBox="1"/>
          <p:nvPr/>
        </p:nvSpPr>
        <p:spPr>
          <a:xfrm>
            <a:off x="1123650" y="4618291"/>
            <a:ext cx="99447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percepção crítica que fundamenta a aplicação da análise de fluxo de caixa descontado (FCD) para a avaliação de projetos e de empresas é que os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fluxos de caixa recebidos em diferentes períodos têm valores diferentes 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e só podem ser agregados depois de se ajustar corretamente para o valor do dinheiro no tempo. 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04876216-F80D-BF16-CB91-E2E3185E7329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</a:t>
            </a:r>
          </a:p>
        </p:txBody>
      </p:sp>
    </p:spTree>
    <p:extLst>
      <p:ext uri="{BB962C8B-B14F-4D97-AF65-F5344CB8AC3E}">
        <p14:creationId xmlns:p14="http://schemas.microsoft.com/office/powerpoint/2010/main" val="89962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938BD-A322-0ECF-6DF0-E191DBCC0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CA96A19B-D446-8067-AEA2-E2232A5FD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82296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A6F56835-C405-D031-82BB-910396BD9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6DB76EC-672E-3D7A-E403-6F5DA6448B8C}"/>
              </a:ext>
            </a:extLst>
          </p:cNvPr>
          <p:cNvSpPr txBox="1"/>
          <p:nvPr/>
        </p:nvSpPr>
        <p:spPr>
          <a:xfrm>
            <a:off x="1193171" y="1871119"/>
            <a:ext cx="98056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popularização do FCD para análise de projeto é geralmente atribuída a Joel Dean (1951).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5BE7514-7074-F837-5667-3644CC25614C}"/>
              </a:ext>
            </a:extLst>
          </p:cNvPr>
          <p:cNvSpPr txBox="1"/>
          <p:nvPr/>
        </p:nvSpPr>
        <p:spPr>
          <a:xfrm>
            <a:off x="1193171" y="3034589"/>
            <a:ext cx="98056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Fluxos de caixa relevantes</a:t>
            </a:r>
          </a:p>
          <a:p>
            <a:pPr algn="just"/>
            <a:endParaRPr 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Como primeiro passo na determinação do valor de um investimento, precisamos determinar os fluxos de caixa relevantes. Geralmente nos referimos a eles como fluxos de caixa incrementais, pois eles são os fluxos de caixa adicionais gerados para a empresa pelo investimento.</a:t>
            </a: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30FBC3F6-6C31-ECE4-1C47-38C8AB132F34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</a:t>
            </a:r>
          </a:p>
        </p:txBody>
      </p:sp>
    </p:spTree>
    <p:extLst>
      <p:ext uri="{BB962C8B-B14F-4D97-AF65-F5344CB8AC3E}">
        <p14:creationId xmlns:p14="http://schemas.microsoft.com/office/powerpoint/2010/main" val="1445601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6B30C-8C9D-6D8B-BBD3-83F357234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84B080CC-790A-DE85-BEB1-58B2AAF6C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82296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66D78708-FF27-9B85-3626-AFF871393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973DD96-D65E-66F9-2AF4-3F7FE4DCA99F}"/>
              </a:ext>
            </a:extLst>
          </p:cNvPr>
          <p:cNvSpPr txBox="1"/>
          <p:nvPr/>
        </p:nvSpPr>
        <p:spPr>
          <a:xfrm>
            <a:off x="1193170" y="2332690"/>
            <a:ext cx="1042604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Estudos psicológicos mostram que 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maioria das pessoas é excessivamente confiante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sobre suas habilidades e tendem a ser otimistas quanto ao seu futuro. Por exemplo, um estudo descobriu que a maioria das pessoas alega ser melhor motorista do que a média, ainda assim nós sabemos que, por definição, metade deles está acima e a outra metade está abaixo da média.* É possível que os executivos de empresas sejam mais otimistas e por demais confiantes do que a média dos indivíduos ou não? Argumentaríamos que, provavelmente, eles são mais otimistas e confiantes demais.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Os psicólogos alegam que os indivíduos tendem a estar sujeitos ao que eles chamam de viés de autoatribuicão, o que significa que eles querem atribuir a seu próprio esforço e capacidade as coisas boas que acontecem a eles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 Isso sugere que altos executivos de empresas provavelmente atribuem o seu sucesso à sua própria capacidade, e não porque estavam no lugar correto, na hora certa, e podem, então, ter excesso de confiança em sua capacidade de continuar a ter sucesso.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3F4DBC7-7BD8-975E-737B-7DBFA751E95B}"/>
              </a:ext>
            </a:extLst>
          </p:cNvPr>
          <p:cNvSpPr txBox="1"/>
          <p:nvPr/>
        </p:nvSpPr>
        <p:spPr>
          <a:xfrm>
            <a:off x="1193170" y="1488772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Excesso de Confiança</a:t>
            </a:r>
            <a:endParaRPr lang="pt-BR" sz="20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DC5E578-FD49-5E12-AB96-EBC3AAB2312A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</a:t>
            </a:r>
          </a:p>
        </p:txBody>
      </p:sp>
    </p:spTree>
    <p:extLst>
      <p:ext uri="{BB962C8B-B14F-4D97-AF65-F5344CB8AC3E}">
        <p14:creationId xmlns:p14="http://schemas.microsoft.com/office/powerpoint/2010/main" val="4116563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7C1C9-4AC2-5929-3504-358A587A3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2919CFC6-8366-7E33-B7D5-429FBC8ED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26DB410A-06FE-45A0-0869-68C068255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etângulo: Cantos Arredondados 77">
            <a:extLst>
              <a:ext uri="{FF2B5EF4-FFF2-40B4-BE49-F238E27FC236}">
                <a16:creationId xmlns:a16="http://schemas.microsoft.com/office/drawing/2014/main" id="{A9CB6419-7057-46E3-CF76-E3BB573846DB}"/>
              </a:ext>
            </a:extLst>
          </p:cNvPr>
          <p:cNvSpPr/>
          <p:nvPr/>
        </p:nvSpPr>
        <p:spPr>
          <a:xfrm>
            <a:off x="1979630" y="2230684"/>
            <a:ext cx="1583540" cy="11983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5" name="Agrupar 84">
            <a:extLst>
              <a:ext uri="{FF2B5EF4-FFF2-40B4-BE49-F238E27FC236}">
                <a16:creationId xmlns:a16="http://schemas.microsoft.com/office/drawing/2014/main" id="{D2269618-DD84-9CDB-C674-DAD647AADC52}"/>
              </a:ext>
            </a:extLst>
          </p:cNvPr>
          <p:cNvGrpSpPr/>
          <p:nvPr/>
        </p:nvGrpSpPr>
        <p:grpSpPr>
          <a:xfrm>
            <a:off x="6142319" y="1861352"/>
            <a:ext cx="5307290" cy="1284291"/>
            <a:chOff x="6142319" y="1861352"/>
            <a:chExt cx="5307290" cy="1284291"/>
          </a:xfrm>
        </p:grpSpPr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538B58F1-0A43-26E8-5FA5-729FBB0DCAE9}"/>
                </a:ext>
              </a:extLst>
            </p:cNvPr>
            <p:cNvCxnSpPr>
              <a:cxnSpLocks/>
            </p:cNvCxnSpPr>
            <p:nvPr/>
          </p:nvCxnSpPr>
          <p:spPr>
            <a:xfrm>
              <a:off x="6142319" y="2626405"/>
              <a:ext cx="53072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de Seta Reta 16">
              <a:extLst>
                <a:ext uri="{FF2B5EF4-FFF2-40B4-BE49-F238E27FC236}">
                  <a16:creationId xmlns:a16="http://schemas.microsoft.com/office/drawing/2014/main" id="{CE0192A1-427F-EBB0-A689-FFF0EC6E5EA0}"/>
                </a:ext>
              </a:extLst>
            </p:cNvPr>
            <p:cNvCxnSpPr/>
            <p:nvPr/>
          </p:nvCxnSpPr>
          <p:spPr>
            <a:xfrm flipV="1">
              <a:off x="7518632" y="2302755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6F048691-CF3E-9967-A558-3CC52E7931F9}"/>
                </a:ext>
              </a:extLst>
            </p:cNvPr>
            <p:cNvCxnSpPr/>
            <p:nvPr/>
          </p:nvCxnSpPr>
          <p:spPr>
            <a:xfrm flipV="1">
              <a:off x="8995496" y="2296467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de Seta Reta 18">
              <a:extLst>
                <a:ext uri="{FF2B5EF4-FFF2-40B4-BE49-F238E27FC236}">
                  <a16:creationId xmlns:a16="http://schemas.microsoft.com/office/drawing/2014/main" id="{0433C0B3-CE00-6BE9-A8AB-FE4F97F9049F}"/>
                </a:ext>
              </a:extLst>
            </p:cNvPr>
            <p:cNvCxnSpPr/>
            <p:nvPr/>
          </p:nvCxnSpPr>
          <p:spPr>
            <a:xfrm flipV="1">
              <a:off x="10538354" y="2285466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2B32448F-508D-A61C-9333-AB9FB01F2110}"/>
                </a:ext>
              </a:extLst>
            </p:cNvPr>
            <p:cNvSpPr txBox="1"/>
            <p:nvPr/>
          </p:nvSpPr>
          <p:spPr>
            <a:xfrm>
              <a:off x="6953417" y="1869107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100.000</a:t>
              </a:r>
              <a:endParaRPr lang="pt-BR" dirty="0"/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8D0AC066-482D-2633-4C3A-45FBC41ED824}"/>
                </a:ext>
              </a:extLst>
            </p:cNvPr>
            <p:cNvSpPr txBox="1"/>
            <p:nvPr/>
          </p:nvSpPr>
          <p:spPr>
            <a:xfrm>
              <a:off x="8505695" y="1861352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100.000</a:t>
              </a:r>
              <a:endParaRPr lang="pt-BR" dirty="0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ABCDC642-3752-C73C-D601-81DDFCA68084}"/>
                </a:ext>
              </a:extLst>
            </p:cNvPr>
            <p:cNvSpPr txBox="1"/>
            <p:nvPr/>
          </p:nvSpPr>
          <p:spPr>
            <a:xfrm>
              <a:off x="10114541" y="1861352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100.000</a:t>
              </a:r>
              <a:endParaRPr lang="pt-BR" dirty="0"/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BA2C52FE-B4A4-77AE-5095-79F3A3074FE3}"/>
                </a:ext>
              </a:extLst>
            </p:cNvPr>
            <p:cNvSpPr txBox="1"/>
            <p:nvPr/>
          </p:nvSpPr>
          <p:spPr>
            <a:xfrm>
              <a:off x="7151968" y="2807089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1</a:t>
              </a:r>
              <a:endParaRPr lang="pt-BR" sz="1600" dirty="0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65CEDB2B-07E3-B09F-B9DB-898A6F576E85}"/>
                </a:ext>
              </a:extLst>
            </p:cNvPr>
            <p:cNvSpPr txBox="1"/>
            <p:nvPr/>
          </p:nvSpPr>
          <p:spPr>
            <a:xfrm>
              <a:off x="8628832" y="2780778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2</a:t>
              </a:r>
              <a:endParaRPr lang="pt-BR" sz="1600" dirty="0"/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69F375E7-7013-1B1C-CEEA-4D0CFB7F6B53}"/>
                </a:ext>
              </a:extLst>
            </p:cNvPr>
            <p:cNvSpPr txBox="1"/>
            <p:nvPr/>
          </p:nvSpPr>
          <p:spPr>
            <a:xfrm>
              <a:off x="10187096" y="2780778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3</a:t>
              </a:r>
              <a:endParaRPr lang="pt-BR" sz="1600" dirty="0"/>
            </a:p>
          </p:txBody>
        </p:sp>
      </p:grp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882A6E6-248F-10F8-DCA4-1B886CFFEAB1}"/>
              </a:ext>
            </a:extLst>
          </p:cNvPr>
          <p:cNvSpPr txBox="1"/>
          <p:nvPr/>
        </p:nvSpPr>
        <p:spPr>
          <a:xfrm>
            <a:off x="1487761" y="5794684"/>
            <a:ext cx="62627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Quanto vale este fluxo hoje?  =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 300.000,00 ?</a:t>
            </a:r>
            <a:endParaRPr lang="pt-BR" dirty="0"/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9310967D-040E-2618-4FC4-25D1AC2B886A}"/>
              </a:ext>
            </a:extLst>
          </p:cNvPr>
          <p:cNvCxnSpPr/>
          <p:nvPr/>
        </p:nvCxnSpPr>
        <p:spPr>
          <a:xfrm>
            <a:off x="5392132" y="5684363"/>
            <a:ext cx="703868" cy="5656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id="{56ABDC81-9163-6FB4-4BAB-17B4444611C7}"/>
              </a:ext>
            </a:extLst>
          </p:cNvPr>
          <p:cNvCxnSpPr/>
          <p:nvPr/>
        </p:nvCxnSpPr>
        <p:spPr>
          <a:xfrm flipH="1">
            <a:off x="5279010" y="5599522"/>
            <a:ext cx="716437" cy="7541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0" name="Conector: Curvo 39">
            <a:extLst>
              <a:ext uri="{FF2B5EF4-FFF2-40B4-BE49-F238E27FC236}">
                <a16:creationId xmlns:a16="http://schemas.microsoft.com/office/drawing/2014/main" id="{819950FC-FC84-3040-0884-F54BE82D4EEE}"/>
              </a:ext>
            </a:extLst>
          </p:cNvPr>
          <p:cNvCxnSpPr>
            <a:cxnSpLocks/>
          </p:cNvCxnSpPr>
          <p:nvPr/>
        </p:nvCxnSpPr>
        <p:spPr>
          <a:xfrm flipV="1">
            <a:off x="6108569" y="5499140"/>
            <a:ext cx="535165" cy="257074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1AD011AB-7C40-3BC4-17FC-E63289CB45C2}"/>
              </a:ext>
            </a:extLst>
          </p:cNvPr>
          <p:cNvSpPr txBox="1"/>
          <p:nvPr/>
        </p:nvSpPr>
        <p:spPr>
          <a:xfrm>
            <a:off x="6739481" y="5314474"/>
            <a:ext cx="48022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Depende da taxa de retorno exigida !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Depois vamos entrar mais a fundo como vamos determinar esta taxa, mas por hora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Vamos supor que seja de 16% ao ano.</a:t>
            </a:r>
            <a:endParaRPr lang="pt-BR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4530705E-140B-5E35-6646-B3EA04B739C2}"/>
              </a:ext>
            </a:extLst>
          </p:cNvPr>
          <p:cNvSpPr txBox="1"/>
          <p:nvPr/>
        </p:nvSpPr>
        <p:spPr>
          <a:xfrm>
            <a:off x="2247679" y="2253091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   FV</a:t>
            </a:r>
            <a:endParaRPr lang="pt-BR" dirty="0"/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F5F536C5-8F0B-6BB1-27BA-EA91C6802AA7}"/>
              </a:ext>
            </a:extLst>
          </p:cNvPr>
          <p:cNvCxnSpPr>
            <a:cxnSpLocks/>
          </p:cNvCxnSpPr>
          <p:nvPr/>
        </p:nvCxnSpPr>
        <p:spPr>
          <a:xfrm>
            <a:off x="2087661" y="2660131"/>
            <a:ext cx="1365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688E4F61-0AB9-AAAA-E189-BB741EFD2D56}"/>
              </a:ext>
            </a:extLst>
          </p:cNvPr>
          <p:cNvSpPr txBox="1"/>
          <p:nvPr/>
        </p:nvSpPr>
        <p:spPr>
          <a:xfrm>
            <a:off x="2188413" y="2991755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(1+ i)</a:t>
            </a:r>
            <a:endParaRPr lang="pt-BR" dirty="0"/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14972485-8119-80A3-0B80-D4D15D33358B}"/>
              </a:ext>
            </a:extLst>
          </p:cNvPr>
          <p:cNvSpPr txBox="1"/>
          <p:nvPr/>
        </p:nvSpPr>
        <p:spPr>
          <a:xfrm>
            <a:off x="2770354" y="2724490"/>
            <a:ext cx="715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BR" dirty="0"/>
          </a:p>
        </p:txBody>
      </p:sp>
      <p:cxnSp>
        <p:nvCxnSpPr>
          <p:cNvPr id="61" name="Conector: Angulado 60">
            <a:extLst>
              <a:ext uri="{FF2B5EF4-FFF2-40B4-BE49-F238E27FC236}">
                <a16:creationId xmlns:a16="http://schemas.microsoft.com/office/drawing/2014/main" id="{5459ED57-02FC-7758-585E-E6B2D1988211}"/>
              </a:ext>
            </a:extLst>
          </p:cNvPr>
          <p:cNvCxnSpPr>
            <a:stCxn id="27" idx="2"/>
          </p:cNvCxnSpPr>
          <p:nvPr/>
        </p:nvCxnSpPr>
        <p:spPr>
          <a:xfrm rot="5400000">
            <a:off x="6275356" y="2385045"/>
            <a:ext cx="482678" cy="200387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A4F59AD3-077E-7C23-EC66-7FAA4729A316}"/>
              </a:ext>
            </a:extLst>
          </p:cNvPr>
          <p:cNvSpPr txBox="1"/>
          <p:nvPr/>
        </p:nvSpPr>
        <p:spPr>
          <a:xfrm>
            <a:off x="4527298" y="3454151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86.207</a:t>
            </a:r>
            <a:endParaRPr lang="pt-BR" dirty="0"/>
          </a:p>
        </p:txBody>
      </p:sp>
      <p:cxnSp>
        <p:nvCxnSpPr>
          <p:cNvPr id="66" name="Conector: Curvo 65">
            <a:extLst>
              <a:ext uri="{FF2B5EF4-FFF2-40B4-BE49-F238E27FC236}">
                <a16:creationId xmlns:a16="http://schemas.microsoft.com/office/drawing/2014/main" id="{B4FDAEC9-94C5-63EF-4564-4E07CA3A821A}"/>
              </a:ext>
            </a:extLst>
          </p:cNvPr>
          <p:cNvCxnSpPr>
            <a:cxnSpLocks/>
          </p:cNvCxnSpPr>
          <p:nvPr/>
        </p:nvCxnSpPr>
        <p:spPr>
          <a:xfrm rot="10800000">
            <a:off x="3437301" y="4357978"/>
            <a:ext cx="664589" cy="60577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ector: Angulado 68">
            <a:extLst>
              <a:ext uri="{FF2B5EF4-FFF2-40B4-BE49-F238E27FC236}">
                <a16:creationId xmlns:a16="http://schemas.microsoft.com/office/drawing/2014/main" id="{D2BDB844-CF6B-5DBA-26EF-747D009200DC}"/>
              </a:ext>
            </a:extLst>
          </p:cNvPr>
          <p:cNvCxnSpPr>
            <a:stCxn id="28" idx="2"/>
          </p:cNvCxnSpPr>
          <p:nvPr/>
        </p:nvCxnSpPr>
        <p:spPr>
          <a:xfrm rot="5400000">
            <a:off x="6760251" y="1873841"/>
            <a:ext cx="989755" cy="348073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B628573F-23A7-CDA9-7244-8CF5E0A3EB20}"/>
              </a:ext>
            </a:extLst>
          </p:cNvPr>
          <p:cNvSpPr txBox="1"/>
          <p:nvPr/>
        </p:nvSpPr>
        <p:spPr>
          <a:xfrm>
            <a:off x="4527298" y="3915150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74.317</a:t>
            </a:r>
            <a:endParaRPr lang="pt-BR" dirty="0"/>
          </a:p>
        </p:txBody>
      </p:sp>
      <p:cxnSp>
        <p:nvCxnSpPr>
          <p:cNvPr id="73" name="Conector: Angulado 72">
            <a:extLst>
              <a:ext uri="{FF2B5EF4-FFF2-40B4-BE49-F238E27FC236}">
                <a16:creationId xmlns:a16="http://schemas.microsoft.com/office/drawing/2014/main" id="{6C916338-5887-E7EF-8CEE-DE09DCF3FEAC}"/>
              </a:ext>
            </a:extLst>
          </p:cNvPr>
          <p:cNvCxnSpPr>
            <a:stCxn id="29" idx="2"/>
          </p:cNvCxnSpPr>
          <p:nvPr/>
        </p:nvCxnSpPr>
        <p:spPr>
          <a:xfrm rot="5400000">
            <a:off x="7299000" y="1335094"/>
            <a:ext cx="1470522" cy="503899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E0B9DB2E-078B-7DE2-B089-C56126F76D37}"/>
              </a:ext>
            </a:extLst>
          </p:cNvPr>
          <p:cNvSpPr txBox="1"/>
          <p:nvPr/>
        </p:nvSpPr>
        <p:spPr>
          <a:xfrm>
            <a:off x="4498399" y="4392962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64.066</a:t>
            </a:r>
            <a:endParaRPr lang="pt-BR" dirty="0"/>
          </a:p>
        </p:txBody>
      </p:sp>
      <p:cxnSp>
        <p:nvCxnSpPr>
          <p:cNvPr id="76" name="Conector reto 75">
            <a:extLst>
              <a:ext uri="{FF2B5EF4-FFF2-40B4-BE49-F238E27FC236}">
                <a16:creationId xmlns:a16="http://schemas.microsoft.com/office/drawing/2014/main" id="{E059A528-5E7B-1E1A-8787-98DC37265813}"/>
              </a:ext>
            </a:extLst>
          </p:cNvPr>
          <p:cNvCxnSpPr/>
          <p:nvPr/>
        </p:nvCxnSpPr>
        <p:spPr>
          <a:xfrm>
            <a:off x="4131472" y="4762294"/>
            <a:ext cx="150575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3D7831E3-3055-E366-DCB0-8571A9C8ADEC}"/>
              </a:ext>
            </a:extLst>
          </p:cNvPr>
          <p:cNvSpPr txBox="1"/>
          <p:nvPr/>
        </p:nvSpPr>
        <p:spPr>
          <a:xfrm>
            <a:off x="4351102" y="4822938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224.590</a:t>
            </a:r>
            <a:endParaRPr lang="pt-BR" dirty="0"/>
          </a:p>
        </p:txBody>
      </p:sp>
      <p:cxnSp>
        <p:nvCxnSpPr>
          <p:cNvPr id="80" name="Conector: Curvo 79">
            <a:extLst>
              <a:ext uri="{FF2B5EF4-FFF2-40B4-BE49-F238E27FC236}">
                <a16:creationId xmlns:a16="http://schemas.microsoft.com/office/drawing/2014/main" id="{30143B4A-F3C1-C8DD-82E5-0B8436593280}"/>
              </a:ext>
            </a:extLst>
          </p:cNvPr>
          <p:cNvCxnSpPr>
            <a:cxnSpLocks/>
          </p:cNvCxnSpPr>
          <p:nvPr/>
        </p:nvCxnSpPr>
        <p:spPr>
          <a:xfrm rot="10800000">
            <a:off x="3841559" y="2921271"/>
            <a:ext cx="664589" cy="60577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423B2152-8AD8-EFCA-4298-4170C6F654B4}"/>
              </a:ext>
            </a:extLst>
          </p:cNvPr>
          <p:cNvSpPr txBox="1"/>
          <p:nvPr/>
        </p:nvSpPr>
        <p:spPr>
          <a:xfrm>
            <a:off x="1730165" y="4138212"/>
            <a:ext cx="18058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Valor Presente</a:t>
            </a:r>
          </a:p>
          <a:p>
            <a:endParaRPr lang="pt-BR" dirty="0"/>
          </a:p>
        </p:txBody>
      </p:sp>
      <p:sp>
        <p:nvSpPr>
          <p:cNvPr id="86" name="Text 2">
            <a:extLst>
              <a:ext uri="{FF2B5EF4-FFF2-40B4-BE49-F238E27FC236}">
                <a16:creationId xmlns:a16="http://schemas.microsoft.com/office/drawing/2014/main" id="{6143F2D0-3C72-6D3E-9077-5BE0001F3D3C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48A26DF-E488-2028-C1B3-CA678432214C}"/>
              </a:ext>
            </a:extLst>
          </p:cNvPr>
          <p:cNvSpPr txBox="1"/>
          <p:nvPr/>
        </p:nvSpPr>
        <p:spPr>
          <a:xfrm>
            <a:off x="1138611" y="1173505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Conceito do dinheiro no tempo: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92835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30" grpId="0"/>
      <p:bldP spid="43" grpId="0"/>
      <p:bldP spid="49" grpId="0"/>
      <p:bldP spid="57" grpId="0"/>
      <p:bldP spid="58" grpId="0"/>
      <p:bldP spid="62" grpId="0"/>
      <p:bldP spid="70" grpId="0"/>
      <p:bldP spid="74" grpId="0"/>
      <p:bldP spid="77" grpId="0"/>
      <p:bldP spid="8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6A027-4674-FB80-7159-E8A1E43A9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0ABFAC2D-8A9B-7007-407D-0E90495E8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467E17C3-62EB-EFC7-8FAC-CA29B3641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Agrupar 78">
            <a:extLst>
              <a:ext uri="{FF2B5EF4-FFF2-40B4-BE49-F238E27FC236}">
                <a16:creationId xmlns:a16="http://schemas.microsoft.com/office/drawing/2014/main" id="{449E084A-03A7-001C-C90E-BE71B1194FF2}"/>
              </a:ext>
            </a:extLst>
          </p:cNvPr>
          <p:cNvGrpSpPr/>
          <p:nvPr/>
        </p:nvGrpSpPr>
        <p:grpSpPr>
          <a:xfrm>
            <a:off x="6142319" y="1861352"/>
            <a:ext cx="5307290" cy="1284291"/>
            <a:chOff x="6142319" y="1861352"/>
            <a:chExt cx="5307290" cy="1284291"/>
          </a:xfrm>
        </p:grpSpPr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17D7035C-F769-8780-7F59-A9944DCB384F}"/>
                </a:ext>
              </a:extLst>
            </p:cNvPr>
            <p:cNvCxnSpPr>
              <a:cxnSpLocks/>
            </p:cNvCxnSpPr>
            <p:nvPr/>
          </p:nvCxnSpPr>
          <p:spPr>
            <a:xfrm>
              <a:off x="6142319" y="2626405"/>
              <a:ext cx="53072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de Seta Reta 16">
              <a:extLst>
                <a:ext uri="{FF2B5EF4-FFF2-40B4-BE49-F238E27FC236}">
                  <a16:creationId xmlns:a16="http://schemas.microsoft.com/office/drawing/2014/main" id="{4F584C3A-33A7-985D-924B-C916E192ADF2}"/>
                </a:ext>
              </a:extLst>
            </p:cNvPr>
            <p:cNvCxnSpPr/>
            <p:nvPr/>
          </p:nvCxnSpPr>
          <p:spPr>
            <a:xfrm flipV="1">
              <a:off x="7518632" y="2302755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95A8A5D1-29D5-560E-9740-2C7DF59111C3}"/>
                </a:ext>
              </a:extLst>
            </p:cNvPr>
            <p:cNvCxnSpPr/>
            <p:nvPr/>
          </p:nvCxnSpPr>
          <p:spPr>
            <a:xfrm flipV="1">
              <a:off x="8995496" y="2296467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de Seta Reta 18">
              <a:extLst>
                <a:ext uri="{FF2B5EF4-FFF2-40B4-BE49-F238E27FC236}">
                  <a16:creationId xmlns:a16="http://schemas.microsoft.com/office/drawing/2014/main" id="{A536F0D0-E7CB-1F80-6AC0-53500630CCCC}"/>
                </a:ext>
              </a:extLst>
            </p:cNvPr>
            <p:cNvCxnSpPr/>
            <p:nvPr/>
          </p:nvCxnSpPr>
          <p:spPr>
            <a:xfrm flipV="1">
              <a:off x="10538354" y="2285466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FDE9F90A-86F9-B173-FC8D-1E2B5552F642}"/>
                </a:ext>
              </a:extLst>
            </p:cNvPr>
            <p:cNvSpPr txBox="1"/>
            <p:nvPr/>
          </p:nvSpPr>
          <p:spPr>
            <a:xfrm>
              <a:off x="6953417" y="1869107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100.000</a:t>
              </a:r>
              <a:endParaRPr lang="pt-BR" dirty="0"/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8021416D-150E-3575-21CE-F11B8F39A302}"/>
                </a:ext>
              </a:extLst>
            </p:cNvPr>
            <p:cNvSpPr txBox="1"/>
            <p:nvPr/>
          </p:nvSpPr>
          <p:spPr>
            <a:xfrm>
              <a:off x="8505695" y="1861352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100.000</a:t>
              </a:r>
              <a:endParaRPr lang="pt-BR" dirty="0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FE722045-4473-173A-C8D6-4F364B8FB413}"/>
                </a:ext>
              </a:extLst>
            </p:cNvPr>
            <p:cNvSpPr txBox="1"/>
            <p:nvPr/>
          </p:nvSpPr>
          <p:spPr>
            <a:xfrm>
              <a:off x="10114541" y="1861352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100.000</a:t>
              </a:r>
              <a:endParaRPr lang="pt-BR" dirty="0"/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A74F6B8D-D1D6-A236-4EA0-4AAA2307FABA}"/>
                </a:ext>
              </a:extLst>
            </p:cNvPr>
            <p:cNvSpPr txBox="1"/>
            <p:nvPr/>
          </p:nvSpPr>
          <p:spPr>
            <a:xfrm>
              <a:off x="7151968" y="2807089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1</a:t>
              </a:r>
              <a:endParaRPr lang="pt-BR" sz="1600" dirty="0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BC5145B8-9324-1F73-CADA-5C2302F775EC}"/>
                </a:ext>
              </a:extLst>
            </p:cNvPr>
            <p:cNvSpPr txBox="1"/>
            <p:nvPr/>
          </p:nvSpPr>
          <p:spPr>
            <a:xfrm>
              <a:off x="8628832" y="2780778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2</a:t>
              </a:r>
              <a:endParaRPr lang="pt-BR" sz="1600" dirty="0"/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5118588A-99A3-C146-95E4-18E32ACCC168}"/>
                </a:ext>
              </a:extLst>
            </p:cNvPr>
            <p:cNvSpPr txBox="1"/>
            <p:nvPr/>
          </p:nvSpPr>
          <p:spPr>
            <a:xfrm>
              <a:off x="10187096" y="2780778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3</a:t>
              </a:r>
              <a:endParaRPr lang="pt-BR" sz="1600" dirty="0"/>
            </a:p>
          </p:txBody>
        </p:sp>
      </p:grp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3B70080A-02AB-531D-F921-43F2CA66203C}"/>
              </a:ext>
            </a:extLst>
          </p:cNvPr>
          <p:cNvSpPr txBox="1"/>
          <p:nvPr/>
        </p:nvSpPr>
        <p:spPr>
          <a:xfrm>
            <a:off x="7059992" y="5766961"/>
            <a:ext cx="4802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Vamos supor que seja de 10% ao ano.</a:t>
            </a:r>
            <a:endParaRPr lang="pt-BR" dirty="0"/>
          </a:p>
        </p:txBody>
      </p:sp>
      <p:cxnSp>
        <p:nvCxnSpPr>
          <p:cNvPr id="61" name="Conector: Angulado 60">
            <a:extLst>
              <a:ext uri="{FF2B5EF4-FFF2-40B4-BE49-F238E27FC236}">
                <a16:creationId xmlns:a16="http://schemas.microsoft.com/office/drawing/2014/main" id="{43932D23-ABC0-404D-293B-EB4C2694A617}"/>
              </a:ext>
            </a:extLst>
          </p:cNvPr>
          <p:cNvCxnSpPr>
            <a:stCxn id="27" idx="2"/>
          </p:cNvCxnSpPr>
          <p:nvPr/>
        </p:nvCxnSpPr>
        <p:spPr>
          <a:xfrm rot="5400000">
            <a:off x="6275356" y="2385045"/>
            <a:ext cx="482678" cy="200387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ector: Angulado 68">
            <a:extLst>
              <a:ext uri="{FF2B5EF4-FFF2-40B4-BE49-F238E27FC236}">
                <a16:creationId xmlns:a16="http://schemas.microsoft.com/office/drawing/2014/main" id="{6072F158-7CCB-D469-66FB-2B08B387B2F0}"/>
              </a:ext>
            </a:extLst>
          </p:cNvPr>
          <p:cNvCxnSpPr>
            <a:stCxn id="28" idx="2"/>
          </p:cNvCxnSpPr>
          <p:nvPr/>
        </p:nvCxnSpPr>
        <p:spPr>
          <a:xfrm rot="5400000">
            <a:off x="6760251" y="1873841"/>
            <a:ext cx="989755" cy="348073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ector: Angulado 72">
            <a:extLst>
              <a:ext uri="{FF2B5EF4-FFF2-40B4-BE49-F238E27FC236}">
                <a16:creationId xmlns:a16="http://schemas.microsoft.com/office/drawing/2014/main" id="{A38F9A6C-08B0-36B2-8649-8E82277E7FAA}"/>
              </a:ext>
            </a:extLst>
          </p:cNvPr>
          <p:cNvCxnSpPr>
            <a:stCxn id="29" idx="2"/>
          </p:cNvCxnSpPr>
          <p:nvPr/>
        </p:nvCxnSpPr>
        <p:spPr>
          <a:xfrm rot="5400000">
            <a:off x="7299000" y="1335094"/>
            <a:ext cx="1470522" cy="503899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2">
            <a:extLst>
              <a:ext uri="{FF2B5EF4-FFF2-40B4-BE49-F238E27FC236}">
                <a16:creationId xmlns:a16="http://schemas.microsoft.com/office/drawing/2014/main" id="{B9BFB962-BEF4-6B2A-EF84-7EDEA6AA4E4C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FA02D6FD-050C-9679-5533-98099D743656}"/>
              </a:ext>
            </a:extLst>
          </p:cNvPr>
          <p:cNvSpPr txBox="1"/>
          <p:nvPr/>
        </p:nvSpPr>
        <p:spPr>
          <a:xfrm>
            <a:off x="4527298" y="3454151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90.909</a:t>
            </a:r>
            <a:endParaRPr lang="pt-BR" dirty="0"/>
          </a:p>
        </p:txBody>
      </p:sp>
      <p:cxnSp>
        <p:nvCxnSpPr>
          <p:cNvPr id="66" name="Conector: Curvo 65">
            <a:extLst>
              <a:ext uri="{FF2B5EF4-FFF2-40B4-BE49-F238E27FC236}">
                <a16:creationId xmlns:a16="http://schemas.microsoft.com/office/drawing/2014/main" id="{28FF2C50-AF44-5C3E-11E2-54FC788ED1CC}"/>
              </a:ext>
            </a:extLst>
          </p:cNvPr>
          <p:cNvCxnSpPr>
            <a:cxnSpLocks/>
          </p:cNvCxnSpPr>
          <p:nvPr/>
        </p:nvCxnSpPr>
        <p:spPr>
          <a:xfrm rot="10800000">
            <a:off x="3799178" y="2848379"/>
            <a:ext cx="664589" cy="60577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E15CA40D-88B7-16F1-F305-0A75A41675ED}"/>
              </a:ext>
            </a:extLst>
          </p:cNvPr>
          <p:cNvSpPr/>
          <p:nvPr/>
        </p:nvSpPr>
        <p:spPr>
          <a:xfrm>
            <a:off x="1979630" y="2230684"/>
            <a:ext cx="1583540" cy="11983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B7769D9-A146-2434-5A1B-72ABABD111B5}"/>
              </a:ext>
            </a:extLst>
          </p:cNvPr>
          <p:cNvSpPr txBox="1"/>
          <p:nvPr/>
        </p:nvSpPr>
        <p:spPr>
          <a:xfrm>
            <a:off x="2247679" y="2253091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   FV</a:t>
            </a:r>
            <a:endParaRPr lang="pt-BR" dirty="0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C7456586-E01A-C16A-A489-5058FF55C234}"/>
              </a:ext>
            </a:extLst>
          </p:cNvPr>
          <p:cNvCxnSpPr>
            <a:cxnSpLocks/>
          </p:cNvCxnSpPr>
          <p:nvPr/>
        </p:nvCxnSpPr>
        <p:spPr>
          <a:xfrm>
            <a:off x="2087661" y="2660131"/>
            <a:ext cx="1365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85CC7B4-6863-AC86-2409-037B8C197CBC}"/>
              </a:ext>
            </a:extLst>
          </p:cNvPr>
          <p:cNvSpPr txBox="1"/>
          <p:nvPr/>
        </p:nvSpPr>
        <p:spPr>
          <a:xfrm>
            <a:off x="2188413" y="2991755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(1+ i)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F964E10-BCF0-B455-F3DB-833F1EB08238}"/>
              </a:ext>
            </a:extLst>
          </p:cNvPr>
          <p:cNvSpPr txBox="1"/>
          <p:nvPr/>
        </p:nvSpPr>
        <p:spPr>
          <a:xfrm>
            <a:off x="2770354" y="2724490"/>
            <a:ext cx="715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CF00006-251E-90E9-EEAD-07EEC4CC7768}"/>
              </a:ext>
            </a:extLst>
          </p:cNvPr>
          <p:cNvSpPr txBox="1"/>
          <p:nvPr/>
        </p:nvSpPr>
        <p:spPr>
          <a:xfrm>
            <a:off x="1138611" y="1173505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Conceito do dinheiro no tempo:</a:t>
            </a:r>
            <a:endParaRPr lang="pt-BR" sz="2000" dirty="0"/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91A5A924-1A6E-C513-3B21-230520268F8B}"/>
              </a:ext>
            </a:extLst>
          </p:cNvPr>
          <p:cNvSpPr txBox="1"/>
          <p:nvPr/>
        </p:nvSpPr>
        <p:spPr>
          <a:xfrm>
            <a:off x="4527298" y="3915150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82.645</a:t>
            </a:r>
            <a:endParaRPr lang="pt-BR" dirty="0"/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A1EB4A8B-5A95-B1EE-FE46-03F9CFB98F1D}"/>
              </a:ext>
            </a:extLst>
          </p:cNvPr>
          <p:cNvSpPr txBox="1"/>
          <p:nvPr/>
        </p:nvSpPr>
        <p:spPr>
          <a:xfrm>
            <a:off x="4498399" y="4392962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75.132</a:t>
            </a:r>
            <a:endParaRPr lang="pt-BR" dirty="0"/>
          </a:p>
        </p:txBody>
      </p:sp>
      <p:cxnSp>
        <p:nvCxnSpPr>
          <p:cNvPr id="76" name="Conector reto 75">
            <a:extLst>
              <a:ext uri="{FF2B5EF4-FFF2-40B4-BE49-F238E27FC236}">
                <a16:creationId xmlns:a16="http://schemas.microsoft.com/office/drawing/2014/main" id="{154C86E7-1ACE-D09A-3252-4B90F18215AE}"/>
              </a:ext>
            </a:extLst>
          </p:cNvPr>
          <p:cNvCxnSpPr/>
          <p:nvPr/>
        </p:nvCxnSpPr>
        <p:spPr>
          <a:xfrm>
            <a:off x="4131472" y="4762294"/>
            <a:ext cx="150575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A59BF694-5E68-B215-C488-32B4708DBE24}"/>
              </a:ext>
            </a:extLst>
          </p:cNvPr>
          <p:cNvSpPr txBox="1"/>
          <p:nvPr/>
        </p:nvSpPr>
        <p:spPr>
          <a:xfrm>
            <a:off x="4351102" y="4822938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248.685</a:t>
            </a:r>
            <a:endParaRPr lang="pt-BR" dirty="0"/>
          </a:p>
        </p:txBody>
      </p:sp>
      <p:cxnSp>
        <p:nvCxnSpPr>
          <p:cNvPr id="14" name="Conector: Curvo 13">
            <a:extLst>
              <a:ext uri="{FF2B5EF4-FFF2-40B4-BE49-F238E27FC236}">
                <a16:creationId xmlns:a16="http://schemas.microsoft.com/office/drawing/2014/main" id="{41F4516C-AD8D-48AD-FD96-8E2C5F58C012}"/>
              </a:ext>
            </a:extLst>
          </p:cNvPr>
          <p:cNvCxnSpPr>
            <a:cxnSpLocks/>
          </p:cNvCxnSpPr>
          <p:nvPr/>
        </p:nvCxnSpPr>
        <p:spPr>
          <a:xfrm rot="10800000">
            <a:off x="3437301" y="4357978"/>
            <a:ext cx="664589" cy="60577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47E3F69-CE42-B4DE-A42E-83D6206378A5}"/>
              </a:ext>
            </a:extLst>
          </p:cNvPr>
          <p:cNvSpPr txBox="1"/>
          <p:nvPr/>
        </p:nvSpPr>
        <p:spPr>
          <a:xfrm>
            <a:off x="1730165" y="4138212"/>
            <a:ext cx="18058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Valor Presente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9599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DEB5A-430D-7F4D-6A4E-7235E4DEE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2E04B36E-17C1-C2B9-C070-583128DBD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47466FF3-F283-7700-EF7D-AE9D2C0E8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Agrupar 78">
            <a:extLst>
              <a:ext uri="{FF2B5EF4-FFF2-40B4-BE49-F238E27FC236}">
                <a16:creationId xmlns:a16="http://schemas.microsoft.com/office/drawing/2014/main" id="{EC8A30A6-66CD-9327-6485-11989BD2F5DB}"/>
              </a:ext>
            </a:extLst>
          </p:cNvPr>
          <p:cNvGrpSpPr/>
          <p:nvPr/>
        </p:nvGrpSpPr>
        <p:grpSpPr>
          <a:xfrm>
            <a:off x="6142319" y="1861352"/>
            <a:ext cx="5307290" cy="1284291"/>
            <a:chOff x="6142319" y="1861352"/>
            <a:chExt cx="5307290" cy="1284291"/>
          </a:xfrm>
        </p:grpSpPr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B992B7DD-C5A9-AD4E-FA4C-74ADC9CEE5D8}"/>
                </a:ext>
              </a:extLst>
            </p:cNvPr>
            <p:cNvCxnSpPr>
              <a:cxnSpLocks/>
            </p:cNvCxnSpPr>
            <p:nvPr/>
          </p:nvCxnSpPr>
          <p:spPr>
            <a:xfrm>
              <a:off x="6142319" y="2626405"/>
              <a:ext cx="53072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de Seta Reta 16">
              <a:extLst>
                <a:ext uri="{FF2B5EF4-FFF2-40B4-BE49-F238E27FC236}">
                  <a16:creationId xmlns:a16="http://schemas.microsoft.com/office/drawing/2014/main" id="{25B7C253-CBD4-16B4-D592-748E8A1E9B42}"/>
                </a:ext>
              </a:extLst>
            </p:cNvPr>
            <p:cNvCxnSpPr/>
            <p:nvPr/>
          </p:nvCxnSpPr>
          <p:spPr>
            <a:xfrm flipV="1">
              <a:off x="7518632" y="2302755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7A9A06AD-42FE-5C79-EDB1-0F759D2AF636}"/>
                </a:ext>
              </a:extLst>
            </p:cNvPr>
            <p:cNvCxnSpPr/>
            <p:nvPr/>
          </p:nvCxnSpPr>
          <p:spPr>
            <a:xfrm flipV="1">
              <a:off x="8995496" y="2296467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de Seta Reta 18">
              <a:extLst>
                <a:ext uri="{FF2B5EF4-FFF2-40B4-BE49-F238E27FC236}">
                  <a16:creationId xmlns:a16="http://schemas.microsoft.com/office/drawing/2014/main" id="{F11CDCD8-F89C-1D95-55D2-0AA8D5B5FA82}"/>
                </a:ext>
              </a:extLst>
            </p:cNvPr>
            <p:cNvCxnSpPr/>
            <p:nvPr/>
          </p:nvCxnSpPr>
          <p:spPr>
            <a:xfrm flipV="1">
              <a:off x="10538354" y="2285466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6FFAD0A9-42E7-7F12-68A3-2D2B353651EF}"/>
                </a:ext>
              </a:extLst>
            </p:cNvPr>
            <p:cNvSpPr txBox="1"/>
            <p:nvPr/>
          </p:nvSpPr>
          <p:spPr>
            <a:xfrm>
              <a:off x="6953417" y="1869107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100.000</a:t>
              </a:r>
              <a:endParaRPr lang="pt-BR" dirty="0"/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F657FF34-854B-E652-F986-210A660A486D}"/>
                </a:ext>
              </a:extLst>
            </p:cNvPr>
            <p:cNvSpPr txBox="1"/>
            <p:nvPr/>
          </p:nvSpPr>
          <p:spPr>
            <a:xfrm>
              <a:off x="8505695" y="1861352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100.000</a:t>
              </a:r>
              <a:endParaRPr lang="pt-BR" dirty="0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6938C3E8-6B0D-313A-9B6F-7363810E6EFF}"/>
                </a:ext>
              </a:extLst>
            </p:cNvPr>
            <p:cNvSpPr txBox="1"/>
            <p:nvPr/>
          </p:nvSpPr>
          <p:spPr>
            <a:xfrm>
              <a:off x="10114541" y="1861352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100.000</a:t>
              </a:r>
              <a:endParaRPr lang="pt-BR" dirty="0"/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3B97E045-423B-C8FB-1A41-9701B8FBBF2E}"/>
                </a:ext>
              </a:extLst>
            </p:cNvPr>
            <p:cNvSpPr txBox="1"/>
            <p:nvPr/>
          </p:nvSpPr>
          <p:spPr>
            <a:xfrm>
              <a:off x="7151968" y="2807089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1</a:t>
              </a:r>
              <a:endParaRPr lang="pt-BR" sz="1600" dirty="0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6E16C2FF-74FE-22B0-18A0-73D001D83BFC}"/>
                </a:ext>
              </a:extLst>
            </p:cNvPr>
            <p:cNvSpPr txBox="1"/>
            <p:nvPr/>
          </p:nvSpPr>
          <p:spPr>
            <a:xfrm>
              <a:off x="8628832" y="2780778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2</a:t>
              </a:r>
              <a:endParaRPr lang="pt-BR" sz="1600" dirty="0"/>
            </a:p>
          </p:txBody>
        </p: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374E50A2-AD94-6D25-F532-92D5F557F6F5}"/>
                </a:ext>
              </a:extLst>
            </p:cNvPr>
            <p:cNvSpPr txBox="1"/>
            <p:nvPr/>
          </p:nvSpPr>
          <p:spPr>
            <a:xfrm>
              <a:off x="10187096" y="2780778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3</a:t>
              </a:r>
              <a:endParaRPr lang="pt-BR" sz="1600" dirty="0"/>
            </a:p>
          </p:txBody>
        </p:sp>
      </p:grpSp>
      <p:cxnSp>
        <p:nvCxnSpPr>
          <p:cNvPr id="61" name="Conector: Angulado 60">
            <a:extLst>
              <a:ext uri="{FF2B5EF4-FFF2-40B4-BE49-F238E27FC236}">
                <a16:creationId xmlns:a16="http://schemas.microsoft.com/office/drawing/2014/main" id="{AE236810-270C-E8EF-1A90-ADFA6E347A0A}"/>
              </a:ext>
            </a:extLst>
          </p:cNvPr>
          <p:cNvCxnSpPr>
            <a:stCxn id="27" idx="2"/>
          </p:cNvCxnSpPr>
          <p:nvPr/>
        </p:nvCxnSpPr>
        <p:spPr>
          <a:xfrm rot="5400000">
            <a:off x="6275356" y="2385045"/>
            <a:ext cx="482678" cy="2003874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ector: Angulado 68">
            <a:extLst>
              <a:ext uri="{FF2B5EF4-FFF2-40B4-BE49-F238E27FC236}">
                <a16:creationId xmlns:a16="http://schemas.microsoft.com/office/drawing/2014/main" id="{C3653285-1D3C-6ABA-BFF2-16C2A8AAFBE0}"/>
              </a:ext>
            </a:extLst>
          </p:cNvPr>
          <p:cNvCxnSpPr>
            <a:stCxn id="28" idx="2"/>
          </p:cNvCxnSpPr>
          <p:nvPr/>
        </p:nvCxnSpPr>
        <p:spPr>
          <a:xfrm rot="5400000">
            <a:off x="6760251" y="1873841"/>
            <a:ext cx="989755" cy="348073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ector: Angulado 72">
            <a:extLst>
              <a:ext uri="{FF2B5EF4-FFF2-40B4-BE49-F238E27FC236}">
                <a16:creationId xmlns:a16="http://schemas.microsoft.com/office/drawing/2014/main" id="{A33EDA7B-12A0-01FE-D512-581DF6E711C3}"/>
              </a:ext>
            </a:extLst>
          </p:cNvPr>
          <p:cNvCxnSpPr>
            <a:stCxn id="29" idx="2"/>
          </p:cNvCxnSpPr>
          <p:nvPr/>
        </p:nvCxnSpPr>
        <p:spPr>
          <a:xfrm rot="5400000">
            <a:off x="7299000" y="1335094"/>
            <a:ext cx="1470522" cy="503899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615518AC-A47A-7013-2BC2-1A9309137486}"/>
              </a:ext>
            </a:extLst>
          </p:cNvPr>
          <p:cNvSpPr txBox="1"/>
          <p:nvPr/>
        </p:nvSpPr>
        <p:spPr>
          <a:xfrm>
            <a:off x="7059992" y="5766961"/>
            <a:ext cx="4802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Vamos supor que seja de 25% ao ano.</a:t>
            </a:r>
            <a:endParaRPr lang="pt-BR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BAB41421-75C7-6962-B8C6-A69B6A941279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0F254B7F-2521-6290-F9E8-4D99338B8EC0}"/>
              </a:ext>
            </a:extLst>
          </p:cNvPr>
          <p:cNvSpPr txBox="1"/>
          <p:nvPr/>
        </p:nvSpPr>
        <p:spPr>
          <a:xfrm>
            <a:off x="4527298" y="3454151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80.000</a:t>
            </a:r>
            <a:endParaRPr lang="pt-BR" dirty="0"/>
          </a:p>
        </p:txBody>
      </p:sp>
      <p:cxnSp>
        <p:nvCxnSpPr>
          <p:cNvPr id="66" name="Conector: Curvo 65">
            <a:extLst>
              <a:ext uri="{FF2B5EF4-FFF2-40B4-BE49-F238E27FC236}">
                <a16:creationId xmlns:a16="http://schemas.microsoft.com/office/drawing/2014/main" id="{6AB77DA3-FC2B-4FC3-378A-A7986ED7B015}"/>
              </a:ext>
            </a:extLst>
          </p:cNvPr>
          <p:cNvCxnSpPr>
            <a:cxnSpLocks/>
          </p:cNvCxnSpPr>
          <p:nvPr/>
        </p:nvCxnSpPr>
        <p:spPr>
          <a:xfrm rot="10800000">
            <a:off x="3799178" y="2848379"/>
            <a:ext cx="664589" cy="60577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E265C23A-C743-0CA4-1BFA-71D9424A808D}"/>
              </a:ext>
            </a:extLst>
          </p:cNvPr>
          <p:cNvSpPr txBox="1"/>
          <p:nvPr/>
        </p:nvSpPr>
        <p:spPr>
          <a:xfrm>
            <a:off x="4527298" y="3915150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64.000</a:t>
            </a:r>
            <a:endParaRPr lang="pt-BR" dirty="0"/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0A9EB7BA-BFBE-ED62-DB36-3A023E0EF43D}"/>
              </a:ext>
            </a:extLst>
          </p:cNvPr>
          <p:cNvSpPr txBox="1"/>
          <p:nvPr/>
        </p:nvSpPr>
        <p:spPr>
          <a:xfrm>
            <a:off x="4498399" y="4392962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51.200</a:t>
            </a:r>
            <a:endParaRPr lang="pt-BR" dirty="0"/>
          </a:p>
        </p:txBody>
      </p:sp>
      <p:cxnSp>
        <p:nvCxnSpPr>
          <p:cNvPr id="76" name="Conector reto 75">
            <a:extLst>
              <a:ext uri="{FF2B5EF4-FFF2-40B4-BE49-F238E27FC236}">
                <a16:creationId xmlns:a16="http://schemas.microsoft.com/office/drawing/2014/main" id="{27CA0979-2A67-5EEB-9A5F-B0A02A788A11}"/>
              </a:ext>
            </a:extLst>
          </p:cNvPr>
          <p:cNvCxnSpPr/>
          <p:nvPr/>
        </p:nvCxnSpPr>
        <p:spPr>
          <a:xfrm>
            <a:off x="4131472" y="4762294"/>
            <a:ext cx="150575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F3895E09-86F9-A4FC-FA46-373B701C509C}"/>
              </a:ext>
            </a:extLst>
          </p:cNvPr>
          <p:cNvSpPr txBox="1"/>
          <p:nvPr/>
        </p:nvSpPr>
        <p:spPr>
          <a:xfrm>
            <a:off x="4351102" y="4822938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195.200</a:t>
            </a:r>
            <a:endParaRPr lang="pt-BR" dirty="0"/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F1AAF935-1248-2564-1860-5F2BED81F0EB}"/>
              </a:ext>
            </a:extLst>
          </p:cNvPr>
          <p:cNvSpPr/>
          <p:nvPr/>
        </p:nvSpPr>
        <p:spPr>
          <a:xfrm>
            <a:off x="1979630" y="2230684"/>
            <a:ext cx="1583540" cy="11983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A9BFF1F-7D24-DA4A-30BE-7B427F2FEB3D}"/>
              </a:ext>
            </a:extLst>
          </p:cNvPr>
          <p:cNvSpPr txBox="1"/>
          <p:nvPr/>
        </p:nvSpPr>
        <p:spPr>
          <a:xfrm>
            <a:off x="2247679" y="2253091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   FV</a:t>
            </a:r>
            <a:endParaRPr lang="pt-BR" dirty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D419D4CE-2623-F920-EFAE-27DD2DACB63D}"/>
              </a:ext>
            </a:extLst>
          </p:cNvPr>
          <p:cNvCxnSpPr>
            <a:cxnSpLocks/>
          </p:cNvCxnSpPr>
          <p:nvPr/>
        </p:nvCxnSpPr>
        <p:spPr>
          <a:xfrm>
            <a:off x="2087661" y="2660131"/>
            <a:ext cx="1365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0958D96-8182-3A41-2CB5-BEFFA72BC188}"/>
              </a:ext>
            </a:extLst>
          </p:cNvPr>
          <p:cNvSpPr txBox="1"/>
          <p:nvPr/>
        </p:nvSpPr>
        <p:spPr>
          <a:xfrm>
            <a:off x="2188413" y="2991755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(1+ i)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044901A-0C46-F832-D917-5AAB86116040}"/>
              </a:ext>
            </a:extLst>
          </p:cNvPr>
          <p:cNvSpPr txBox="1"/>
          <p:nvPr/>
        </p:nvSpPr>
        <p:spPr>
          <a:xfrm>
            <a:off x="2770354" y="2724490"/>
            <a:ext cx="715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5F6FB7D-0A13-3221-BC03-39BDC9C67515}"/>
              </a:ext>
            </a:extLst>
          </p:cNvPr>
          <p:cNvSpPr txBox="1"/>
          <p:nvPr/>
        </p:nvSpPr>
        <p:spPr>
          <a:xfrm>
            <a:off x="1138611" y="1173505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Conceito do dinheiro no tempo:</a:t>
            </a:r>
            <a:endParaRPr lang="pt-BR" sz="2000" dirty="0"/>
          </a:p>
        </p:txBody>
      </p:sp>
      <p:cxnSp>
        <p:nvCxnSpPr>
          <p:cNvPr id="15" name="Conector: Curvo 14">
            <a:extLst>
              <a:ext uri="{FF2B5EF4-FFF2-40B4-BE49-F238E27FC236}">
                <a16:creationId xmlns:a16="http://schemas.microsoft.com/office/drawing/2014/main" id="{3FE9C81F-7F28-6A6C-5491-252192D4353E}"/>
              </a:ext>
            </a:extLst>
          </p:cNvPr>
          <p:cNvCxnSpPr>
            <a:cxnSpLocks/>
          </p:cNvCxnSpPr>
          <p:nvPr/>
        </p:nvCxnSpPr>
        <p:spPr>
          <a:xfrm rot="10800000">
            <a:off x="3437301" y="4357978"/>
            <a:ext cx="664589" cy="60577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F601B1E-C0ED-290E-E7A8-AA28FA1EAA45}"/>
              </a:ext>
            </a:extLst>
          </p:cNvPr>
          <p:cNvSpPr txBox="1"/>
          <p:nvPr/>
        </p:nvSpPr>
        <p:spPr>
          <a:xfrm>
            <a:off x="1730165" y="4138212"/>
            <a:ext cx="18058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Valor Presente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0326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C8FA3-7CC7-6ED6-0065-20044EF3C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918F1E26-FFD3-EAD7-AFBB-26EF801F5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FBB4CB38-010D-BB95-414A-ADD73E99C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5BE4156C-44F9-EEEE-5AD6-E066F6FA3A3C}"/>
              </a:ext>
            </a:extLst>
          </p:cNvPr>
          <p:cNvSpPr txBox="1"/>
          <p:nvPr/>
        </p:nvSpPr>
        <p:spPr>
          <a:xfrm>
            <a:off x="1138611" y="1173505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Conceito do dinheiro no tempo:</a:t>
            </a:r>
            <a:endParaRPr lang="pt-BR" sz="2000" dirty="0"/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74A84840-9471-E9D6-65E3-C8FC23042571}"/>
              </a:ext>
            </a:extLst>
          </p:cNvPr>
          <p:cNvSpPr txBox="1"/>
          <p:nvPr/>
        </p:nvSpPr>
        <p:spPr>
          <a:xfrm>
            <a:off x="4257458" y="2477854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224.590</a:t>
            </a:r>
            <a:endParaRPr lang="pt-BR" dirty="0"/>
          </a:p>
        </p:txBody>
      </p:sp>
      <p:cxnSp>
        <p:nvCxnSpPr>
          <p:cNvPr id="66" name="Conector: Curvo 65">
            <a:extLst>
              <a:ext uri="{FF2B5EF4-FFF2-40B4-BE49-F238E27FC236}">
                <a16:creationId xmlns:a16="http://schemas.microsoft.com/office/drawing/2014/main" id="{44E288D7-AE2F-A00B-AFFB-1CF4D0AE2075}"/>
              </a:ext>
            </a:extLst>
          </p:cNvPr>
          <p:cNvCxnSpPr>
            <a:cxnSpLocks/>
          </p:cNvCxnSpPr>
          <p:nvPr/>
        </p:nvCxnSpPr>
        <p:spPr>
          <a:xfrm flipV="1">
            <a:off x="3362731" y="2662520"/>
            <a:ext cx="823094" cy="697435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9AA00F37-063D-F0E4-ABB1-6E0D680485B4}"/>
              </a:ext>
            </a:extLst>
          </p:cNvPr>
          <p:cNvSpPr txBox="1"/>
          <p:nvPr/>
        </p:nvSpPr>
        <p:spPr>
          <a:xfrm>
            <a:off x="2069203" y="3124785"/>
            <a:ext cx="1165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16% a.a.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837A4DE-CD42-677B-6614-9E83E878D663}"/>
              </a:ext>
            </a:extLst>
          </p:cNvPr>
          <p:cNvSpPr txBox="1"/>
          <p:nvPr/>
        </p:nvSpPr>
        <p:spPr>
          <a:xfrm>
            <a:off x="2069203" y="3697417"/>
            <a:ext cx="1165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10% a.a.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304F43C-6166-AC50-0D63-8F7E7F2B81F1}"/>
              </a:ext>
            </a:extLst>
          </p:cNvPr>
          <p:cNvSpPr txBox="1"/>
          <p:nvPr/>
        </p:nvSpPr>
        <p:spPr>
          <a:xfrm>
            <a:off x="7273507" y="3124785"/>
            <a:ext cx="1165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25% a.a.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78EFB71-60AE-D465-43BA-38875BEDE693}"/>
              </a:ext>
            </a:extLst>
          </p:cNvPr>
          <p:cNvSpPr txBox="1"/>
          <p:nvPr/>
        </p:nvSpPr>
        <p:spPr>
          <a:xfrm>
            <a:off x="9592079" y="2477854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195.200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5E70AD1-DA31-56B5-30D9-75EAA1168711}"/>
              </a:ext>
            </a:extLst>
          </p:cNvPr>
          <p:cNvSpPr txBox="1"/>
          <p:nvPr/>
        </p:nvSpPr>
        <p:spPr>
          <a:xfrm>
            <a:off x="4137831" y="4392710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248.685</a:t>
            </a:r>
            <a:endParaRPr lang="pt-BR" dirty="0"/>
          </a:p>
        </p:txBody>
      </p:sp>
      <p:cxnSp>
        <p:nvCxnSpPr>
          <p:cNvPr id="15" name="Conector: Curvo 14">
            <a:extLst>
              <a:ext uri="{FF2B5EF4-FFF2-40B4-BE49-F238E27FC236}">
                <a16:creationId xmlns:a16="http://schemas.microsoft.com/office/drawing/2014/main" id="{46416180-8DBD-D1A7-476E-2747A79ECCE0}"/>
              </a:ext>
            </a:extLst>
          </p:cNvPr>
          <p:cNvCxnSpPr>
            <a:cxnSpLocks/>
          </p:cNvCxnSpPr>
          <p:nvPr/>
        </p:nvCxnSpPr>
        <p:spPr>
          <a:xfrm>
            <a:off x="3109778" y="3925897"/>
            <a:ext cx="961840" cy="651479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2">
            <a:extLst>
              <a:ext uri="{FF2B5EF4-FFF2-40B4-BE49-F238E27FC236}">
                <a16:creationId xmlns:a16="http://schemas.microsoft.com/office/drawing/2014/main" id="{D15A800C-C6AB-5773-6BCA-CEDDF6772342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F31FB8E-006E-1972-8483-29C8F9509E79}"/>
              </a:ext>
            </a:extLst>
          </p:cNvPr>
          <p:cNvSpPr txBox="1"/>
          <p:nvPr/>
        </p:nvSpPr>
        <p:spPr>
          <a:xfrm>
            <a:off x="9516352" y="4410998"/>
            <a:ext cx="10452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224.590</a:t>
            </a:r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CBD58B7-CBB5-65DC-B488-D1C0587FA401}"/>
              </a:ext>
            </a:extLst>
          </p:cNvPr>
          <p:cNvSpPr txBox="1"/>
          <p:nvPr/>
        </p:nvSpPr>
        <p:spPr>
          <a:xfrm>
            <a:off x="7265387" y="3715705"/>
            <a:ext cx="11652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16% a.a.</a:t>
            </a:r>
            <a:endParaRPr lang="pt-BR" dirty="0"/>
          </a:p>
        </p:txBody>
      </p:sp>
      <p:sp>
        <p:nvSpPr>
          <p:cNvPr id="21" name="Seta: para Baixo 20">
            <a:extLst>
              <a:ext uri="{FF2B5EF4-FFF2-40B4-BE49-F238E27FC236}">
                <a16:creationId xmlns:a16="http://schemas.microsoft.com/office/drawing/2014/main" id="{E9037B74-F300-48AB-840C-7AFB171D9A3C}"/>
              </a:ext>
            </a:extLst>
          </p:cNvPr>
          <p:cNvSpPr/>
          <p:nvPr/>
        </p:nvSpPr>
        <p:spPr>
          <a:xfrm>
            <a:off x="3061176" y="5511297"/>
            <a:ext cx="245097" cy="65466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Seta: para Baixo 21">
            <a:extLst>
              <a:ext uri="{FF2B5EF4-FFF2-40B4-BE49-F238E27FC236}">
                <a16:creationId xmlns:a16="http://schemas.microsoft.com/office/drawing/2014/main" id="{60A127F4-66A0-03F2-30D8-90BB76497EF2}"/>
              </a:ext>
            </a:extLst>
          </p:cNvPr>
          <p:cNvSpPr/>
          <p:nvPr/>
        </p:nvSpPr>
        <p:spPr>
          <a:xfrm rot="10800000">
            <a:off x="4082908" y="5494292"/>
            <a:ext cx="245097" cy="65466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CE453A0-8AE3-BD65-7FCB-D535B90EDD44}"/>
              </a:ext>
            </a:extLst>
          </p:cNvPr>
          <p:cNvSpPr txBox="1"/>
          <p:nvPr/>
        </p:nvSpPr>
        <p:spPr>
          <a:xfrm>
            <a:off x="2910669" y="5039641"/>
            <a:ext cx="695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/>
              <a:t>Taxa</a:t>
            </a:r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7F3672B-88F0-F0F6-EC36-D40143E11697}"/>
              </a:ext>
            </a:extLst>
          </p:cNvPr>
          <p:cNvSpPr txBox="1"/>
          <p:nvPr/>
        </p:nvSpPr>
        <p:spPr>
          <a:xfrm>
            <a:off x="4018820" y="5058827"/>
            <a:ext cx="595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/>
              <a:t>VP</a:t>
            </a:r>
            <a:endParaRPr lang="pt-BR" dirty="0"/>
          </a:p>
        </p:txBody>
      </p:sp>
      <p:sp>
        <p:nvSpPr>
          <p:cNvPr id="27" name="Seta: para Baixo 26">
            <a:extLst>
              <a:ext uri="{FF2B5EF4-FFF2-40B4-BE49-F238E27FC236}">
                <a16:creationId xmlns:a16="http://schemas.microsoft.com/office/drawing/2014/main" id="{4A88DB85-ABFB-A278-16FF-F5E9AF1C8E01}"/>
              </a:ext>
            </a:extLst>
          </p:cNvPr>
          <p:cNvSpPr/>
          <p:nvPr/>
        </p:nvSpPr>
        <p:spPr>
          <a:xfrm rot="10800000">
            <a:off x="8160737" y="5455738"/>
            <a:ext cx="245097" cy="65466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B3B59EB-AB31-89DB-FDE4-A6E211E5D968}"/>
              </a:ext>
            </a:extLst>
          </p:cNvPr>
          <p:cNvSpPr txBox="1"/>
          <p:nvPr/>
        </p:nvSpPr>
        <p:spPr>
          <a:xfrm>
            <a:off x="7962608" y="6155865"/>
            <a:ext cx="695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/>
              <a:t>Taxa</a:t>
            </a:r>
            <a:endParaRPr lang="pt-BR" dirty="0"/>
          </a:p>
        </p:txBody>
      </p:sp>
      <p:cxnSp>
        <p:nvCxnSpPr>
          <p:cNvPr id="29" name="Conector: Curvo 28">
            <a:extLst>
              <a:ext uri="{FF2B5EF4-FFF2-40B4-BE49-F238E27FC236}">
                <a16:creationId xmlns:a16="http://schemas.microsoft.com/office/drawing/2014/main" id="{71D0B98D-D88B-E83D-BE85-8ACDDCFE12F1}"/>
              </a:ext>
            </a:extLst>
          </p:cNvPr>
          <p:cNvCxnSpPr>
            <a:cxnSpLocks/>
          </p:cNvCxnSpPr>
          <p:nvPr/>
        </p:nvCxnSpPr>
        <p:spPr>
          <a:xfrm flipV="1">
            <a:off x="8657834" y="2662520"/>
            <a:ext cx="823094" cy="697435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Curvo 29">
            <a:extLst>
              <a:ext uri="{FF2B5EF4-FFF2-40B4-BE49-F238E27FC236}">
                <a16:creationId xmlns:a16="http://schemas.microsoft.com/office/drawing/2014/main" id="{33A1C0CB-F64F-D30B-E468-B14710AFAC05}"/>
              </a:ext>
            </a:extLst>
          </p:cNvPr>
          <p:cNvCxnSpPr>
            <a:cxnSpLocks/>
          </p:cNvCxnSpPr>
          <p:nvPr/>
        </p:nvCxnSpPr>
        <p:spPr>
          <a:xfrm>
            <a:off x="8404881" y="3944185"/>
            <a:ext cx="961840" cy="651479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Seta: para Baixo 30">
            <a:extLst>
              <a:ext uri="{FF2B5EF4-FFF2-40B4-BE49-F238E27FC236}">
                <a16:creationId xmlns:a16="http://schemas.microsoft.com/office/drawing/2014/main" id="{51EA336C-3116-43B1-EC21-F08B2E3EB665}"/>
              </a:ext>
            </a:extLst>
          </p:cNvPr>
          <p:cNvSpPr/>
          <p:nvPr/>
        </p:nvSpPr>
        <p:spPr>
          <a:xfrm>
            <a:off x="9002442" y="5455739"/>
            <a:ext cx="245097" cy="65466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99E0399-B598-BA5B-5A24-3FE8531571A6}"/>
              </a:ext>
            </a:extLst>
          </p:cNvPr>
          <p:cNvSpPr txBox="1"/>
          <p:nvPr/>
        </p:nvSpPr>
        <p:spPr>
          <a:xfrm>
            <a:off x="8884953" y="6181047"/>
            <a:ext cx="595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/>
              <a:t>VP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148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3" grpId="0"/>
      <p:bldP spid="5" grpId="0"/>
      <p:bldP spid="7" grpId="0"/>
      <p:bldP spid="13" grpId="0"/>
      <p:bldP spid="14" grpId="0"/>
      <p:bldP spid="16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A3010-E0AE-8395-7DDE-07EF27317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131FDE48-2E3E-5A4B-FCA5-CB396F991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82296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83AA5618-3442-4D9A-C167-FF89C4878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6B9B719C-EF6A-F88A-285C-9CD32E0BDC94}"/>
              </a:ext>
            </a:extLst>
          </p:cNvPr>
          <p:cNvSpPr txBox="1"/>
          <p:nvPr/>
        </p:nvSpPr>
        <p:spPr>
          <a:xfrm>
            <a:off x="1032109" y="946974"/>
            <a:ext cx="91582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Vamos imaginar o fluxo gerado após o investimento de uma máquina no valor de R$ 60.000 (ano zero):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4E82742D-95A2-DA30-6C83-34E37F75B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537" y="1905646"/>
            <a:ext cx="10366679" cy="4483134"/>
          </a:xfrm>
          <a:prstGeom prst="rect">
            <a:avLst/>
          </a:prstGeom>
        </p:spPr>
      </p:pic>
      <p:sp>
        <p:nvSpPr>
          <p:cNvPr id="23" name="Text 2">
            <a:extLst>
              <a:ext uri="{FF2B5EF4-FFF2-40B4-BE49-F238E27FC236}">
                <a16:creationId xmlns:a16="http://schemas.microsoft.com/office/drawing/2014/main" id="{71DFF893-2D7F-0CE3-66D3-0DC51B5D458E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</a:t>
            </a:r>
          </a:p>
        </p:txBody>
      </p:sp>
    </p:spTree>
    <p:extLst>
      <p:ext uri="{BB962C8B-B14F-4D97-AF65-F5344CB8AC3E}">
        <p14:creationId xmlns:p14="http://schemas.microsoft.com/office/powerpoint/2010/main" val="2503995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0C4A7-325D-F66B-8D69-5BB689643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5E7092B6-58FC-D993-74EE-BB4091249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E88221B5-E56E-1E5E-29A3-05326EEBB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6F9C49C-6FC2-DF88-E828-E4AF4901AC3D}"/>
              </a:ext>
            </a:extLst>
          </p:cNvPr>
          <p:cNvSpPr txBox="1"/>
          <p:nvPr/>
        </p:nvSpPr>
        <p:spPr>
          <a:xfrm>
            <a:off x="7850275" y="1475467"/>
            <a:ext cx="3440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Taxa exigida de 10% ao ano.</a:t>
            </a:r>
            <a:endParaRPr lang="pt-BR" dirty="0"/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0092208D-E897-678E-BE2E-D2C407006BA1}"/>
              </a:ext>
            </a:extLst>
          </p:cNvPr>
          <p:cNvGrpSpPr/>
          <p:nvPr/>
        </p:nvGrpSpPr>
        <p:grpSpPr>
          <a:xfrm>
            <a:off x="3454240" y="2562938"/>
            <a:ext cx="8021131" cy="1831650"/>
            <a:chOff x="3737044" y="3982383"/>
            <a:chExt cx="8021131" cy="1831650"/>
          </a:xfrm>
        </p:grpSpPr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A175D946-EBCF-498A-1C9E-FD76167170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37044" y="4744190"/>
              <a:ext cx="8021131" cy="324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de Seta Reta 18">
              <a:extLst>
                <a:ext uri="{FF2B5EF4-FFF2-40B4-BE49-F238E27FC236}">
                  <a16:creationId xmlns:a16="http://schemas.microsoft.com/office/drawing/2014/main" id="{5BA5294B-037A-47B9-36C0-528E306F97C7}"/>
                </a:ext>
              </a:extLst>
            </p:cNvPr>
            <p:cNvCxnSpPr/>
            <p:nvPr/>
          </p:nvCxnSpPr>
          <p:spPr>
            <a:xfrm flipV="1">
              <a:off x="5113357" y="4423786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de Seta Reta 19">
              <a:extLst>
                <a:ext uri="{FF2B5EF4-FFF2-40B4-BE49-F238E27FC236}">
                  <a16:creationId xmlns:a16="http://schemas.microsoft.com/office/drawing/2014/main" id="{F9D18DDF-1EFB-7A70-5A7C-59080A383E79}"/>
                </a:ext>
              </a:extLst>
            </p:cNvPr>
            <p:cNvCxnSpPr/>
            <p:nvPr/>
          </p:nvCxnSpPr>
          <p:spPr>
            <a:xfrm flipV="1">
              <a:off x="6590221" y="4417498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de Seta Reta 20">
              <a:extLst>
                <a:ext uri="{FF2B5EF4-FFF2-40B4-BE49-F238E27FC236}">
                  <a16:creationId xmlns:a16="http://schemas.microsoft.com/office/drawing/2014/main" id="{AAFF69D9-780E-98DF-58B2-53A58BF953DA}"/>
                </a:ext>
              </a:extLst>
            </p:cNvPr>
            <p:cNvCxnSpPr/>
            <p:nvPr/>
          </p:nvCxnSpPr>
          <p:spPr>
            <a:xfrm flipV="1">
              <a:off x="8133079" y="4406497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8924E467-F75E-CE13-EE60-0B873109DBC6}"/>
                </a:ext>
              </a:extLst>
            </p:cNvPr>
            <p:cNvSpPr txBox="1"/>
            <p:nvPr/>
          </p:nvSpPr>
          <p:spPr>
            <a:xfrm>
              <a:off x="4548142" y="3990138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      0</a:t>
              </a:r>
              <a:endParaRPr lang="pt-BR" dirty="0"/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7B6AA0EC-3A2B-9206-FB79-DCC3DC903303}"/>
                </a:ext>
              </a:extLst>
            </p:cNvPr>
            <p:cNvSpPr txBox="1"/>
            <p:nvPr/>
          </p:nvSpPr>
          <p:spPr>
            <a:xfrm>
              <a:off x="6180797" y="3982383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40.000</a:t>
              </a:r>
              <a:endParaRPr lang="pt-BR" dirty="0"/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5C6CE059-B9BC-0709-24EE-1EE1499CC4DF}"/>
                </a:ext>
              </a:extLst>
            </p:cNvPr>
            <p:cNvSpPr txBox="1"/>
            <p:nvPr/>
          </p:nvSpPr>
          <p:spPr>
            <a:xfrm>
              <a:off x="7709266" y="3982383"/>
              <a:ext cx="9440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30.000</a:t>
              </a:r>
              <a:endParaRPr lang="pt-BR" dirty="0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BB0EA360-986A-C20C-9F19-85B1112C5C50}"/>
                </a:ext>
              </a:extLst>
            </p:cNvPr>
            <p:cNvSpPr txBox="1"/>
            <p:nvPr/>
          </p:nvSpPr>
          <p:spPr>
            <a:xfrm>
              <a:off x="4380030" y="4882015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1</a:t>
              </a:r>
              <a:endParaRPr lang="pt-BR" sz="1600" dirty="0"/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E9F6D15D-C41C-F553-AA1E-F9728B3FC187}"/>
                </a:ext>
              </a:extLst>
            </p:cNvPr>
            <p:cNvSpPr txBox="1"/>
            <p:nvPr/>
          </p:nvSpPr>
          <p:spPr>
            <a:xfrm>
              <a:off x="5856894" y="4901809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2</a:t>
              </a:r>
              <a:endParaRPr lang="pt-BR" sz="1600" dirty="0"/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0D7CD50C-6AC5-DB86-A801-556683C688C4}"/>
                </a:ext>
              </a:extLst>
            </p:cNvPr>
            <p:cNvSpPr txBox="1"/>
            <p:nvPr/>
          </p:nvSpPr>
          <p:spPr>
            <a:xfrm>
              <a:off x="7399752" y="4892253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3</a:t>
              </a:r>
              <a:endParaRPr lang="pt-BR" sz="1600" dirty="0"/>
            </a:p>
          </p:txBody>
        </p:sp>
        <p:cxnSp>
          <p:nvCxnSpPr>
            <p:cNvPr id="29" name="Conector de Seta Reta 28">
              <a:extLst>
                <a:ext uri="{FF2B5EF4-FFF2-40B4-BE49-F238E27FC236}">
                  <a16:creationId xmlns:a16="http://schemas.microsoft.com/office/drawing/2014/main" id="{5C470910-1CAE-4D72-1648-8023B3C4A40E}"/>
                </a:ext>
              </a:extLst>
            </p:cNvPr>
            <p:cNvCxnSpPr/>
            <p:nvPr/>
          </p:nvCxnSpPr>
          <p:spPr>
            <a:xfrm flipV="1">
              <a:off x="9605232" y="4406497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3631AC74-B018-EA55-5F73-2473CC51795F}"/>
                </a:ext>
              </a:extLst>
            </p:cNvPr>
            <p:cNvSpPr txBox="1"/>
            <p:nvPr/>
          </p:nvSpPr>
          <p:spPr>
            <a:xfrm>
              <a:off x="9181419" y="3982383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30.000</a:t>
              </a:r>
              <a:endParaRPr lang="pt-BR" dirty="0"/>
            </a:p>
          </p:txBody>
        </p:sp>
        <p:cxnSp>
          <p:nvCxnSpPr>
            <p:cNvPr id="31" name="Conector de Seta Reta 30">
              <a:extLst>
                <a:ext uri="{FF2B5EF4-FFF2-40B4-BE49-F238E27FC236}">
                  <a16:creationId xmlns:a16="http://schemas.microsoft.com/office/drawing/2014/main" id="{70431374-07F6-A3DE-E4D0-8A5944ECE1E3}"/>
                </a:ext>
              </a:extLst>
            </p:cNvPr>
            <p:cNvCxnSpPr/>
            <p:nvPr/>
          </p:nvCxnSpPr>
          <p:spPr>
            <a:xfrm flipV="1">
              <a:off x="11051558" y="4414252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AFB909DF-D757-6698-BB82-63F3CB304441}"/>
                </a:ext>
              </a:extLst>
            </p:cNvPr>
            <p:cNvSpPr txBox="1"/>
            <p:nvPr/>
          </p:nvSpPr>
          <p:spPr>
            <a:xfrm>
              <a:off x="10627745" y="3990138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30.000</a:t>
              </a:r>
              <a:endParaRPr lang="pt-BR" dirty="0"/>
            </a:p>
          </p:txBody>
        </p:sp>
        <p:cxnSp>
          <p:nvCxnSpPr>
            <p:cNvPr id="36" name="Conector de Seta Reta 35">
              <a:extLst>
                <a:ext uri="{FF2B5EF4-FFF2-40B4-BE49-F238E27FC236}">
                  <a16:creationId xmlns:a16="http://schemas.microsoft.com/office/drawing/2014/main" id="{05ADD42C-4940-2661-6C90-7E4244ED4B85}"/>
                </a:ext>
              </a:extLst>
            </p:cNvPr>
            <p:cNvCxnSpPr>
              <a:cxnSpLocks/>
            </p:cNvCxnSpPr>
            <p:nvPr/>
          </p:nvCxnSpPr>
          <p:spPr>
            <a:xfrm>
              <a:off x="5113357" y="4753724"/>
              <a:ext cx="0" cy="5629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A985D25F-93F7-3477-922B-8BA0E5C32BE9}"/>
                </a:ext>
              </a:extLst>
            </p:cNvPr>
            <p:cNvSpPr txBox="1"/>
            <p:nvPr/>
          </p:nvSpPr>
          <p:spPr>
            <a:xfrm>
              <a:off x="4710161" y="5444701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(5.000)</a:t>
              </a:r>
              <a:endParaRPr lang="pt-BR" dirty="0"/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007AF4A7-823F-E1CA-9E78-C3251BCC9E1F}"/>
                </a:ext>
              </a:extLst>
            </p:cNvPr>
            <p:cNvSpPr txBox="1"/>
            <p:nvPr/>
          </p:nvSpPr>
          <p:spPr>
            <a:xfrm>
              <a:off x="6180796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1FDE11FA-AD45-A40B-2CEB-016CDE4176D7}"/>
                </a:ext>
              </a:extLst>
            </p:cNvPr>
            <p:cNvSpPr txBox="1"/>
            <p:nvPr/>
          </p:nvSpPr>
          <p:spPr>
            <a:xfrm>
              <a:off x="7651431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E028CC13-7A16-4AD0-35F2-B141E5D51F32}"/>
                </a:ext>
              </a:extLst>
            </p:cNvPr>
            <p:cNvSpPr txBox="1"/>
            <p:nvPr/>
          </p:nvSpPr>
          <p:spPr>
            <a:xfrm>
              <a:off x="9092110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F9399049-62DF-56CB-1F0E-EFB702DE0A33}"/>
                </a:ext>
              </a:extLst>
            </p:cNvPr>
            <p:cNvSpPr txBox="1"/>
            <p:nvPr/>
          </p:nvSpPr>
          <p:spPr>
            <a:xfrm>
              <a:off x="10627745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</p:grpSp>
      <p:cxnSp>
        <p:nvCxnSpPr>
          <p:cNvPr id="45" name="Conector de Seta Reta 44">
            <a:extLst>
              <a:ext uri="{FF2B5EF4-FFF2-40B4-BE49-F238E27FC236}">
                <a16:creationId xmlns:a16="http://schemas.microsoft.com/office/drawing/2014/main" id="{2EF6D000-A98F-4720-7344-F176D94C75B2}"/>
              </a:ext>
            </a:extLst>
          </p:cNvPr>
          <p:cNvCxnSpPr>
            <a:cxnSpLocks/>
          </p:cNvCxnSpPr>
          <p:nvPr/>
        </p:nvCxnSpPr>
        <p:spPr>
          <a:xfrm>
            <a:off x="6307417" y="3316990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ector de Seta Reta 45">
            <a:extLst>
              <a:ext uri="{FF2B5EF4-FFF2-40B4-BE49-F238E27FC236}">
                <a16:creationId xmlns:a16="http://schemas.microsoft.com/office/drawing/2014/main" id="{14E98B78-3AF4-3E16-8036-B878AE048BF9}"/>
              </a:ext>
            </a:extLst>
          </p:cNvPr>
          <p:cNvCxnSpPr>
            <a:cxnSpLocks/>
          </p:cNvCxnSpPr>
          <p:nvPr/>
        </p:nvCxnSpPr>
        <p:spPr>
          <a:xfrm>
            <a:off x="7850275" y="3312007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ector de Seta Reta 46">
            <a:extLst>
              <a:ext uri="{FF2B5EF4-FFF2-40B4-BE49-F238E27FC236}">
                <a16:creationId xmlns:a16="http://schemas.microsoft.com/office/drawing/2014/main" id="{84652AB8-ED7B-76D7-0561-88B996CC6D9E}"/>
              </a:ext>
            </a:extLst>
          </p:cNvPr>
          <p:cNvCxnSpPr>
            <a:cxnSpLocks/>
          </p:cNvCxnSpPr>
          <p:nvPr/>
        </p:nvCxnSpPr>
        <p:spPr>
          <a:xfrm>
            <a:off x="9322427" y="3312007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55B2BEF9-01DF-B867-FB4E-4FAFD3EB08A7}"/>
              </a:ext>
            </a:extLst>
          </p:cNvPr>
          <p:cNvCxnSpPr>
            <a:cxnSpLocks/>
          </p:cNvCxnSpPr>
          <p:nvPr/>
        </p:nvCxnSpPr>
        <p:spPr>
          <a:xfrm>
            <a:off x="10768754" y="3283187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C4A6B93D-509E-C014-9C62-7ACE05C67783}"/>
              </a:ext>
            </a:extLst>
          </p:cNvPr>
          <p:cNvSpPr txBox="1"/>
          <p:nvPr/>
        </p:nvSpPr>
        <p:spPr>
          <a:xfrm>
            <a:off x="8583602" y="3472808"/>
            <a:ext cx="733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Ano 4</a:t>
            </a:r>
            <a:endParaRPr lang="pt-BR" sz="16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F2553E3-1216-CFB6-FEC0-06F6CF44FF53}"/>
              </a:ext>
            </a:extLst>
          </p:cNvPr>
          <p:cNvSpPr txBox="1"/>
          <p:nvPr/>
        </p:nvSpPr>
        <p:spPr>
          <a:xfrm>
            <a:off x="10014223" y="3474669"/>
            <a:ext cx="733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Ano 5</a:t>
            </a:r>
            <a:endParaRPr lang="pt-BR" sz="1600" dirty="0"/>
          </a:p>
        </p:txBody>
      </p:sp>
      <p:cxnSp>
        <p:nvCxnSpPr>
          <p:cNvPr id="54" name="Conector: Angulado 53">
            <a:extLst>
              <a:ext uri="{FF2B5EF4-FFF2-40B4-BE49-F238E27FC236}">
                <a16:creationId xmlns:a16="http://schemas.microsoft.com/office/drawing/2014/main" id="{B16F6759-724B-9C5F-3686-B08733A25FE7}"/>
              </a:ext>
            </a:extLst>
          </p:cNvPr>
          <p:cNvCxnSpPr/>
          <p:nvPr/>
        </p:nvCxnSpPr>
        <p:spPr>
          <a:xfrm rot="10800000" flipV="1">
            <a:off x="3454241" y="4519441"/>
            <a:ext cx="1376313" cy="311085"/>
          </a:xfrm>
          <a:prstGeom prst="bentConnector3">
            <a:avLst>
              <a:gd name="adj1" fmla="val 0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ector: Angulado 55">
            <a:extLst>
              <a:ext uri="{FF2B5EF4-FFF2-40B4-BE49-F238E27FC236}">
                <a16:creationId xmlns:a16="http://schemas.microsoft.com/office/drawing/2014/main" id="{6482E793-EA24-BD9F-046A-39C7947AD05C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54239" y="4359959"/>
            <a:ext cx="2853178" cy="700000"/>
          </a:xfrm>
          <a:prstGeom prst="bentConnector3">
            <a:avLst>
              <a:gd name="adj1" fmla="val 440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ector: Angulado 58">
            <a:extLst>
              <a:ext uri="{FF2B5EF4-FFF2-40B4-BE49-F238E27FC236}">
                <a16:creationId xmlns:a16="http://schemas.microsoft.com/office/drawing/2014/main" id="{879F5188-C258-1CCE-DD97-225C20AC213F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22762" y="4401333"/>
            <a:ext cx="4427513" cy="909845"/>
          </a:xfrm>
          <a:prstGeom prst="bentConnector3">
            <a:avLst>
              <a:gd name="adj1" fmla="val 178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ector: Angulado 62">
            <a:extLst>
              <a:ext uri="{FF2B5EF4-FFF2-40B4-BE49-F238E27FC236}">
                <a16:creationId xmlns:a16="http://schemas.microsoft.com/office/drawing/2014/main" id="{C125288B-ABDA-90DB-A667-FB800D5533B6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54236" y="4361805"/>
            <a:ext cx="5862693" cy="1246409"/>
          </a:xfrm>
          <a:prstGeom prst="bentConnector3">
            <a:avLst>
              <a:gd name="adj1" fmla="val -167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ector: Angulado 67">
            <a:extLst>
              <a:ext uri="{FF2B5EF4-FFF2-40B4-BE49-F238E27FC236}">
                <a16:creationId xmlns:a16="http://schemas.microsoft.com/office/drawing/2014/main" id="{AA3D25B8-1F95-DA2B-F718-E7A564FE664E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55081" y="4363666"/>
            <a:ext cx="7323734" cy="1486837"/>
          </a:xfrm>
          <a:prstGeom prst="bentConnector3">
            <a:avLst>
              <a:gd name="adj1" fmla="val 58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ector de Seta Reta 71">
            <a:extLst>
              <a:ext uri="{FF2B5EF4-FFF2-40B4-BE49-F238E27FC236}">
                <a16:creationId xmlns:a16="http://schemas.microsoft.com/office/drawing/2014/main" id="{A2607E07-A35E-B533-0640-057565073BD6}"/>
              </a:ext>
            </a:extLst>
          </p:cNvPr>
          <p:cNvCxnSpPr>
            <a:cxnSpLocks/>
          </p:cNvCxnSpPr>
          <p:nvPr/>
        </p:nvCxnSpPr>
        <p:spPr>
          <a:xfrm>
            <a:off x="3454240" y="2714920"/>
            <a:ext cx="26168" cy="3308808"/>
          </a:xfrm>
          <a:prstGeom prst="straightConnector1">
            <a:avLst/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3" name="Imagem 82">
            <a:extLst>
              <a:ext uri="{FF2B5EF4-FFF2-40B4-BE49-F238E27FC236}">
                <a16:creationId xmlns:a16="http://schemas.microsoft.com/office/drawing/2014/main" id="{9BC0C74C-63A5-C879-F765-6A0C6A5D4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98" y="957974"/>
            <a:ext cx="6437723" cy="1284314"/>
          </a:xfrm>
          <a:prstGeom prst="rect">
            <a:avLst/>
          </a:prstGeom>
        </p:spPr>
      </p:pic>
      <p:sp>
        <p:nvSpPr>
          <p:cNvPr id="93" name="Retângulo: Cantos Arredondados 92">
            <a:extLst>
              <a:ext uri="{FF2B5EF4-FFF2-40B4-BE49-F238E27FC236}">
                <a16:creationId xmlns:a16="http://schemas.microsoft.com/office/drawing/2014/main" id="{419D76D1-FE4C-6487-4B9D-76C2C0A321DD}"/>
              </a:ext>
            </a:extLst>
          </p:cNvPr>
          <p:cNvSpPr/>
          <p:nvPr/>
        </p:nvSpPr>
        <p:spPr>
          <a:xfrm>
            <a:off x="3887535" y="6111008"/>
            <a:ext cx="2400651" cy="48040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6FE5B119-C474-5887-1371-B26CE7C43687}"/>
              </a:ext>
            </a:extLst>
          </p:cNvPr>
          <p:cNvSpPr txBox="1"/>
          <p:nvPr/>
        </p:nvSpPr>
        <p:spPr>
          <a:xfrm>
            <a:off x="2559765" y="5935430"/>
            <a:ext cx="10262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61.353</a:t>
            </a:r>
            <a:endParaRPr lang="pt-BR" dirty="0"/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A57E4A95-7C7C-6D99-BC5A-D7808CDD3C42}"/>
              </a:ext>
            </a:extLst>
          </p:cNvPr>
          <p:cNvSpPr txBox="1"/>
          <p:nvPr/>
        </p:nvSpPr>
        <p:spPr>
          <a:xfrm>
            <a:off x="863468" y="5911280"/>
            <a:ext cx="1805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Valor Presente</a:t>
            </a:r>
            <a:endParaRPr lang="pt-BR" dirty="0"/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E1CF7589-7646-EA57-0EE8-3B84CEE3D08C}"/>
              </a:ext>
            </a:extLst>
          </p:cNvPr>
          <p:cNvSpPr txBox="1"/>
          <p:nvPr/>
        </p:nvSpPr>
        <p:spPr>
          <a:xfrm>
            <a:off x="853030" y="6285053"/>
            <a:ext cx="1805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Valor Máquina</a:t>
            </a:r>
            <a:endParaRPr lang="pt-BR" dirty="0"/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id="{CBD399BF-4C48-92EA-E898-4A294F282683}"/>
              </a:ext>
            </a:extLst>
          </p:cNvPr>
          <p:cNvSpPr txBox="1"/>
          <p:nvPr/>
        </p:nvSpPr>
        <p:spPr>
          <a:xfrm>
            <a:off x="2466170" y="6323925"/>
            <a:ext cx="10433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(60.000) </a:t>
            </a:r>
            <a:endParaRPr lang="pt-BR" dirty="0"/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D34B539E-B9B6-7DE7-5510-336CE64D8AFA}"/>
              </a:ext>
            </a:extLst>
          </p:cNvPr>
          <p:cNvSpPr txBox="1"/>
          <p:nvPr/>
        </p:nvSpPr>
        <p:spPr>
          <a:xfrm>
            <a:off x="3887535" y="6170435"/>
            <a:ext cx="25073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Investimento é viável</a:t>
            </a:r>
            <a:endParaRPr lang="pt-BR" dirty="0"/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A7D2F12C-1676-7020-0E12-5A1CAD8F13FD}"/>
              </a:ext>
            </a:extLst>
          </p:cNvPr>
          <p:cNvSpPr txBox="1"/>
          <p:nvPr/>
        </p:nvSpPr>
        <p:spPr>
          <a:xfrm>
            <a:off x="3993237" y="4565107"/>
            <a:ext cx="941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10%a.a.</a:t>
            </a:r>
            <a:endParaRPr lang="pt-BR" sz="1200" dirty="0"/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0CF32202-489C-DA95-FA83-C921BC005759}"/>
              </a:ext>
            </a:extLst>
          </p:cNvPr>
          <p:cNvSpPr txBox="1"/>
          <p:nvPr/>
        </p:nvSpPr>
        <p:spPr>
          <a:xfrm>
            <a:off x="5453600" y="4789993"/>
            <a:ext cx="941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10%a.a.</a:t>
            </a:r>
            <a:endParaRPr lang="pt-BR" sz="1200" dirty="0"/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B96918ED-27C3-C411-643B-619C31C453C5}"/>
              </a:ext>
            </a:extLst>
          </p:cNvPr>
          <p:cNvSpPr txBox="1"/>
          <p:nvPr/>
        </p:nvSpPr>
        <p:spPr>
          <a:xfrm>
            <a:off x="7012959" y="5012677"/>
            <a:ext cx="941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10%a.a.</a:t>
            </a:r>
            <a:endParaRPr lang="pt-BR" sz="1200" dirty="0"/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D6F04435-8E53-33D4-2403-8BDF1C999A97}"/>
              </a:ext>
            </a:extLst>
          </p:cNvPr>
          <p:cNvSpPr txBox="1"/>
          <p:nvPr/>
        </p:nvSpPr>
        <p:spPr>
          <a:xfrm>
            <a:off x="8522527" y="5342216"/>
            <a:ext cx="941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10%a.a.</a:t>
            </a:r>
            <a:endParaRPr lang="pt-BR" sz="1200" dirty="0"/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C6471B8A-637F-B050-83A1-974412169C5D}"/>
              </a:ext>
            </a:extLst>
          </p:cNvPr>
          <p:cNvSpPr txBox="1"/>
          <p:nvPr/>
        </p:nvSpPr>
        <p:spPr>
          <a:xfrm>
            <a:off x="9977598" y="5546981"/>
            <a:ext cx="941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10%a.a.</a:t>
            </a:r>
            <a:endParaRPr lang="pt-BR" sz="1200" dirty="0"/>
          </a:p>
        </p:txBody>
      </p:sp>
      <p:sp>
        <p:nvSpPr>
          <p:cNvPr id="108" name="Text 2">
            <a:extLst>
              <a:ext uri="{FF2B5EF4-FFF2-40B4-BE49-F238E27FC236}">
                <a16:creationId xmlns:a16="http://schemas.microsoft.com/office/drawing/2014/main" id="{AC532543-E18F-F558-BE61-31FD2783BF0E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</a:t>
            </a:r>
            <a:r>
              <a:rPr lang="en-US" sz="40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Projetos</a:t>
            </a: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 – </a:t>
            </a:r>
            <a:r>
              <a:rPr lang="en-US" sz="28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Valor </a:t>
            </a:r>
            <a:r>
              <a:rPr lang="en-US" sz="28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Presente</a:t>
            </a:r>
            <a:endParaRPr lang="en-US" sz="2800" dirty="0">
              <a:solidFill>
                <a:srgbClr val="3257B8"/>
              </a:solidFill>
              <a:latin typeface="Roboto Slab" pitchFamily="34" charset="0"/>
              <a:ea typeface="Roboto Slab" pitchFamily="34" charset="-122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F26AE9C-23FE-0F88-A655-42A66DD7D399}"/>
              </a:ext>
            </a:extLst>
          </p:cNvPr>
          <p:cNvSpPr txBox="1"/>
          <p:nvPr/>
        </p:nvSpPr>
        <p:spPr>
          <a:xfrm>
            <a:off x="2599390" y="3462570"/>
            <a:ext cx="733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Ano 0</a:t>
            </a:r>
            <a:endParaRPr lang="pt-BR" sz="1600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9BE6E38-E02C-E7B1-4F0D-9D5712E3121A}"/>
              </a:ext>
            </a:extLst>
          </p:cNvPr>
          <p:cNvSpPr/>
          <p:nvPr/>
        </p:nvSpPr>
        <p:spPr>
          <a:xfrm>
            <a:off x="884954" y="2647876"/>
            <a:ext cx="1583540" cy="11983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9364D99-71B2-662C-83CA-28A2F36AF6DA}"/>
              </a:ext>
            </a:extLst>
          </p:cNvPr>
          <p:cNvSpPr txBox="1"/>
          <p:nvPr/>
        </p:nvSpPr>
        <p:spPr>
          <a:xfrm>
            <a:off x="1153003" y="2670283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   FV</a:t>
            </a:r>
            <a:endParaRPr lang="pt-BR" dirty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AE284E46-8FEE-CC4C-AD98-35C7382F2E0F}"/>
              </a:ext>
            </a:extLst>
          </p:cNvPr>
          <p:cNvCxnSpPr>
            <a:cxnSpLocks/>
          </p:cNvCxnSpPr>
          <p:nvPr/>
        </p:nvCxnSpPr>
        <p:spPr>
          <a:xfrm>
            <a:off x="992985" y="3077323"/>
            <a:ext cx="1365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13EE31-D6BE-4501-08F4-FE3651058F69}"/>
              </a:ext>
            </a:extLst>
          </p:cNvPr>
          <p:cNvSpPr txBox="1"/>
          <p:nvPr/>
        </p:nvSpPr>
        <p:spPr>
          <a:xfrm>
            <a:off x="1093737" y="3408947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(1+ i)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39C99FE-9A97-53BD-C645-6335434BB853}"/>
              </a:ext>
            </a:extLst>
          </p:cNvPr>
          <p:cNvSpPr txBox="1"/>
          <p:nvPr/>
        </p:nvSpPr>
        <p:spPr>
          <a:xfrm>
            <a:off x="1675678" y="3141682"/>
            <a:ext cx="715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4716A78-08B5-9AF9-8F69-DD3D4D3A7955}"/>
              </a:ext>
            </a:extLst>
          </p:cNvPr>
          <p:cNvSpPr txBox="1"/>
          <p:nvPr/>
        </p:nvSpPr>
        <p:spPr>
          <a:xfrm>
            <a:off x="2655668" y="4684691"/>
            <a:ext cx="10262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(4.545,45)</a:t>
            </a:r>
            <a:endParaRPr lang="pt-BR" sz="12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0DDDDAA-9801-E94C-1DCC-97AB32750EF7}"/>
              </a:ext>
            </a:extLst>
          </p:cNvPr>
          <p:cNvSpPr txBox="1"/>
          <p:nvPr/>
        </p:nvSpPr>
        <p:spPr>
          <a:xfrm>
            <a:off x="2624000" y="4948635"/>
            <a:ext cx="10262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24.793,38</a:t>
            </a:r>
            <a:endParaRPr lang="pt-BR" sz="12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72C251B-D18F-14C1-4817-966128E8AEA9}"/>
              </a:ext>
            </a:extLst>
          </p:cNvPr>
          <p:cNvSpPr txBox="1"/>
          <p:nvPr/>
        </p:nvSpPr>
        <p:spPr>
          <a:xfrm>
            <a:off x="2623999" y="5193737"/>
            <a:ext cx="10262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15.026,29</a:t>
            </a:r>
            <a:endParaRPr lang="pt-BR" sz="12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F739521-C462-8AB8-4A8D-EDA210F4F6EB}"/>
              </a:ext>
            </a:extLst>
          </p:cNvPr>
          <p:cNvSpPr txBox="1"/>
          <p:nvPr/>
        </p:nvSpPr>
        <p:spPr>
          <a:xfrm>
            <a:off x="2614853" y="5449324"/>
            <a:ext cx="10262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13.660,26</a:t>
            </a:r>
            <a:endParaRPr lang="pt-BR" sz="12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BB1C7CC-44A0-69F3-DC20-97E3B0FE5B8A}"/>
              </a:ext>
            </a:extLst>
          </p:cNvPr>
          <p:cNvSpPr txBox="1"/>
          <p:nvPr/>
        </p:nvSpPr>
        <p:spPr>
          <a:xfrm>
            <a:off x="2601613" y="5694842"/>
            <a:ext cx="10262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12.418,42</a:t>
            </a:r>
            <a:endParaRPr lang="pt-BR" sz="1200" dirty="0"/>
          </a:p>
        </p:txBody>
      </p: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DEC533DE-CFF3-2204-F586-E9021654D0EE}"/>
              </a:ext>
            </a:extLst>
          </p:cNvPr>
          <p:cNvCxnSpPr/>
          <p:nvPr/>
        </p:nvCxnSpPr>
        <p:spPr>
          <a:xfrm>
            <a:off x="2579695" y="5968497"/>
            <a:ext cx="8842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296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5E1E8-CF32-0233-232F-FFFC03E9E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2F23F839-C1CF-1D78-447D-5D4017A56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DBCA20B3-E2F9-2926-BF51-E622DC93D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2">
            <a:extLst>
              <a:ext uri="{FF2B5EF4-FFF2-40B4-BE49-F238E27FC236}">
                <a16:creationId xmlns:a16="http://schemas.microsoft.com/office/drawing/2014/main" id="{49AC214C-C306-DD8E-065D-3D8D351F793D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</a:t>
            </a:r>
            <a:r>
              <a:rPr lang="en-US" sz="40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Projetos</a:t>
            </a: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 – </a:t>
            </a:r>
            <a:r>
              <a:rPr lang="en-US" sz="28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Valor </a:t>
            </a:r>
            <a:r>
              <a:rPr lang="en-US" sz="28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Presente</a:t>
            </a:r>
            <a:endParaRPr lang="en-US" sz="2800" dirty="0">
              <a:solidFill>
                <a:srgbClr val="3257B8"/>
              </a:solidFill>
              <a:latin typeface="Roboto Slab" pitchFamily="34" charset="0"/>
              <a:ea typeface="Roboto Slab" pitchFamily="34" charset="-122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A8EC2ED-A0C7-6C1D-984E-E97ADC2DD01C}"/>
              </a:ext>
            </a:extLst>
          </p:cNvPr>
          <p:cNvSpPr txBox="1"/>
          <p:nvPr/>
        </p:nvSpPr>
        <p:spPr>
          <a:xfrm>
            <a:off x="7412278" y="1397204"/>
            <a:ext cx="4802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Exemplo: Investimento de uma máquina 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com taxa de retorno exigida de 15% ano.</a:t>
            </a:r>
            <a:endParaRPr lang="pt-BR" dirty="0"/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10066078-14EF-89FB-B5DC-62F51B4A5307}"/>
              </a:ext>
            </a:extLst>
          </p:cNvPr>
          <p:cNvGrpSpPr/>
          <p:nvPr/>
        </p:nvGrpSpPr>
        <p:grpSpPr>
          <a:xfrm>
            <a:off x="3454240" y="2562938"/>
            <a:ext cx="8021131" cy="1831650"/>
            <a:chOff x="3737044" y="3982383"/>
            <a:chExt cx="8021131" cy="1831650"/>
          </a:xfrm>
        </p:grpSpPr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CFFF12D1-B069-48A7-F5CF-62CF1EE0E3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37044" y="4744190"/>
              <a:ext cx="8021131" cy="324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de Seta Reta 18">
              <a:extLst>
                <a:ext uri="{FF2B5EF4-FFF2-40B4-BE49-F238E27FC236}">
                  <a16:creationId xmlns:a16="http://schemas.microsoft.com/office/drawing/2014/main" id="{1AC2A9C0-02A4-B1BE-CA39-49F4A25B08BB}"/>
                </a:ext>
              </a:extLst>
            </p:cNvPr>
            <p:cNvCxnSpPr/>
            <p:nvPr/>
          </p:nvCxnSpPr>
          <p:spPr>
            <a:xfrm flipV="1">
              <a:off x="5113357" y="4423786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de Seta Reta 19">
              <a:extLst>
                <a:ext uri="{FF2B5EF4-FFF2-40B4-BE49-F238E27FC236}">
                  <a16:creationId xmlns:a16="http://schemas.microsoft.com/office/drawing/2014/main" id="{D92AD767-093E-8FA6-A6E3-9993E397B023}"/>
                </a:ext>
              </a:extLst>
            </p:cNvPr>
            <p:cNvCxnSpPr/>
            <p:nvPr/>
          </p:nvCxnSpPr>
          <p:spPr>
            <a:xfrm flipV="1">
              <a:off x="6590221" y="4417498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de Seta Reta 20">
              <a:extLst>
                <a:ext uri="{FF2B5EF4-FFF2-40B4-BE49-F238E27FC236}">
                  <a16:creationId xmlns:a16="http://schemas.microsoft.com/office/drawing/2014/main" id="{2DB1251E-D572-2EF9-EE2A-61731B09FDD2}"/>
                </a:ext>
              </a:extLst>
            </p:cNvPr>
            <p:cNvCxnSpPr/>
            <p:nvPr/>
          </p:nvCxnSpPr>
          <p:spPr>
            <a:xfrm flipV="1">
              <a:off x="8133079" y="4406497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E6755443-123D-08B3-CADD-F942FD1C13C3}"/>
                </a:ext>
              </a:extLst>
            </p:cNvPr>
            <p:cNvSpPr txBox="1"/>
            <p:nvPr/>
          </p:nvSpPr>
          <p:spPr>
            <a:xfrm>
              <a:off x="4548142" y="3990138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      0</a:t>
              </a:r>
              <a:endParaRPr lang="pt-BR" dirty="0"/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2C25A714-9E88-1A8B-ABA5-7DC4546E4AA8}"/>
                </a:ext>
              </a:extLst>
            </p:cNvPr>
            <p:cNvSpPr txBox="1"/>
            <p:nvPr/>
          </p:nvSpPr>
          <p:spPr>
            <a:xfrm>
              <a:off x="6180797" y="3982383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40.000</a:t>
              </a:r>
              <a:endParaRPr lang="pt-BR" dirty="0"/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9ADFA28D-BB51-7259-8912-AB9E250CAF8D}"/>
                </a:ext>
              </a:extLst>
            </p:cNvPr>
            <p:cNvSpPr txBox="1"/>
            <p:nvPr/>
          </p:nvSpPr>
          <p:spPr>
            <a:xfrm>
              <a:off x="7709266" y="3982383"/>
              <a:ext cx="9440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30.000</a:t>
              </a:r>
              <a:endParaRPr lang="pt-BR" dirty="0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7F239CC8-4DAD-C418-7301-89A9BB5C3E91}"/>
                </a:ext>
              </a:extLst>
            </p:cNvPr>
            <p:cNvSpPr txBox="1"/>
            <p:nvPr/>
          </p:nvSpPr>
          <p:spPr>
            <a:xfrm>
              <a:off x="4380030" y="4882015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1</a:t>
              </a:r>
              <a:endParaRPr lang="pt-BR" sz="1600" dirty="0"/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2E2CEF5D-C406-42B9-4F42-AA9362E2E2C7}"/>
                </a:ext>
              </a:extLst>
            </p:cNvPr>
            <p:cNvSpPr txBox="1"/>
            <p:nvPr/>
          </p:nvSpPr>
          <p:spPr>
            <a:xfrm>
              <a:off x="5856894" y="4901809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2</a:t>
              </a:r>
              <a:endParaRPr lang="pt-BR" sz="1600" dirty="0"/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AED3B436-EB27-058C-6636-F1FBCE2FBCDC}"/>
                </a:ext>
              </a:extLst>
            </p:cNvPr>
            <p:cNvSpPr txBox="1"/>
            <p:nvPr/>
          </p:nvSpPr>
          <p:spPr>
            <a:xfrm>
              <a:off x="7399752" y="4892253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3</a:t>
              </a:r>
              <a:endParaRPr lang="pt-BR" sz="1600" dirty="0"/>
            </a:p>
          </p:txBody>
        </p:sp>
        <p:cxnSp>
          <p:nvCxnSpPr>
            <p:cNvPr id="29" name="Conector de Seta Reta 28">
              <a:extLst>
                <a:ext uri="{FF2B5EF4-FFF2-40B4-BE49-F238E27FC236}">
                  <a16:creationId xmlns:a16="http://schemas.microsoft.com/office/drawing/2014/main" id="{62250407-3B6C-3F55-2C61-4A314D1ADCAA}"/>
                </a:ext>
              </a:extLst>
            </p:cNvPr>
            <p:cNvCxnSpPr/>
            <p:nvPr/>
          </p:nvCxnSpPr>
          <p:spPr>
            <a:xfrm flipV="1">
              <a:off x="9605232" y="4406497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3E857696-7A40-24EF-DA59-CCEF80DBA0F2}"/>
                </a:ext>
              </a:extLst>
            </p:cNvPr>
            <p:cNvSpPr txBox="1"/>
            <p:nvPr/>
          </p:nvSpPr>
          <p:spPr>
            <a:xfrm>
              <a:off x="9181419" y="3982383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30.000</a:t>
              </a:r>
              <a:endParaRPr lang="pt-BR" dirty="0"/>
            </a:p>
          </p:txBody>
        </p:sp>
        <p:cxnSp>
          <p:nvCxnSpPr>
            <p:cNvPr id="31" name="Conector de Seta Reta 30">
              <a:extLst>
                <a:ext uri="{FF2B5EF4-FFF2-40B4-BE49-F238E27FC236}">
                  <a16:creationId xmlns:a16="http://schemas.microsoft.com/office/drawing/2014/main" id="{3CDBFE9C-5B94-760F-21BE-5CCDF164CEA2}"/>
                </a:ext>
              </a:extLst>
            </p:cNvPr>
            <p:cNvCxnSpPr/>
            <p:nvPr/>
          </p:nvCxnSpPr>
          <p:spPr>
            <a:xfrm flipV="1">
              <a:off x="11051558" y="4414252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67A95CAB-2BDE-B1A1-8E04-0513616D2BE3}"/>
                </a:ext>
              </a:extLst>
            </p:cNvPr>
            <p:cNvSpPr txBox="1"/>
            <p:nvPr/>
          </p:nvSpPr>
          <p:spPr>
            <a:xfrm>
              <a:off x="10627745" y="3990138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30.000</a:t>
              </a:r>
              <a:endParaRPr lang="pt-BR" dirty="0"/>
            </a:p>
          </p:txBody>
        </p:sp>
        <p:cxnSp>
          <p:nvCxnSpPr>
            <p:cNvPr id="36" name="Conector de Seta Reta 35">
              <a:extLst>
                <a:ext uri="{FF2B5EF4-FFF2-40B4-BE49-F238E27FC236}">
                  <a16:creationId xmlns:a16="http://schemas.microsoft.com/office/drawing/2014/main" id="{42582118-CFD2-F8CC-17A8-6C5B74CEA150}"/>
                </a:ext>
              </a:extLst>
            </p:cNvPr>
            <p:cNvCxnSpPr>
              <a:cxnSpLocks/>
            </p:cNvCxnSpPr>
            <p:nvPr/>
          </p:nvCxnSpPr>
          <p:spPr>
            <a:xfrm>
              <a:off x="5113357" y="4753724"/>
              <a:ext cx="0" cy="5629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28F99430-638D-391C-525E-E861E1F45BED}"/>
                </a:ext>
              </a:extLst>
            </p:cNvPr>
            <p:cNvSpPr txBox="1"/>
            <p:nvPr/>
          </p:nvSpPr>
          <p:spPr>
            <a:xfrm>
              <a:off x="4710161" y="5444701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(5.000)</a:t>
              </a:r>
              <a:endParaRPr lang="pt-BR" dirty="0"/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57569F58-66F2-B0C9-97E3-27DAF553BC14}"/>
                </a:ext>
              </a:extLst>
            </p:cNvPr>
            <p:cNvSpPr txBox="1"/>
            <p:nvPr/>
          </p:nvSpPr>
          <p:spPr>
            <a:xfrm>
              <a:off x="6180796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45680064-6645-20F9-2394-D24C355EE056}"/>
                </a:ext>
              </a:extLst>
            </p:cNvPr>
            <p:cNvSpPr txBox="1"/>
            <p:nvPr/>
          </p:nvSpPr>
          <p:spPr>
            <a:xfrm>
              <a:off x="7651431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965B2F51-EFC9-7EE5-4582-DD52670508F4}"/>
                </a:ext>
              </a:extLst>
            </p:cNvPr>
            <p:cNvSpPr txBox="1"/>
            <p:nvPr/>
          </p:nvSpPr>
          <p:spPr>
            <a:xfrm>
              <a:off x="9092110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82CBE34A-DF4F-EE0A-C16A-B1458B0E0033}"/>
                </a:ext>
              </a:extLst>
            </p:cNvPr>
            <p:cNvSpPr txBox="1"/>
            <p:nvPr/>
          </p:nvSpPr>
          <p:spPr>
            <a:xfrm>
              <a:off x="10627745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</p:grpSp>
      <p:cxnSp>
        <p:nvCxnSpPr>
          <p:cNvPr id="45" name="Conector de Seta Reta 44">
            <a:extLst>
              <a:ext uri="{FF2B5EF4-FFF2-40B4-BE49-F238E27FC236}">
                <a16:creationId xmlns:a16="http://schemas.microsoft.com/office/drawing/2014/main" id="{23FD8B26-9ABD-AA97-08FC-69D4C44A23B2}"/>
              </a:ext>
            </a:extLst>
          </p:cNvPr>
          <p:cNvCxnSpPr>
            <a:cxnSpLocks/>
          </p:cNvCxnSpPr>
          <p:nvPr/>
        </p:nvCxnSpPr>
        <p:spPr>
          <a:xfrm>
            <a:off x="6307417" y="3316990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ector de Seta Reta 45">
            <a:extLst>
              <a:ext uri="{FF2B5EF4-FFF2-40B4-BE49-F238E27FC236}">
                <a16:creationId xmlns:a16="http://schemas.microsoft.com/office/drawing/2014/main" id="{0C8E73B5-ADCA-7295-4F8F-CE197A7D9B6C}"/>
              </a:ext>
            </a:extLst>
          </p:cNvPr>
          <p:cNvCxnSpPr>
            <a:cxnSpLocks/>
          </p:cNvCxnSpPr>
          <p:nvPr/>
        </p:nvCxnSpPr>
        <p:spPr>
          <a:xfrm>
            <a:off x="7850275" y="3312007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ector de Seta Reta 46">
            <a:extLst>
              <a:ext uri="{FF2B5EF4-FFF2-40B4-BE49-F238E27FC236}">
                <a16:creationId xmlns:a16="http://schemas.microsoft.com/office/drawing/2014/main" id="{BB82D39C-D003-9D3A-E792-40D165ABD0FB}"/>
              </a:ext>
            </a:extLst>
          </p:cNvPr>
          <p:cNvCxnSpPr>
            <a:cxnSpLocks/>
          </p:cNvCxnSpPr>
          <p:nvPr/>
        </p:nvCxnSpPr>
        <p:spPr>
          <a:xfrm>
            <a:off x="9322427" y="3312007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ector de Seta Reta 47">
            <a:extLst>
              <a:ext uri="{FF2B5EF4-FFF2-40B4-BE49-F238E27FC236}">
                <a16:creationId xmlns:a16="http://schemas.microsoft.com/office/drawing/2014/main" id="{319334E2-C5DA-E9FD-071C-D783EF3E5A9C}"/>
              </a:ext>
            </a:extLst>
          </p:cNvPr>
          <p:cNvCxnSpPr>
            <a:cxnSpLocks/>
          </p:cNvCxnSpPr>
          <p:nvPr/>
        </p:nvCxnSpPr>
        <p:spPr>
          <a:xfrm>
            <a:off x="10768754" y="3283187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65DE505-175A-CABC-0BBE-58111B7B78A9}"/>
              </a:ext>
            </a:extLst>
          </p:cNvPr>
          <p:cNvSpPr txBox="1"/>
          <p:nvPr/>
        </p:nvSpPr>
        <p:spPr>
          <a:xfrm>
            <a:off x="8583602" y="3472808"/>
            <a:ext cx="733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Ano 4</a:t>
            </a:r>
            <a:endParaRPr lang="pt-BR" sz="1600" dirty="0"/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E9497DB7-E479-4B24-A6C8-9124A2F28EFC}"/>
              </a:ext>
            </a:extLst>
          </p:cNvPr>
          <p:cNvSpPr txBox="1"/>
          <p:nvPr/>
        </p:nvSpPr>
        <p:spPr>
          <a:xfrm>
            <a:off x="10014223" y="3474669"/>
            <a:ext cx="733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Ano 5</a:t>
            </a:r>
            <a:endParaRPr lang="pt-BR" sz="1600" dirty="0"/>
          </a:p>
        </p:txBody>
      </p:sp>
      <p:cxnSp>
        <p:nvCxnSpPr>
          <p:cNvPr id="54" name="Conector: Angulado 53">
            <a:extLst>
              <a:ext uri="{FF2B5EF4-FFF2-40B4-BE49-F238E27FC236}">
                <a16:creationId xmlns:a16="http://schemas.microsoft.com/office/drawing/2014/main" id="{CF9F669B-D879-9549-109F-610707747F11}"/>
              </a:ext>
            </a:extLst>
          </p:cNvPr>
          <p:cNvCxnSpPr/>
          <p:nvPr/>
        </p:nvCxnSpPr>
        <p:spPr>
          <a:xfrm rot="10800000" flipV="1">
            <a:off x="3454241" y="4519441"/>
            <a:ext cx="1376313" cy="311085"/>
          </a:xfrm>
          <a:prstGeom prst="bentConnector3">
            <a:avLst>
              <a:gd name="adj1" fmla="val 0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ector: Angulado 55">
            <a:extLst>
              <a:ext uri="{FF2B5EF4-FFF2-40B4-BE49-F238E27FC236}">
                <a16:creationId xmlns:a16="http://schemas.microsoft.com/office/drawing/2014/main" id="{67AF2E18-B25B-328F-84AC-433D091E1BDA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54239" y="4359959"/>
            <a:ext cx="2853178" cy="700000"/>
          </a:xfrm>
          <a:prstGeom prst="bentConnector3">
            <a:avLst>
              <a:gd name="adj1" fmla="val 440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ector: Angulado 58">
            <a:extLst>
              <a:ext uri="{FF2B5EF4-FFF2-40B4-BE49-F238E27FC236}">
                <a16:creationId xmlns:a16="http://schemas.microsoft.com/office/drawing/2014/main" id="{91B47B2B-2B0E-A9C4-418D-15CD4397C6F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22762" y="4401333"/>
            <a:ext cx="4427513" cy="909845"/>
          </a:xfrm>
          <a:prstGeom prst="bentConnector3">
            <a:avLst>
              <a:gd name="adj1" fmla="val 178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ector: Angulado 62">
            <a:extLst>
              <a:ext uri="{FF2B5EF4-FFF2-40B4-BE49-F238E27FC236}">
                <a16:creationId xmlns:a16="http://schemas.microsoft.com/office/drawing/2014/main" id="{55A3B72E-8352-59CA-85F6-A48619DAE039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54236" y="4361805"/>
            <a:ext cx="5862693" cy="1246409"/>
          </a:xfrm>
          <a:prstGeom prst="bentConnector3">
            <a:avLst>
              <a:gd name="adj1" fmla="val -167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ector: Angulado 67">
            <a:extLst>
              <a:ext uri="{FF2B5EF4-FFF2-40B4-BE49-F238E27FC236}">
                <a16:creationId xmlns:a16="http://schemas.microsoft.com/office/drawing/2014/main" id="{74D5AE52-5714-5452-4F15-0B80A48060F6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55081" y="4363666"/>
            <a:ext cx="7323734" cy="1486837"/>
          </a:xfrm>
          <a:prstGeom prst="bentConnector3">
            <a:avLst>
              <a:gd name="adj1" fmla="val 58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ector de Seta Reta 71">
            <a:extLst>
              <a:ext uri="{FF2B5EF4-FFF2-40B4-BE49-F238E27FC236}">
                <a16:creationId xmlns:a16="http://schemas.microsoft.com/office/drawing/2014/main" id="{8CA52564-4575-213F-F78C-20F3DA4FB465}"/>
              </a:ext>
            </a:extLst>
          </p:cNvPr>
          <p:cNvCxnSpPr>
            <a:cxnSpLocks/>
          </p:cNvCxnSpPr>
          <p:nvPr/>
        </p:nvCxnSpPr>
        <p:spPr>
          <a:xfrm>
            <a:off x="3454240" y="2714920"/>
            <a:ext cx="26168" cy="3308808"/>
          </a:xfrm>
          <a:prstGeom prst="straightConnector1">
            <a:avLst/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3" name="Imagem 82">
            <a:extLst>
              <a:ext uri="{FF2B5EF4-FFF2-40B4-BE49-F238E27FC236}">
                <a16:creationId xmlns:a16="http://schemas.microsoft.com/office/drawing/2014/main" id="{E00D7611-9E6F-CF10-BB66-CC622BEDF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198" y="957974"/>
            <a:ext cx="6437723" cy="1284314"/>
          </a:xfrm>
          <a:prstGeom prst="rect">
            <a:avLst/>
          </a:prstGeom>
        </p:spPr>
      </p:pic>
      <p:sp>
        <p:nvSpPr>
          <p:cNvPr id="93" name="Retângulo: Cantos Arredondados 92">
            <a:extLst>
              <a:ext uri="{FF2B5EF4-FFF2-40B4-BE49-F238E27FC236}">
                <a16:creationId xmlns:a16="http://schemas.microsoft.com/office/drawing/2014/main" id="{01AAFD61-47F6-A315-4EEC-293A123A0FBB}"/>
              </a:ext>
            </a:extLst>
          </p:cNvPr>
          <p:cNvSpPr/>
          <p:nvPr/>
        </p:nvSpPr>
        <p:spPr>
          <a:xfrm>
            <a:off x="4523584" y="6201151"/>
            <a:ext cx="2845043" cy="48040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074BFB97-C113-DDEF-FA70-4F4962B783A5}"/>
              </a:ext>
            </a:extLst>
          </p:cNvPr>
          <p:cNvSpPr txBox="1"/>
          <p:nvPr/>
        </p:nvSpPr>
        <p:spPr>
          <a:xfrm>
            <a:off x="3092816" y="6091928"/>
            <a:ext cx="10262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52.866</a:t>
            </a:r>
            <a:endParaRPr lang="pt-BR" dirty="0"/>
          </a:p>
        </p:txBody>
      </p:sp>
      <p:cxnSp>
        <p:nvCxnSpPr>
          <p:cNvPr id="86" name="Conector: Curvo 85">
            <a:extLst>
              <a:ext uri="{FF2B5EF4-FFF2-40B4-BE49-F238E27FC236}">
                <a16:creationId xmlns:a16="http://schemas.microsoft.com/office/drawing/2014/main" id="{FEA44399-ECBA-F351-53F2-1E65144579C2}"/>
              </a:ext>
            </a:extLst>
          </p:cNvPr>
          <p:cNvCxnSpPr>
            <a:cxnSpLocks/>
          </p:cNvCxnSpPr>
          <p:nvPr/>
        </p:nvCxnSpPr>
        <p:spPr>
          <a:xfrm rot="10800000">
            <a:off x="2456932" y="5597140"/>
            <a:ext cx="664589" cy="60577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93B7E724-2EE7-F4FA-9DD5-37DF46F51691}"/>
              </a:ext>
            </a:extLst>
          </p:cNvPr>
          <p:cNvSpPr txBox="1"/>
          <p:nvPr/>
        </p:nvSpPr>
        <p:spPr>
          <a:xfrm>
            <a:off x="766375" y="5362316"/>
            <a:ext cx="18058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Valor Presente</a:t>
            </a:r>
          </a:p>
          <a:p>
            <a:endParaRPr lang="pt-BR" dirty="0"/>
          </a:p>
        </p:txBody>
      </p:sp>
      <p:cxnSp>
        <p:nvCxnSpPr>
          <p:cNvPr id="88" name="Conector: Curvo 87">
            <a:extLst>
              <a:ext uri="{FF2B5EF4-FFF2-40B4-BE49-F238E27FC236}">
                <a16:creationId xmlns:a16="http://schemas.microsoft.com/office/drawing/2014/main" id="{73F682C6-A104-A78A-6381-3D098D7BDE7D}"/>
              </a:ext>
            </a:extLst>
          </p:cNvPr>
          <p:cNvCxnSpPr>
            <a:cxnSpLocks/>
          </p:cNvCxnSpPr>
          <p:nvPr/>
        </p:nvCxnSpPr>
        <p:spPr>
          <a:xfrm rot="10800000">
            <a:off x="2384977" y="6149133"/>
            <a:ext cx="607461" cy="350849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BB729766-404E-99B4-C061-1F43989DEBFF}"/>
              </a:ext>
            </a:extLst>
          </p:cNvPr>
          <p:cNvSpPr txBox="1"/>
          <p:nvPr/>
        </p:nvSpPr>
        <p:spPr>
          <a:xfrm>
            <a:off x="766375" y="5831819"/>
            <a:ext cx="1805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Valor Máquina</a:t>
            </a:r>
            <a:endParaRPr lang="pt-BR" dirty="0"/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id="{BD421610-881E-9CFB-2DBB-D47632ED7D6D}"/>
              </a:ext>
            </a:extLst>
          </p:cNvPr>
          <p:cNvSpPr txBox="1"/>
          <p:nvPr/>
        </p:nvSpPr>
        <p:spPr>
          <a:xfrm>
            <a:off x="3014421" y="6400947"/>
            <a:ext cx="1452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(60.000)</a:t>
            </a:r>
            <a:endParaRPr lang="pt-BR" dirty="0"/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7B498B2E-994E-0418-6CB4-72C1EDF17284}"/>
              </a:ext>
            </a:extLst>
          </p:cNvPr>
          <p:cNvSpPr txBox="1"/>
          <p:nvPr/>
        </p:nvSpPr>
        <p:spPr>
          <a:xfrm>
            <a:off x="4523583" y="6260578"/>
            <a:ext cx="3326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Investimento não é viável</a:t>
            </a:r>
            <a:endParaRPr lang="pt-BR" dirty="0"/>
          </a:p>
        </p:txBody>
      </p:sp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C669BDC8-D8B1-7BC9-E305-69F25C523857}"/>
              </a:ext>
            </a:extLst>
          </p:cNvPr>
          <p:cNvSpPr txBox="1"/>
          <p:nvPr/>
        </p:nvSpPr>
        <p:spPr>
          <a:xfrm>
            <a:off x="3993237" y="4565107"/>
            <a:ext cx="941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15%a.a.</a:t>
            </a:r>
            <a:endParaRPr lang="pt-BR" sz="1200" dirty="0"/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id="{62F7D025-DD61-E14E-B945-ABC82C885960}"/>
              </a:ext>
            </a:extLst>
          </p:cNvPr>
          <p:cNvSpPr txBox="1"/>
          <p:nvPr/>
        </p:nvSpPr>
        <p:spPr>
          <a:xfrm>
            <a:off x="5453600" y="4789993"/>
            <a:ext cx="941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15%a.a.</a:t>
            </a:r>
            <a:endParaRPr lang="pt-BR" sz="1200" dirty="0"/>
          </a:p>
        </p:txBody>
      </p:sp>
      <p:sp>
        <p:nvSpPr>
          <p:cNvPr id="105" name="CaixaDeTexto 104">
            <a:extLst>
              <a:ext uri="{FF2B5EF4-FFF2-40B4-BE49-F238E27FC236}">
                <a16:creationId xmlns:a16="http://schemas.microsoft.com/office/drawing/2014/main" id="{EE07F40D-07A8-00E3-11D8-25CB91DE44A9}"/>
              </a:ext>
            </a:extLst>
          </p:cNvPr>
          <p:cNvSpPr txBox="1"/>
          <p:nvPr/>
        </p:nvSpPr>
        <p:spPr>
          <a:xfrm>
            <a:off x="7012959" y="5012677"/>
            <a:ext cx="941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15%a.a.</a:t>
            </a:r>
            <a:endParaRPr lang="pt-BR" sz="1200" dirty="0"/>
          </a:p>
        </p:txBody>
      </p:sp>
      <p:sp>
        <p:nvSpPr>
          <p:cNvPr id="106" name="CaixaDeTexto 105">
            <a:extLst>
              <a:ext uri="{FF2B5EF4-FFF2-40B4-BE49-F238E27FC236}">
                <a16:creationId xmlns:a16="http://schemas.microsoft.com/office/drawing/2014/main" id="{D3D8C59B-57E0-C7E4-960F-FEC5A2425120}"/>
              </a:ext>
            </a:extLst>
          </p:cNvPr>
          <p:cNvSpPr txBox="1"/>
          <p:nvPr/>
        </p:nvSpPr>
        <p:spPr>
          <a:xfrm>
            <a:off x="8522527" y="5342216"/>
            <a:ext cx="941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15%a.a.</a:t>
            </a:r>
            <a:endParaRPr lang="pt-BR" sz="1200" dirty="0"/>
          </a:p>
        </p:txBody>
      </p:sp>
      <p:sp>
        <p:nvSpPr>
          <p:cNvPr id="107" name="CaixaDeTexto 106">
            <a:extLst>
              <a:ext uri="{FF2B5EF4-FFF2-40B4-BE49-F238E27FC236}">
                <a16:creationId xmlns:a16="http://schemas.microsoft.com/office/drawing/2014/main" id="{60B23694-1C6F-5CC4-218B-1DCA80C183CC}"/>
              </a:ext>
            </a:extLst>
          </p:cNvPr>
          <p:cNvSpPr txBox="1"/>
          <p:nvPr/>
        </p:nvSpPr>
        <p:spPr>
          <a:xfrm>
            <a:off x="9977598" y="5546981"/>
            <a:ext cx="9413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15%a.a.</a:t>
            </a:r>
            <a:endParaRPr lang="pt-BR" sz="12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A85696C-C307-D777-5253-270537A12616}"/>
              </a:ext>
            </a:extLst>
          </p:cNvPr>
          <p:cNvSpPr txBox="1"/>
          <p:nvPr/>
        </p:nvSpPr>
        <p:spPr>
          <a:xfrm rot="16200000">
            <a:off x="2765670" y="5157550"/>
            <a:ext cx="7951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Idem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13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8088-58F0-1A94-BF0F-21CE0D095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16F38F92-7F9F-9A76-5AB4-693965008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CE2ED84F-BB03-9E4B-BC2A-1DBDC3839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E48D81A-F663-1715-012D-22E4CC9C0EB8}"/>
              </a:ext>
            </a:extLst>
          </p:cNvPr>
          <p:cNvSpPr txBox="1"/>
          <p:nvPr/>
        </p:nvSpPr>
        <p:spPr>
          <a:xfrm>
            <a:off x="1138611" y="1173505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Valor Presente Líquido</a:t>
            </a:r>
            <a:endParaRPr lang="pt-BR" sz="2000" dirty="0"/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FA628570-096C-2C99-DE16-95F1031D5D7A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</a:t>
            </a:r>
            <a:r>
              <a:rPr lang="en-US" sz="40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Projetos</a:t>
            </a: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 – </a:t>
            </a:r>
            <a:r>
              <a:rPr lang="en-US" sz="28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Valor </a:t>
            </a:r>
            <a:r>
              <a:rPr lang="en-US" sz="28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Presente</a:t>
            </a:r>
            <a:r>
              <a:rPr lang="en-US" sz="28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 </a:t>
            </a:r>
            <a:r>
              <a:rPr lang="en-US" sz="28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Líquido</a:t>
            </a:r>
            <a:endParaRPr lang="en-US" sz="2800" dirty="0">
              <a:solidFill>
                <a:srgbClr val="3257B8"/>
              </a:solidFill>
              <a:latin typeface="Roboto Slab" pitchFamily="34" charset="0"/>
              <a:ea typeface="Roboto Slab" pitchFamily="34" charset="-122"/>
            </a:endParaRP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193B1983-F191-9CBA-3C30-7F74B8B484DE}"/>
              </a:ext>
            </a:extLst>
          </p:cNvPr>
          <p:cNvGrpSpPr/>
          <p:nvPr/>
        </p:nvGrpSpPr>
        <p:grpSpPr>
          <a:xfrm>
            <a:off x="1679450" y="5280958"/>
            <a:ext cx="6415298" cy="1298421"/>
            <a:chOff x="1745439" y="2467026"/>
            <a:chExt cx="6415298" cy="1298421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7B6A41BC-0581-6283-E440-743CCC2213AB}"/>
                </a:ext>
              </a:extLst>
            </p:cNvPr>
            <p:cNvSpPr txBox="1"/>
            <p:nvPr/>
          </p:nvSpPr>
          <p:spPr>
            <a:xfrm>
              <a:off x="1745439" y="2847186"/>
              <a:ext cx="11652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15% a.a.</a:t>
              </a:r>
              <a:endParaRPr lang="pt-BR" dirty="0"/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A6DCC935-A65F-ED6E-C458-787003AE9795}"/>
                </a:ext>
              </a:extLst>
            </p:cNvPr>
            <p:cNvSpPr txBox="1"/>
            <p:nvPr/>
          </p:nvSpPr>
          <p:spPr>
            <a:xfrm>
              <a:off x="4082907" y="2467026"/>
              <a:ext cx="40778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              = 52.866</a:t>
              </a:r>
              <a:endParaRPr lang="pt-BR" dirty="0"/>
            </a:p>
          </p:txBody>
        </p:sp>
        <p:cxnSp>
          <p:nvCxnSpPr>
            <p:cNvPr id="15" name="Conector: Curvo 14">
              <a:extLst>
                <a:ext uri="{FF2B5EF4-FFF2-40B4-BE49-F238E27FC236}">
                  <a16:creationId xmlns:a16="http://schemas.microsoft.com/office/drawing/2014/main" id="{B8613656-692D-FF3C-143C-7A9923F99B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9446" y="2657423"/>
              <a:ext cx="909559" cy="413575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BC03C4EF-35F4-39D8-68D7-033519C595BA}"/>
                </a:ext>
              </a:extLst>
            </p:cNvPr>
            <p:cNvSpPr txBox="1"/>
            <p:nvPr/>
          </p:nvSpPr>
          <p:spPr>
            <a:xfrm>
              <a:off x="4098358" y="2946889"/>
              <a:ext cx="3546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Investimento        =  60.000</a:t>
              </a:r>
              <a:endParaRPr lang="pt-BR" dirty="0"/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0272BE7B-C50E-C30C-8806-03E7C2208856}"/>
                </a:ext>
              </a:extLst>
            </p:cNvPr>
            <p:cNvSpPr txBox="1"/>
            <p:nvPr/>
          </p:nvSpPr>
          <p:spPr>
            <a:xfrm>
              <a:off x="4098358" y="3396115"/>
              <a:ext cx="3678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Líquido =  ( 7.134)</a:t>
              </a:r>
              <a:endParaRPr lang="pt-BR" dirty="0"/>
            </a:p>
          </p:txBody>
        </p:sp>
        <p:cxnSp>
          <p:nvCxnSpPr>
            <p:cNvPr id="12" name="Conector: Curvo 11">
              <a:extLst>
                <a:ext uri="{FF2B5EF4-FFF2-40B4-BE49-F238E27FC236}">
                  <a16:creationId xmlns:a16="http://schemas.microsoft.com/office/drawing/2014/main" id="{C5EE75BA-EACE-EA75-62F5-554B5F663BC2}"/>
                </a:ext>
              </a:extLst>
            </p:cNvPr>
            <p:cNvCxnSpPr>
              <a:cxnSpLocks/>
            </p:cNvCxnSpPr>
            <p:nvPr/>
          </p:nvCxnSpPr>
          <p:spPr>
            <a:xfrm>
              <a:off x="2995969" y="3194036"/>
              <a:ext cx="936512" cy="357383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: Curvo 18">
              <a:extLst>
                <a:ext uri="{FF2B5EF4-FFF2-40B4-BE49-F238E27FC236}">
                  <a16:creationId xmlns:a16="http://schemas.microsoft.com/office/drawing/2014/main" id="{DAEBC008-2B5F-F5E0-1956-4DFC543B8981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 flipV="1">
              <a:off x="3258282" y="3131555"/>
              <a:ext cx="840076" cy="17826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F4ADDFA3-15A8-21A0-4748-31EB742807D4}"/>
              </a:ext>
            </a:extLst>
          </p:cNvPr>
          <p:cNvGrpSpPr/>
          <p:nvPr/>
        </p:nvGrpSpPr>
        <p:grpSpPr>
          <a:xfrm>
            <a:off x="1679450" y="3412121"/>
            <a:ext cx="6415298" cy="1298421"/>
            <a:chOff x="1745439" y="2467026"/>
            <a:chExt cx="6415298" cy="1298421"/>
          </a:xfrm>
        </p:grpSpPr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0C1DD858-20FF-4B3B-135F-4680A377540B}"/>
                </a:ext>
              </a:extLst>
            </p:cNvPr>
            <p:cNvSpPr txBox="1"/>
            <p:nvPr/>
          </p:nvSpPr>
          <p:spPr>
            <a:xfrm>
              <a:off x="1745439" y="2847186"/>
              <a:ext cx="11652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10% a.a.</a:t>
              </a:r>
              <a:endParaRPr lang="pt-BR" dirty="0"/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B7B4EA39-D744-0D48-0E86-7F391C9EB24A}"/>
                </a:ext>
              </a:extLst>
            </p:cNvPr>
            <p:cNvSpPr txBox="1"/>
            <p:nvPr/>
          </p:nvSpPr>
          <p:spPr>
            <a:xfrm>
              <a:off x="4082907" y="2467026"/>
              <a:ext cx="40778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              = 61.353</a:t>
              </a:r>
              <a:endParaRPr lang="pt-BR" dirty="0"/>
            </a:p>
          </p:txBody>
        </p:sp>
        <p:cxnSp>
          <p:nvCxnSpPr>
            <p:cNvPr id="37" name="Conector: Curvo 36">
              <a:extLst>
                <a:ext uri="{FF2B5EF4-FFF2-40B4-BE49-F238E27FC236}">
                  <a16:creationId xmlns:a16="http://schemas.microsoft.com/office/drawing/2014/main" id="{2ACBB2A0-8F7B-3F90-E4E9-BD96A77439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9446" y="2657423"/>
              <a:ext cx="909559" cy="413575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5AAD8E55-F93E-E600-F574-9EC5D8DFA418}"/>
                </a:ext>
              </a:extLst>
            </p:cNvPr>
            <p:cNvSpPr txBox="1"/>
            <p:nvPr/>
          </p:nvSpPr>
          <p:spPr>
            <a:xfrm>
              <a:off x="4098358" y="2946889"/>
              <a:ext cx="3546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Investimento        =  60.000</a:t>
              </a:r>
              <a:endParaRPr lang="pt-BR" dirty="0"/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5D30A7B0-09C2-55F8-E0E5-FBFFD66820CA}"/>
                </a:ext>
              </a:extLst>
            </p:cNvPr>
            <p:cNvSpPr txBox="1"/>
            <p:nvPr/>
          </p:nvSpPr>
          <p:spPr>
            <a:xfrm>
              <a:off x="4098358" y="3396115"/>
              <a:ext cx="3546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Líquido =   1.353</a:t>
              </a:r>
              <a:endParaRPr lang="pt-BR" dirty="0"/>
            </a:p>
          </p:txBody>
        </p:sp>
        <p:cxnSp>
          <p:nvCxnSpPr>
            <p:cNvPr id="40" name="Conector: Curvo 39">
              <a:extLst>
                <a:ext uri="{FF2B5EF4-FFF2-40B4-BE49-F238E27FC236}">
                  <a16:creationId xmlns:a16="http://schemas.microsoft.com/office/drawing/2014/main" id="{FE65F690-F094-ECC4-189A-5F9B80216531}"/>
                </a:ext>
              </a:extLst>
            </p:cNvPr>
            <p:cNvCxnSpPr>
              <a:cxnSpLocks/>
            </p:cNvCxnSpPr>
            <p:nvPr/>
          </p:nvCxnSpPr>
          <p:spPr>
            <a:xfrm>
              <a:off x="2995969" y="3194036"/>
              <a:ext cx="936512" cy="357383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: Curvo 40">
              <a:extLst>
                <a:ext uri="{FF2B5EF4-FFF2-40B4-BE49-F238E27FC236}">
                  <a16:creationId xmlns:a16="http://schemas.microsoft.com/office/drawing/2014/main" id="{729C300B-1BF0-006A-1775-2F58558DC022}"/>
                </a:ext>
              </a:extLst>
            </p:cNvPr>
            <p:cNvCxnSpPr>
              <a:cxnSpLocks/>
              <a:endCxn id="38" idx="1"/>
            </p:cNvCxnSpPr>
            <p:nvPr/>
          </p:nvCxnSpPr>
          <p:spPr>
            <a:xfrm flipV="1">
              <a:off x="3258282" y="3131555"/>
              <a:ext cx="840076" cy="17826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EC36B26A-A047-AB22-4F26-384B536525F2}"/>
              </a:ext>
            </a:extLst>
          </p:cNvPr>
          <p:cNvSpPr/>
          <p:nvPr/>
        </p:nvSpPr>
        <p:spPr>
          <a:xfrm>
            <a:off x="8888197" y="3775890"/>
            <a:ext cx="2400651" cy="48040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28472993-7EF0-770D-2218-6AC93D6D16C7}"/>
              </a:ext>
            </a:extLst>
          </p:cNvPr>
          <p:cNvSpPr txBox="1"/>
          <p:nvPr/>
        </p:nvSpPr>
        <p:spPr>
          <a:xfrm>
            <a:off x="8888197" y="3835317"/>
            <a:ext cx="25073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Investimento é viável</a:t>
            </a:r>
            <a:endParaRPr lang="pt-BR" dirty="0"/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8F685B81-86D6-BDBA-651E-80EC015AA641}"/>
              </a:ext>
            </a:extLst>
          </p:cNvPr>
          <p:cNvSpPr/>
          <p:nvPr/>
        </p:nvSpPr>
        <p:spPr>
          <a:xfrm>
            <a:off x="8643097" y="5661118"/>
            <a:ext cx="2845043" cy="48040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FC6E47D9-F037-8D04-E37C-306054D5D9DC}"/>
              </a:ext>
            </a:extLst>
          </p:cNvPr>
          <p:cNvSpPr txBox="1"/>
          <p:nvPr/>
        </p:nvSpPr>
        <p:spPr>
          <a:xfrm>
            <a:off x="8643096" y="5720545"/>
            <a:ext cx="3326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Investimento não é viável</a:t>
            </a:r>
            <a:endParaRPr lang="pt-BR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7957A8B3-74F0-3008-2700-D88048092C27}"/>
              </a:ext>
            </a:extLst>
          </p:cNvPr>
          <p:cNvSpPr txBox="1"/>
          <p:nvPr/>
        </p:nvSpPr>
        <p:spPr>
          <a:xfrm>
            <a:off x="1138611" y="1843114"/>
            <a:ext cx="104572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O </a:t>
            </a:r>
            <a:r>
              <a:rPr lang="pt-BR" b="1" dirty="0"/>
              <a:t>Valor Presente Líquido (VPL)</a:t>
            </a:r>
            <a:r>
              <a:rPr lang="pt-BR" dirty="0"/>
              <a:t> é um método de análise de investimentos usado para determinar a </a:t>
            </a:r>
            <a:r>
              <a:rPr lang="pt-BR" b="1" dirty="0"/>
              <a:t>viabilidade econômica de um projeto</a:t>
            </a:r>
            <a:r>
              <a:rPr lang="pt-BR" dirty="0"/>
              <a:t>, calculando a diferença entre o valor presente dos </a:t>
            </a:r>
            <a:r>
              <a:rPr lang="pt-BR" b="1" dirty="0"/>
              <a:t>fluxos de caixa futuros esperados</a:t>
            </a:r>
            <a:r>
              <a:rPr lang="pt-BR" dirty="0"/>
              <a:t> e o </a:t>
            </a:r>
            <a:r>
              <a:rPr lang="pt-BR" b="1" dirty="0"/>
              <a:t>investimento inicial</a:t>
            </a:r>
            <a:r>
              <a:rPr lang="pt-BR" dirty="0"/>
              <a:t>.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4BC31666-84D6-DD44-A0E5-902CED33F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148" y="849851"/>
            <a:ext cx="28384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0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 animBg="1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F91D2-2D61-67EF-72BD-0038F2A1B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90F58315-3F18-F983-C0E4-9CF27FBA8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57B7B812-F210-99A9-CCF0-DA0C25313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F674C61-5EBA-E499-3A41-7770E832E918}"/>
              </a:ext>
            </a:extLst>
          </p:cNvPr>
          <p:cNvSpPr txBox="1"/>
          <p:nvPr/>
        </p:nvSpPr>
        <p:spPr>
          <a:xfrm>
            <a:off x="1138611" y="1173505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Taxa Interna de Retorno</a:t>
            </a:r>
            <a:endParaRPr lang="pt-BR" sz="2000" dirty="0"/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060304D4-52FA-3740-BEF5-40178F1E44EF}"/>
              </a:ext>
            </a:extLst>
          </p:cNvPr>
          <p:cNvSpPr/>
          <p:nvPr/>
        </p:nvSpPr>
        <p:spPr>
          <a:xfrm>
            <a:off x="963097" y="161281"/>
            <a:ext cx="1040808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</a:t>
            </a:r>
            <a:r>
              <a:rPr lang="en-US" sz="40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Projetos</a:t>
            </a: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 –</a:t>
            </a:r>
            <a:r>
              <a:rPr lang="en-US" sz="28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 Taxa Interna de </a:t>
            </a:r>
            <a:r>
              <a:rPr lang="en-US" sz="28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Retorno</a:t>
            </a:r>
            <a:endParaRPr lang="en-US" sz="2800" dirty="0">
              <a:solidFill>
                <a:srgbClr val="3257B8"/>
              </a:solidFill>
              <a:latin typeface="Roboto Slab" pitchFamily="34" charset="0"/>
              <a:ea typeface="Roboto Slab" pitchFamily="34" charset="-122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14C6B696-185F-6578-EE84-66EF769766DA}"/>
              </a:ext>
            </a:extLst>
          </p:cNvPr>
          <p:cNvSpPr txBox="1"/>
          <p:nvPr/>
        </p:nvSpPr>
        <p:spPr>
          <a:xfrm>
            <a:off x="1138611" y="1843114"/>
            <a:ext cx="10457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 </a:t>
            </a:r>
            <a:r>
              <a:rPr lang="pt-BR" b="1" dirty="0"/>
              <a:t>Taxa Interna de Retorno (TIR)</a:t>
            </a:r>
            <a:r>
              <a:rPr lang="pt-BR" dirty="0"/>
              <a:t> é a </a:t>
            </a:r>
            <a:r>
              <a:rPr lang="pt-BR" b="1" dirty="0"/>
              <a:t>taxa de desconto</a:t>
            </a:r>
            <a:r>
              <a:rPr lang="pt-BR" dirty="0"/>
              <a:t> que faz com que o </a:t>
            </a:r>
            <a:r>
              <a:rPr lang="pt-BR" b="1" dirty="0"/>
              <a:t>Valor Presente Líquido (VPL)</a:t>
            </a:r>
            <a:r>
              <a:rPr lang="pt-BR" dirty="0"/>
              <a:t> de um projeto seja igual a </a:t>
            </a:r>
            <a:r>
              <a:rPr lang="pt-BR" b="1" dirty="0"/>
              <a:t>zero</a:t>
            </a:r>
            <a:r>
              <a:rPr lang="pt-BR" dirty="0"/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FF63930-EF6B-2BB8-DFA6-9F0FA197F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4235" y="769849"/>
            <a:ext cx="3714750" cy="1066800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ACE2DC48-27A8-3375-E73A-68AD982BF462}"/>
              </a:ext>
            </a:extLst>
          </p:cNvPr>
          <p:cNvGrpSpPr/>
          <p:nvPr/>
        </p:nvGrpSpPr>
        <p:grpSpPr>
          <a:xfrm>
            <a:off x="3454240" y="2562938"/>
            <a:ext cx="8021131" cy="1831650"/>
            <a:chOff x="3737044" y="3982383"/>
            <a:chExt cx="8021131" cy="1831650"/>
          </a:xfrm>
        </p:grpSpPr>
        <p:cxnSp>
          <p:nvCxnSpPr>
            <p:cNvPr id="11" name="Conector de Seta Reta 10">
              <a:extLst>
                <a:ext uri="{FF2B5EF4-FFF2-40B4-BE49-F238E27FC236}">
                  <a16:creationId xmlns:a16="http://schemas.microsoft.com/office/drawing/2014/main" id="{34E52362-23B8-9D89-5F98-1FD287D81C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37044" y="4744190"/>
              <a:ext cx="8021131" cy="324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de Seta Reta 12">
              <a:extLst>
                <a:ext uri="{FF2B5EF4-FFF2-40B4-BE49-F238E27FC236}">
                  <a16:creationId xmlns:a16="http://schemas.microsoft.com/office/drawing/2014/main" id="{2103B987-9F5B-3920-70E2-98A3449A4E46}"/>
                </a:ext>
              </a:extLst>
            </p:cNvPr>
            <p:cNvCxnSpPr/>
            <p:nvPr/>
          </p:nvCxnSpPr>
          <p:spPr>
            <a:xfrm flipV="1">
              <a:off x="5113357" y="4423786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de Seta Reta 15">
              <a:extLst>
                <a:ext uri="{FF2B5EF4-FFF2-40B4-BE49-F238E27FC236}">
                  <a16:creationId xmlns:a16="http://schemas.microsoft.com/office/drawing/2014/main" id="{31907607-3596-71F9-DB12-5AE7AA714C49}"/>
                </a:ext>
              </a:extLst>
            </p:cNvPr>
            <p:cNvCxnSpPr/>
            <p:nvPr/>
          </p:nvCxnSpPr>
          <p:spPr>
            <a:xfrm flipV="1">
              <a:off x="6590221" y="4417498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de Seta Reta 16">
              <a:extLst>
                <a:ext uri="{FF2B5EF4-FFF2-40B4-BE49-F238E27FC236}">
                  <a16:creationId xmlns:a16="http://schemas.microsoft.com/office/drawing/2014/main" id="{BF0D4171-0AC7-FA7D-2B70-D9597538AC36}"/>
                </a:ext>
              </a:extLst>
            </p:cNvPr>
            <p:cNvCxnSpPr/>
            <p:nvPr/>
          </p:nvCxnSpPr>
          <p:spPr>
            <a:xfrm flipV="1">
              <a:off x="8133079" y="4406497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63949A54-EBD5-8AC2-32C0-1A25DDF4F38B}"/>
                </a:ext>
              </a:extLst>
            </p:cNvPr>
            <p:cNvSpPr txBox="1"/>
            <p:nvPr/>
          </p:nvSpPr>
          <p:spPr>
            <a:xfrm>
              <a:off x="4548142" y="3990138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      0</a:t>
              </a:r>
              <a:endParaRPr lang="pt-BR" dirty="0"/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5292DDF0-32D8-0881-87C1-7ED5B033FF4A}"/>
                </a:ext>
              </a:extLst>
            </p:cNvPr>
            <p:cNvSpPr txBox="1"/>
            <p:nvPr/>
          </p:nvSpPr>
          <p:spPr>
            <a:xfrm>
              <a:off x="6180797" y="3982383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40.000</a:t>
              </a:r>
              <a:endParaRPr lang="pt-BR" dirty="0"/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2FC55FFF-9121-8D13-E853-55972F5D6C29}"/>
                </a:ext>
              </a:extLst>
            </p:cNvPr>
            <p:cNvSpPr txBox="1"/>
            <p:nvPr/>
          </p:nvSpPr>
          <p:spPr>
            <a:xfrm>
              <a:off x="7709266" y="3982383"/>
              <a:ext cx="9440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30.000</a:t>
              </a:r>
              <a:endParaRPr lang="pt-BR" dirty="0"/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6DFAEC4B-76C0-5E46-D118-57B9D93B6E92}"/>
                </a:ext>
              </a:extLst>
            </p:cNvPr>
            <p:cNvSpPr txBox="1"/>
            <p:nvPr/>
          </p:nvSpPr>
          <p:spPr>
            <a:xfrm>
              <a:off x="4380030" y="4882015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1</a:t>
              </a:r>
              <a:endParaRPr lang="pt-BR" sz="1600" dirty="0"/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914F0F4F-5C3F-8BB5-98B3-302874D7F3DC}"/>
                </a:ext>
              </a:extLst>
            </p:cNvPr>
            <p:cNvSpPr txBox="1"/>
            <p:nvPr/>
          </p:nvSpPr>
          <p:spPr>
            <a:xfrm>
              <a:off x="5856894" y="4901809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2</a:t>
              </a:r>
              <a:endParaRPr lang="pt-BR" sz="1600" dirty="0"/>
            </a:p>
          </p:txBody>
        </p:sp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494268E1-3137-88C8-6BD4-269F9963965C}"/>
                </a:ext>
              </a:extLst>
            </p:cNvPr>
            <p:cNvSpPr txBox="1"/>
            <p:nvPr/>
          </p:nvSpPr>
          <p:spPr>
            <a:xfrm>
              <a:off x="7399752" y="4892253"/>
              <a:ext cx="7333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600" dirty="0">
                  <a:latin typeface="Arial" panose="020B0604020202020204" pitchFamily="34" charset="0"/>
                  <a:cs typeface="Arial" panose="020B0604020202020204" pitchFamily="34" charset="0"/>
                </a:rPr>
                <a:t>Ano 3</a:t>
              </a:r>
              <a:endParaRPr lang="pt-BR" sz="1600" dirty="0"/>
            </a:p>
          </p:txBody>
        </p:sp>
        <p:cxnSp>
          <p:nvCxnSpPr>
            <p:cNvPr id="25" name="Conector de Seta Reta 24">
              <a:extLst>
                <a:ext uri="{FF2B5EF4-FFF2-40B4-BE49-F238E27FC236}">
                  <a16:creationId xmlns:a16="http://schemas.microsoft.com/office/drawing/2014/main" id="{F8880C72-265A-7AC8-8A89-4BB0F826C3EA}"/>
                </a:ext>
              </a:extLst>
            </p:cNvPr>
            <p:cNvCxnSpPr/>
            <p:nvPr/>
          </p:nvCxnSpPr>
          <p:spPr>
            <a:xfrm flipV="1">
              <a:off x="9605232" y="4406497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28B2C395-58FE-6E47-17C2-7B3EE2325F6F}"/>
                </a:ext>
              </a:extLst>
            </p:cNvPr>
            <p:cNvSpPr txBox="1"/>
            <p:nvPr/>
          </p:nvSpPr>
          <p:spPr>
            <a:xfrm>
              <a:off x="9181419" y="3982383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30.000</a:t>
              </a:r>
              <a:endParaRPr lang="pt-BR" dirty="0"/>
            </a:p>
          </p:txBody>
        </p:sp>
        <p:cxnSp>
          <p:nvCxnSpPr>
            <p:cNvPr id="28" name="Conector de Seta Reta 27">
              <a:extLst>
                <a:ext uri="{FF2B5EF4-FFF2-40B4-BE49-F238E27FC236}">
                  <a16:creationId xmlns:a16="http://schemas.microsoft.com/office/drawing/2014/main" id="{17CC9E98-C8BB-ED17-2BED-5FC8D8378468}"/>
                </a:ext>
              </a:extLst>
            </p:cNvPr>
            <p:cNvCxnSpPr/>
            <p:nvPr/>
          </p:nvCxnSpPr>
          <p:spPr>
            <a:xfrm flipV="1">
              <a:off x="11051558" y="4414252"/>
              <a:ext cx="0" cy="3299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7CF5E51B-8E01-1B3F-49CD-65E0370207A4}"/>
                </a:ext>
              </a:extLst>
            </p:cNvPr>
            <p:cNvSpPr txBox="1"/>
            <p:nvPr/>
          </p:nvSpPr>
          <p:spPr>
            <a:xfrm>
              <a:off x="10627745" y="3990138"/>
              <a:ext cx="11304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30.000</a:t>
              </a:r>
              <a:endParaRPr lang="pt-BR" dirty="0"/>
            </a:p>
          </p:txBody>
        </p:sp>
        <p:cxnSp>
          <p:nvCxnSpPr>
            <p:cNvPr id="30" name="Conector de Seta Reta 29">
              <a:extLst>
                <a:ext uri="{FF2B5EF4-FFF2-40B4-BE49-F238E27FC236}">
                  <a16:creationId xmlns:a16="http://schemas.microsoft.com/office/drawing/2014/main" id="{206E7816-E888-B908-2C64-B1ADEE0462E9}"/>
                </a:ext>
              </a:extLst>
            </p:cNvPr>
            <p:cNvCxnSpPr>
              <a:cxnSpLocks/>
            </p:cNvCxnSpPr>
            <p:nvPr/>
          </p:nvCxnSpPr>
          <p:spPr>
            <a:xfrm>
              <a:off x="5113357" y="4753724"/>
              <a:ext cx="0" cy="56299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ED9C8DB4-E8ED-DC74-702C-DCA96948922E}"/>
                </a:ext>
              </a:extLst>
            </p:cNvPr>
            <p:cNvSpPr txBox="1"/>
            <p:nvPr/>
          </p:nvSpPr>
          <p:spPr>
            <a:xfrm>
              <a:off x="4710161" y="5444701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(5.000)</a:t>
              </a:r>
              <a:endParaRPr lang="pt-BR" dirty="0"/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AA5636E4-027E-57EE-6E05-3391CDE3E229}"/>
                </a:ext>
              </a:extLst>
            </p:cNvPr>
            <p:cNvSpPr txBox="1"/>
            <p:nvPr/>
          </p:nvSpPr>
          <p:spPr>
            <a:xfrm>
              <a:off x="6180796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830F3DD2-A598-38C5-3F13-5A90B1527F09}"/>
                </a:ext>
              </a:extLst>
            </p:cNvPr>
            <p:cNvSpPr txBox="1"/>
            <p:nvPr/>
          </p:nvSpPr>
          <p:spPr>
            <a:xfrm>
              <a:off x="7651431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C2A5C525-2E54-F950-8713-5710E27024CB}"/>
                </a:ext>
              </a:extLst>
            </p:cNvPr>
            <p:cNvSpPr txBox="1"/>
            <p:nvPr/>
          </p:nvSpPr>
          <p:spPr>
            <a:xfrm>
              <a:off x="9092110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  <p:sp>
          <p:nvSpPr>
            <p:cNvPr id="50" name="CaixaDeTexto 49">
              <a:extLst>
                <a:ext uri="{FF2B5EF4-FFF2-40B4-BE49-F238E27FC236}">
                  <a16:creationId xmlns:a16="http://schemas.microsoft.com/office/drawing/2014/main" id="{C9E4C717-DE08-2389-EF0A-4067533C3431}"/>
                </a:ext>
              </a:extLst>
            </p:cNvPr>
            <p:cNvSpPr txBox="1"/>
            <p:nvPr/>
          </p:nvSpPr>
          <p:spPr>
            <a:xfrm>
              <a:off x="10627745" y="5439565"/>
              <a:ext cx="102624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10.000</a:t>
              </a:r>
              <a:endParaRPr lang="pt-BR" dirty="0"/>
            </a:p>
          </p:txBody>
        </p:sp>
      </p:grpSp>
      <p:cxnSp>
        <p:nvCxnSpPr>
          <p:cNvPr id="51" name="Conector de Seta Reta 50">
            <a:extLst>
              <a:ext uri="{FF2B5EF4-FFF2-40B4-BE49-F238E27FC236}">
                <a16:creationId xmlns:a16="http://schemas.microsoft.com/office/drawing/2014/main" id="{4777A954-8571-24BE-06D7-9711E4F991A7}"/>
              </a:ext>
            </a:extLst>
          </p:cNvPr>
          <p:cNvCxnSpPr>
            <a:cxnSpLocks/>
          </p:cNvCxnSpPr>
          <p:nvPr/>
        </p:nvCxnSpPr>
        <p:spPr>
          <a:xfrm>
            <a:off x="6307417" y="3316990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>
            <a:extLst>
              <a:ext uri="{FF2B5EF4-FFF2-40B4-BE49-F238E27FC236}">
                <a16:creationId xmlns:a16="http://schemas.microsoft.com/office/drawing/2014/main" id="{5400022E-6EBD-F9BB-86B6-5C7880A5454D}"/>
              </a:ext>
            </a:extLst>
          </p:cNvPr>
          <p:cNvCxnSpPr>
            <a:cxnSpLocks/>
          </p:cNvCxnSpPr>
          <p:nvPr/>
        </p:nvCxnSpPr>
        <p:spPr>
          <a:xfrm>
            <a:off x="7850275" y="3312007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ector de Seta Reta 52">
            <a:extLst>
              <a:ext uri="{FF2B5EF4-FFF2-40B4-BE49-F238E27FC236}">
                <a16:creationId xmlns:a16="http://schemas.microsoft.com/office/drawing/2014/main" id="{1CACF68A-72B9-938D-DBE8-A4910AD95C88}"/>
              </a:ext>
            </a:extLst>
          </p:cNvPr>
          <p:cNvCxnSpPr>
            <a:cxnSpLocks/>
          </p:cNvCxnSpPr>
          <p:nvPr/>
        </p:nvCxnSpPr>
        <p:spPr>
          <a:xfrm>
            <a:off x="9322427" y="3312007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ector de Seta Reta 53">
            <a:extLst>
              <a:ext uri="{FF2B5EF4-FFF2-40B4-BE49-F238E27FC236}">
                <a16:creationId xmlns:a16="http://schemas.microsoft.com/office/drawing/2014/main" id="{5B30ECF0-9521-6284-BC0B-6D5332C480AF}"/>
              </a:ext>
            </a:extLst>
          </p:cNvPr>
          <p:cNvCxnSpPr>
            <a:cxnSpLocks/>
          </p:cNvCxnSpPr>
          <p:nvPr/>
        </p:nvCxnSpPr>
        <p:spPr>
          <a:xfrm>
            <a:off x="10768754" y="3283187"/>
            <a:ext cx="0" cy="56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94F77552-058D-0B73-5AB3-5B19AA43E6F6}"/>
              </a:ext>
            </a:extLst>
          </p:cNvPr>
          <p:cNvSpPr txBox="1"/>
          <p:nvPr/>
        </p:nvSpPr>
        <p:spPr>
          <a:xfrm>
            <a:off x="8583602" y="3472808"/>
            <a:ext cx="733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Ano 4</a:t>
            </a:r>
            <a:endParaRPr lang="pt-BR" sz="1600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58FB40C5-78FF-6ABC-7F66-939DD61E1C1A}"/>
              </a:ext>
            </a:extLst>
          </p:cNvPr>
          <p:cNvSpPr txBox="1"/>
          <p:nvPr/>
        </p:nvSpPr>
        <p:spPr>
          <a:xfrm>
            <a:off x="10014223" y="3474669"/>
            <a:ext cx="733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Ano 5</a:t>
            </a:r>
            <a:endParaRPr lang="pt-BR" sz="1600" dirty="0"/>
          </a:p>
        </p:txBody>
      </p:sp>
      <p:cxnSp>
        <p:nvCxnSpPr>
          <p:cNvPr id="57" name="Conector: Angulado 56">
            <a:extLst>
              <a:ext uri="{FF2B5EF4-FFF2-40B4-BE49-F238E27FC236}">
                <a16:creationId xmlns:a16="http://schemas.microsoft.com/office/drawing/2014/main" id="{3E9526BF-5BFA-5639-778E-A5572F7B581C}"/>
              </a:ext>
            </a:extLst>
          </p:cNvPr>
          <p:cNvCxnSpPr/>
          <p:nvPr/>
        </p:nvCxnSpPr>
        <p:spPr>
          <a:xfrm rot="10800000" flipV="1">
            <a:off x="3454241" y="4519441"/>
            <a:ext cx="1376313" cy="311085"/>
          </a:xfrm>
          <a:prstGeom prst="bentConnector3">
            <a:avLst>
              <a:gd name="adj1" fmla="val 0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ector: Angulado 57">
            <a:extLst>
              <a:ext uri="{FF2B5EF4-FFF2-40B4-BE49-F238E27FC236}">
                <a16:creationId xmlns:a16="http://schemas.microsoft.com/office/drawing/2014/main" id="{4C52766D-C8A9-95E8-A062-C1CC14D421A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54239" y="4359959"/>
            <a:ext cx="2853178" cy="700000"/>
          </a:xfrm>
          <a:prstGeom prst="bentConnector3">
            <a:avLst>
              <a:gd name="adj1" fmla="val 440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ector: Angulado 58">
            <a:extLst>
              <a:ext uri="{FF2B5EF4-FFF2-40B4-BE49-F238E27FC236}">
                <a16:creationId xmlns:a16="http://schemas.microsoft.com/office/drawing/2014/main" id="{0246BF87-1F12-14D9-0713-07E296B27726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22762" y="4401333"/>
            <a:ext cx="4427513" cy="909845"/>
          </a:xfrm>
          <a:prstGeom prst="bentConnector3">
            <a:avLst>
              <a:gd name="adj1" fmla="val 178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ector: Angulado 59">
            <a:extLst>
              <a:ext uri="{FF2B5EF4-FFF2-40B4-BE49-F238E27FC236}">
                <a16:creationId xmlns:a16="http://schemas.microsoft.com/office/drawing/2014/main" id="{B7C1750F-E369-B435-E520-A72D7D841E7E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54236" y="4361805"/>
            <a:ext cx="5862693" cy="1246409"/>
          </a:xfrm>
          <a:prstGeom prst="bentConnector3">
            <a:avLst>
              <a:gd name="adj1" fmla="val -167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ector: Angulado 60">
            <a:extLst>
              <a:ext uri="{FF2B5EF4-FFF2-40B4-BE49-F238E27FC236}">
                <a16:creationId xmlns:a16="http://schemas.microsoft.com/office/drawing/2014/main" id="{E1960FFC-0E34-C435-AEB1-324E07D23A4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455081" y="4363666"/>
            <a:ext cx="7323734" cy="1486837"/>
          </a:xfrm>
          <a:prstGeom prst="bentConnector3">
            <a:avLst>
              <a:gd name="adj1" fmla="val 58"/>
            </a:avLst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ector de Seta Reta 61">
            <a:extLst>
              <a:ext uri="{FF2B5EF4-FFF2-40B4-BE49-F238E27FC236}">
                <a16:creationId xmlns:a16="http://schemas.microsoft.com/office/drawing/2014/main" id="{6C8E1776-88ED-C5E7-E87D-30E21FDAD77F}"/>
              </a:ext>
            </a:extLst>
          </p:cNvPr>
          <p:cNvCxnSpPr>
            <a:cxnSpLocks/>
          </p:cNvCxnSpPr>
          <p:nvPr/>
        </p:nvCxnSpPr>
        <p:spPr>
          <a:xfrm>
            <a:off x="3454240" y="2714920"/>
            <a:ext cx="26168" cy="3308808"/>
          </a:xfrm>
          <a:prstGeom prst="straightConnector1">
            <a:avLst/>
          </a:prstGeom>
          <a:ln w="3175"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ector: Curvo 67">
            <a:extLst>
              <a:ext uri="{FF2B5EF4-FFF2-40B4-BE49-F238E27FC236}">
                <a16:creationId xmlns:a16="http://schemas.microsoft.com/office/drawing/2014/main" id="{2E83C068-B5EB-F6D6-FB91-2CB64779498B}"/>
              </a:ext>
            </a:extLst>
          </p:cNvPr>
          <p:cNvCxnSpPr>
            <a:cxnSpLocks/>
          </p:cNvCxnSpPr>
          <p:nvPr/>
        </p:nvCxnSpPr>
        <p:spPr>
          <a:xfrm rot="10800000">
            <a:off x="2425321" y="5850504"/>
            <a:ext cx="427768" cy="347452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F0CCB4EB-B75F-2B3D-1459-EAC93709EA27}"/>
              </a:ext>
            </a:extLst>
          </p:cNvPr>
          <p:cNvSpPr txBox="1"/>
          <p:nvPr/>
        </p:nvSpPr>
        <p:spPr>
          <a:xfrm>
            <a:off x="772091" y="5642089"/>
            <a:ext cx="1805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Valor Máquina</a:t>
            </a:r>
            <a:endParaRPr lang="pt-BR" dirty="0"/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CCDAD51B-0A8E-050D-190D-71B9F55D135A}"/>
              </a:ext>
            </a:extLst>
          </p:cNvPr>
          <p:cNvSpPr txBox="1"/>
          <p:nvPr/>
        </p:nvSpPr>
        <p:spPr>
          <a:xfrm>
            <a:off x="2875071" y="6098920"/>
            <a:ext cx="1452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(60.000)</a:t>
            </a:r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1388751-4554-09EB-2748-0334BF7A639D}"/>
              </a:ext>
            </a:extLst>
          </p:cNvPr>
          <p:cNvSpPr txBox="1"/>
          <p:nvPr/>
        </p:nvSpPr>
        <p:spPr>
          <a:xfrm>
            <a:off x="1110876" y="3353199"/>
            <a:ext cx="17422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Qual é a taxa a ser utilizada que gere o VP com valor de R$ 60.000?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E6B060-2C0B-752B-7A34-F5DD0D34EA01}"/>
              </a:ext>
            </a:extLst>
          </p:cNvPr>
          <p:cNvSpPr txBox="1"/>
          <p:nvPr/>
        </p:nvSpPr>
        <p:spPr>
          <a:xfrm>
            <a:off x="2825774" y="5097550"/>
            <a:ext cx="2964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B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297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85EBA-2F9A-8C57-E4DC-46C4E12A5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A19303A4-5E5F-674D-0875-0C0B3A36C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BF04BC87-5C8A-9E87-13AA-0EBCBE6D5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6F061F4-F402-EB08-BD30-C863550EB54E}"/>
              </a:ext>
            </a:extLst>
          </p:cNvPr>
          <p:cNvSpPr txBox="1"/>
          <p:nvPr/>
        </p:nvSpPr>
        <p:spPr>
          <a:xfrm>
            <a:off x="1138611" y="1173505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Taxa Interna de Retorno</a:t>
            </a:r>
            <a:endParaRPr lang="pt-BR" sz="2000" dirty="0"/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6E438F8A-EB61-BF9E-DAA6-35C9410D74CA}"/>
              </a:ext>
            </a:extLst>
          </p:cNvPr>
          <p:cNvSpPr/>
          <p:nvPr/>
        </p:nvSpPr>
        <p:spPr>
          <a:xfrm>
            <a:off x="963097" y="161281"/>
            <a:ext cx="10151105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</a:t>
            </a:r>
            <a:r>
              <a:rPr lang="en-US" sz="40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Projetos</a:t>
            </a: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 – </a:t>
            </a:r>
            <a:r>
              <a:rPr lang="en-US" sz="28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Taxa Interna de </a:t>
            </a:r>
            <a:r>
              <a:rPr lang="en-US" sz="28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Retorno</a:t>
            </a:r>
            <a:endParaRPr lang="en-US" sz="2800" dirty="0">
              <a:solidFill>
                <a:srgbClr val="3257B8"/>
              </a:solidFill>
              <a:latin typeface="Roboto Slab" pitchFamily="34" charset="0"/>
              <a:ea typeface="Roboto Slab" pitchFamily="34" charset="-122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4656A5EF-E773-702C-CF0F-C8CB633C924C}"/>
              </a:ext>
            </a:extLst>
          </p:cNvPr>
          <p:cNvSpPr txBox="1"/>
          <p:nvPr/>
        </p:nvSpPr>
        <p:spPr>
          <a:xfrm>
            <a:off x="1138611" y="1843114"/>
            <a:ext cx="10457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 </a:t>
            </a:r>
            <a:r>
              <a:rPr lang="pt-BR" b="1" dirty="0"/>
              <a:t>Taxa Interna de Retorno (TIR)</a:t>
            </a:r>
            <a:r>
              <a:rPr lang="pt-BR" dirty="0"/>
              <a:t> é a </a:t>
            </a:r>
            <a:r>
              <a:rPr lang="pt-BR" b="1" dirty="0"/>
              <a:t>taxa de desconto</a:t>
            </a:r>
            <a:r>
              <a:rPr lang="pt-BR" dirty="0"/>
              <a:t> que faz com que o </a:t>
            </a:r>
            <a:r>
              <a:rPr lang="pt-BR" b="1" dirty="0"/>
              <a:t>Valor Presente Líquido (VPL)</a:t>
            </a:r>
            <a:r>
              <a:rPr lang="pt-BR" dirty="0"/>
              <a:t> de um projeto seja igual a </a:t>
            </a:r>
            <a:r>
              <a:rPr lang="pt-BR" b="1" dirty="0"/>
              <a:t>zero</a:t>
            </a:r>
            <a:r>
              <a:rPr lang="pt-BR" dirty="0"/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C1D59CF-B9FF-DE18-FD6E-BB3BD481D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1928" y="723497"/>
            <a:ext cx="3714750" cy="10668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4B448E9-8679-5292-B990-564625C42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983" y="2645820"/>
            <a:ext cx="1733550" cy="4953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B6EFEBE-A045-347D-83D9-1E0C14AE46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6258" y="3284807"/>
            <a:ext cx="1790700" cy="428625"/>
          </a:xfrm>
          <a:prstGeom prst="rect">
            <a:avLst/>
          </a:prstGeom>
        </p:spPr>
      </p:pic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4C7B2429-CE55-42D6-DA48-C6220F993DD7}"/>
              </a:ext>
            </a:extLst>
          </p:cNvPr>
          <p:cNvCxnSpPr/>
          <p:nvPr/>
        </p:nvCxnSpPr>
        <p:spPr>
          <a:xfrm>
            <a:off x="1310329" y="3461633"/>
            <a:ext cx="11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agem 18">
            <a:extLst>
              <a:ext uri="{FF2B5EF4-FFF2-40B4-BE49-F238E27FC236}">
                <a16:creationId xmlns:a16="http://schemas.microsoft.com/office/drawing/2014/main" id="{4FF5F349-7A19-8DBB-9E8D-C1F7CD42EC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6890" y="3728301"/>
            <a:ext cx="1362075" cy="361950"/>
          </a:xfrm>
          <a:prstGeom prst="rect">
            <a:avLst/>
          </a:prstGeom>
        </p:spPr>
      </p:pic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6C8C8919-31B1-F6CE-3308-0E3DEAA2C750}"/>
              </a:ext>
            </a:extLst>
          </p:cNvPr>
          <p:cNvCxnSpPr/>
          <p:nvPr/>
        </p:nvCxnSpPr>
        <p:spPr>
          <a:xfrm>
            <a:off x="1311901" y="3877986"/>
            <a:ext cx="1131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Imagem 34">
            <a:extLst>
              <a:ext uri="{FF2B5EF4-FFF2-40B4-BE49-F238E27FC236}">
                <a16:creationId xmlns:a16="http://schemas.microsoft.com/office/drawing/2014/main" id="{A911527E-6324-0689-2BFD-3E18D632CA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0329" y="4233469"/>
            <a:ext cx="1609725" cy="371475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431E5D2A-D1F8-4062-E357-35A2230F9E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6877" y="4714368"/>
            <a:ext cx="1562100" cy="419100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CE0C897D-BB06-4AC2-F4D7-DD6F78D305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6258" y="5242892"/>
            <a:ext cx="1562100" cy="419100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A1DFD8D9-8832-00A5-EF24-EB4A8A7474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6865" y="5771416"/>
            <a:ext cx="1562100" cy="419100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A38CA93D-C2EF-93A2-0F2C-48BAD579FF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40545" y="6314980"/>
            <a:ext cx="1533525" cy="428625"/>
          </a:xfrm>
          <a:prstGeom prst="rect">
            <a:avLst/>
          </a:prstGeom>
        </p:spPr>
      </p:pic>
      <p:cxnSp>
        <p:nvCxnSpPr>
          <p:cNvPr id="43" name="Conector de Seta Reta 42">
            <a:extLst>
              <a:ext uri="{FF2B5EF4-FFF2-40B4-BE49-F238E27FC236}">
                <a16:creationId xmlns:a16="http://schemas.microsoft.com/office/drawing/2014/main" id="{06E0A545-6178-86AD-28F2-948DDB0521E2}"/>
              </a:ext>
            </a:extLst>
          </p:cNvPr>
          <p:cNvCxnSpPr>
            <a:cxnSpLocks/>
          </p:cNvCxnSpPr>
          <p:nvPr/>
        </p:nvCxnSpPr>
        <p:spPr>
          <a:xfrm flipV="1">
            <a:off x="2774070" y="3265584"/>
            <a:ext cx="2848612" cy="31187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9D8D2046-0ECE-7E20-E10E-17A9F1DA9E77}"/>
              </a:ext>
            </a:extLst>
          </p:cNvPr>
          <p:cNvSpPr txBox="1"/>
          <p:nvPr/>
        </p:nvSpPr>
        <p:spPr>
          <a:xfrm>
            <a:off x="5761733" y="2956454"/>
            <a:ext cx="1986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TIR  =  10,73%</a:t>
            </a:r>
            <a:endParaRPr lang="pt-BR" dirty="0"/>
          </a:p>
        </p:txBody>
      </p: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E168101E-46C1-E550-37A6-A14C81BCB6B0}"/>
              </a:ext>
            </a:extLst>
          </p:cNvPr>
          <p:cNvGrpSpPr/>
          <p:nvPr/>
        </p:nvGrpSpPr>
        <p:grpSpPr>
          <a:xfrm>
            <a:off x="5230091" y="4865966"/>
            <a:ext cx="6415298" cy="1298421"/>
            <a:chOff x="1745439" y="2467026"/>
            <a:chExt cx="6415298" cy="1298421"/>
          </a:xfrm>
        </p:grpSpPr>
        <p:sp>
          <p:nvSpPr>
            <p:cNvPr id="71" name="CaixaDeTexto 70">
              <a:extLst>
                <a:ext uri="{FF2B5EF4-FFF2-40B4-BE49-F238E27FC236}">
                  <a16:creationId xmlns:a16="http://schemas.microsoft.com/office/drawing/2014/main" id="{009A9F53-7238-C41A-16F4-D514DE7224C5}"/>
                </a:ext>
              </a:extLst>
            </p:cNvPr>
            <p:cNvSpPr txBox="1"/>
            <p:nvPr/>
          </p:nvSpPr>
          <p:spPr>
            <a:xfrm>
              <a:off x="1745439" y="2847186"/>
              <a:ext cx="11652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10% a.a.</a:t>
              </a:r>
              <a:endParaRPr lang="pt-BR" dirty="0"/>
            </a:p>
          </p:txBody>
        </p:sp>
        <p:sp>
          <p:nvSpPr>
            <p:cNvPr id="72" name="CaixaDeTexto 71">
              <a:extLst>
                <a:ext uri="{FF2B5EF4-FFF2-40B4-BE49-F238E27FC236}">
                  <a16:creationId xmlns:a16="http://schemas.microsoft.com/office/drawing/2014/main" id="{A1159EA1-8393-7099-F384-BF8B8CBE5520}"/>
                </a:ext>
              </a:extLst>
            </p:cNvPr>
            <p:cNvSpPr txBox="1"/>
            <p:nvPr/>
          </p:nvSpPr>
          <p:spPr>
            <a:xfrm>
              <a:off x="4082907" y="2467026"/>
              <a:ext cx="40778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              = 61.353</a:t>
              </a:r>
              <a:endParaRPr lang="pt-BR" dirty="0"/>
            </a:p>
          </p:txBody>
        </p:sp>
        <p:cxnSp>
          <p:nvCxnSpPr>
            <p:cNvPr id="73" name="Conector: Curvo 72">
              <a:extLst>
                <a:ext uri="{FF2B5EF4-FFF2-40B4-BE49-F238E27FC236}">
                  <a16:creationId xmlns:a16="http://schemas.microsoft.com/office/drawing/2014/main" id="{34F0E448-C66F-96CD-D58D-3EA535ED8C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9446" y="2657423"/>
              <a:ext cx="909559" cy="413575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CaixaDeTexto 73">
              <a:extLst>
                <a:ext uri="{FF2B5EF4-FFF2-40B4-BE49-F238E27FC236}">
                  <a16:creationId xmlns:a16="http://schemas.microsoft.com/office/drawing/2014/main" id="{2B40C6D9-16FD-64A8-1B7B-9C74AAA6F695}"/>
                </a:ext>
              </a:extLst>
            </p:cNvPr>
            <p:cNvSpPr txBox="1"/>
            <p:nvPr/>
          </p:nvSpPr>
          <p:spPr>
            <a:xfrm>
              <a:off x="4098358" y="2946889"/>
              <a:ext cx="3546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Investimento        =  60.000</a:t>
              </a:r>
              <a:endParaRPr lang="pt-BR" dirty="0"/>
            </a:p>
          </p:txBody>
        </p:sp>
        <p:sp>
          <p:nvSpPr>
            <p:cNvPr id="75" name="CaixaDeTexto 74">
              <a:extLst>
                <a:ext uri="{FF2B5EF4-FFF2-40B4-BE49-F238E27FC236}">
                  <a16:creationId xmlns:a16="http://schemas.microsoft.com/office/drawing/2014/main" id="{54F4996E-AF4D-B4B2-D637-6ABE906EC794}"/>
                </a:ext>
              </a:extLst>
            </p:cNvPr>
            <p:cNvSpPr txBox="1"/>
            <p:nvPr/>
          </p:nvSpPr>
          <p:spPr>
            <a:xfrm>
              <a:off x="4098358" y="3396115"/>
              <a:ext cx="3546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Líquido =    1.353</a:t>
              </a:r>
              <a:endParaRPr lang="pt-BR" dirty="0"/>
            </a:p>
          </p:txBody>
        </p:sp>
        <p:cxnSp>
          <p:nvCxnSpPr>
            <p:cNvPr id="76" name="Conector: Curvo 75">
              <a:extLst>
                <a:ext uri="{FF2B5EF4-FFF2-40B4-BE49-F238E27FC236}">
                  <a16:creationId xmlns:a16="http://schemas.microsoft.com/office/drawing/2014/main" id="{7DC47A01-2CC0-E5A8-193B-AE8A3FCD94E5}"/>
                </a:ext>
              </a:extLst>
            </p:cNvPr>
            <p:cNvCxnSpPr>
              <a:cxnSpLocks/>
            </p:cNvCxnSpPr>
            <p:nvPr/>
          </p:nvCxnSpPr>
          <p:spPr>
            <a:xfrm>
              <a:off x="2995969" y="3194036"/>
              <a:ext cx="936512" cy="357383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ector: Curvo 76">
              <a:extLst>
                <a:ext uri="{FF2B5EF4-FFF2-40B4-BE49-F238E27FC236}">
                  <a16:creationId xmlns:a16="http://schemas.microsoft.com/office/drawing/2014/main" id="{F25C529C-9DD2-2F77-22F1-0798C7671821}"/>
                </a:ext>
              </a:extLst>
            </p:cNvPr>
            <p:cNvCxnSpPr>
              <a:cxnSpLocks/>
              <a:endCxn id="74" idx="1"/>
            </p:cNvCxnSpPr>
            <p:nvPr/>
          </p:nvCxnSpPr>
          <p:spPr>
            <a:xfrm flipV="1">
              <a:off x="3258282" y="3131555"/>
              <a:ext cx="840076" cy="17826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C78D7773-69AC-7966-2FA2-8F35A8B89B1D}"/>
              </a:ext>
            </a:extLst>
          </p:cNvPr>
          <p:cNvSpPr txBox="1"/>
          <p:nvPr/>
        </p:nvSpPr>
        <p:spPr>
          <a:xfrm>
            <a:off x="4410760" y="2139031"/>
            <a:ext cx="1211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(HP12C)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27FD982-558F-112B-60B9-B1AB315B6908}"/>
              </a:ext>
            </a:extLst>
          </p:cNvPr>
          <p:cNvSpPr txBox="1"/>
          <p:nvPr/>
        </p:nvSpPr>
        <p:spPr>
          <a:xfrm>
            <a:off x="7129875" y="3693596"/>
            <a:ext cx="47344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Se a TIR é maior que a taxa de retorno desejada o investimento é viável!</a:t>
            </a:r>
          </a:p>
        </p:txBody>
      </p:sp>
    </p:spTree>
    <p:extLst>
      <p:ext uri="{BB962C8B-B14F-4D97-AF65-F5344CB8AC3E}">
        <p14:creationId xmlns:p14="http://schemas.microsoft.com/office/powerpoint/2010/main" val="377366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BEF84-F11E-FED3-C86D-B68B4F6C8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A879E03D-F2D6-C7D4-48C7-F9AB4CA84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1B4BE5D1-87CC-06E3-A7A0-566EA314F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50DA56F-A19A-5826-5D22-AD6751AFEE28}"/>
              </a:ext>
            </a:extLst>
          </p:cNvPr>
          <p:cNvSpPr txBox="1"/>
          <p:nvPr/>
        </p:nvSpPr>
        <p:spPr>
          <a:xfrm>
            <a:off x="1138611" y="1173505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Valor Presente Líquido  X  Taxa Interna de Retorno</a:t>
            </a:r>
            <a:endParaRPr lang="pt-BR" sz="2000" dirty="0"/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3C74E4BA-4EF9-DEE7-7293-49CF65638697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</a:t>
            </a: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46969362-B10C-88BE-C701-5B96CC0384C6}"/>
              </a:ext>
            </a:extLst>
          </p:cNvPr>
          <p:cNvGrpSpPr/>
          <p:nvPr/>
        </p:nvGrpSpPr>
        <p:grpSpPr>
          <a:xfrm>
            <a:off x="1617885" y="3783030"/>
            <a:ext cx="6415298" cy="1298421"/>
            <a:chOff x="1745439" y="2467026"/>
            <a:chExt cx="6415298" cy="1298421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548EA536-A40A-0DCE-4114-53C953DCDAC9}"/>
                </a:ext>
              </a:extLst>
            </p:cNvPr>
            <p:cNvSpPr txBox="1"/>
            <p:nvPr/>
          </p:nvSpPr>
          <p:spPr>
            <a:xfrm>
              <a:off x="1745439" y="2847186"/>
              <a:ext cx="11652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15% a.a.</a:t>
              </a:r>
              <a:endParaRPr lang="pt-BR" dirty="0"/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45741502-5B2C-D020-6629-E72C6EA296D5}"/>
                </a:ext>
              </a:extLst>
            </p:cNvPr>
            <p:cNvSpPr txBox="1"/>
            <p:nvPr/>
          </p:nvSpPr>
          <p:spPr>
            <a:xfrm>
              <a:off x="4082907" y="2467026"/>
              <a:ext cx="40778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              = 52.866</a:t>
              </a:r>
              <a:endParaRPr lang="pt-BR" dirty="0"/>
            </a:p>
          </p:txBody>
        </p:sp>
        <p:cxnSp>
          <p:nvCxnSpPr>
            <p:cNvPr id="15" name="Conector: Curvo 14">
              <a:extLst>
                <a:ext uri="{FF2B5EF4-FFF2-40B4-BE49-F238E27FC236}">
                  <a16:creationId xmlns:a16="http://schemas.microsoft.com/office/drawing/2014/main" id="{F4BF8131-FA84-A32A-2174-F6D3C93928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9446" y="2657423"/>
              <a:ext cx="909559" cy="413575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B1FF2FF5-D791-0CB6-8542-7ADD31E823B4}"/>
                </a:ext>
              </a:extLst>
            </p:cNvPr>
            <p:cNvSpPr txBox="1"/>
            <p:nvPr/>
          </p:nvSpPr>
          <p:spPr>
            <a:xfrm>
              <a:off x="4098358" y="2946889"/>
              <a:ext cx="3546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Investimento        =  60.000</a:t>
              </a:r>
              <a:endParaRPr lang="pt-BR" dirty="0"/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A25F164F-D8CC-330F-688D-48EB1C592EF0}"/>
                </a:ext>
              </a:extLst>
            </p:cNvPr>
            <p:cNvSpPr txBox="1"/>
            <p:nvPr/>
          </p:nvSpPr>
          <p:spPr>
            <a:xfrm>
              <a:off x="4098358" y="3396115"/>
              <a:ext cx="3678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Líquido =  ( 7.134)</a:t>
              </a:r>
              <a:endParaRPr lang="pt-BR" dirty="0"/>
            </a:p>
          </p:txBody>
        </p:sp>
        <p:cxnSp>
          <p:nvCxnSpPr>
            <p:cNvPr id="12" name="Conector: Curvo 11">
              <a:extLst>
                <a:ext uri="{FF2B5EF4-FFF2-40B4-BE49-F238E27FC236}">
                  <a16:creationId xmlns:a16="http://schemas.microsoft.com/office/drawing/2014/main" id="{F6A5EE5E-6697-E8D9-66A3-2C2806657CF9}"/>
                </a:ext>
              </a:extLst>
            </p:cNvPr>
            <p:cNvCxnSpPr>
              <a:cxnSpLocks/>
            </p:cNvCxnSpPr>
            <p:nvPr/>
          </p:nvCxnSpPr>
          <p:spPr>
            <a:xfrm>
              <a:off x="2995969" y="3194036"/>
              <a:ext cx="936512" cy="357383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: Curvo 18">
              <a:extLst>
                <a:ext uri="{FF2B5EF4-FFF2-40B4-BE49-F238E27FC236}">
                  <a16:creationId xmlns:a16="http://schemas.microsoft.com/office/drawing/2014/main" id="{786B4477-2158-DB9D-DF46-9B1671A1DCA6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 flipV="1">
              <a:off x="3258282" y="3131555"/>
              <a:ext cx="840076" cy="17826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EE8766E6-8569-8B73-CB41-82184793DBDA}"/>
              </a:ext>
            </a:extLst>
          </p:cNvPr>
          <p:cNvGrpSpPr/>
          <p:nvPr/>
        </p:nvGrpSpPr>
        <p:grpSpPr>
          <a:xfrm>
            <a:off x="1617885" y="1914193"/>
            <a:ext cx="6415298" cy="1298421"/>
            <a:chOff x="1745439" y="2467026"/>
            <a:chExt cx="6415298" cy="1298421"/>
          </a:xfrm>
        </p:grpSpPr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DB100EFC-07F7-C035-D24E-E3DE2245A338}"/>
                </a:ext>
              </a:extLst>
            </p:cNvPr>
            <p:cNvSpPr txBox="1"/>
            <p:nvPr/>
          </p:nvSpPr>
          <p:spPr>
            <a:xfrm>
              <a:off x="1745439" y="2847186"/>
              <a:ext cx="11652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10% a.a.</a:t>
              </a:r>
              <a:endParaRPr lang="pt-BR" dirty="0"/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1AB903C3-0DAA-5B44-CE68-794ED208DF90}"/>
                </a:ext>
              </a:extLst>
            </p:cNvPr>
            <p:cNvSpPr txBox="1"/>
            <p:nvPr/>
          </p:nvSpPr>
          <p:spPr>
            <a:xfrm>
              <a:off x="4082907" y="2467026"/>
              <a:ext cx="40778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              = 61.353</a:t>
              </a:r>
              <a:endParaRPr lang="pt-BR" dirty="0"/>
            </a:p>
          </p:txBody>
        </p:sp>
        <p:cxnSp>
          <p:nvCxnSpPr>
            <p:cNvPr id="37" name="Conector: Curvo 36">
              <a:extLst>
                <a:ext uri="{FF2B5EF4-FFF2-40B4-BE49-F238E27FC236}">
                  <a16:creationId xmlns:a16="http://schemas.microsoft.com/office/drawing/2014/main" id="{E531368B-1132-E532-4EBC-504ACB6FD9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9446" y="2657423"/>
              <a:ext cx="909559" cy="413575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0B9BE761-5703-45EA-CC51-C85141146DCC}"/>
                </a:ext>
              </a:extLst>
            </p:cNvPr>
            <p:cNvSpPr txBox="1"/>
            <p:nvPr/>
          </p:nvSpPr>
          <p:spPr>
            <a:xfrm>
              <a:off x="4098358" y="2946889"/>
              <a:ext cx="3546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Investimento        =  60.000</a:t>
              </a:r>
              <a:endParaRPr lang="pt-BR" dirty="0"/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C725852A-3AA2-6E82-A7D8-C9D77B1B518C}"/>
                </a:ext>
              </a:extLst>
            </p:cNvPr>
            <p:cNvSpPr txBox="1"/>
            <p:nvPr/>
          </p:nvSpPr>
          <p:spPr>
            <a:xfrm>
              <a:off x="4098358" y="3396115"/>
              <a:ext cx="3546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Líquido =   1.353</a:t>
              </a:r>
              <a:endParaRPr lang="pt-BR" dirty="0"/>
            </a:p>
          </p:txBody>
        </p:sp>
        <p:cxnSp>
          <p:nvCxnSpPr>
            <p:cNvPr id="40" name="Conector: Curvo 39">
              <a:extLst>
                <a:ext uri="{FF2B5EF4-FFF2-40B4-BE49-F238E27FC236}">
                  <a16:creationId xmlns:a16="http://schemas.microsoft.com/office/drawing/2014/main" id="{32EC8225-5BA3-51B5-5DA1-933768080434}"/>
                </a:ext>
              </a:extLst>
            </p:cNvPr>
            <p:cNvCxnSpPr>
              <a:cxnSpLocks/>
            </p:cNvCxnSpPr>
            <p:nvPr/>
          </p:nvCxnSpPr>
          <p:spPr>
            <a:xfrm>
              <a:off x="2995969" y="3194036"/>
              <a:ext cx="936512" cy="357383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: Curvo 40">
              <a:extLst>
                <a:ext uri="{FF2B5EF4-FFF2-40B4-BE49-F238E27FC236}">
                  <a16:creationId xmlns:a16="http://schemas.microsoft.com/office/drawing/2014/main" id="{B6214418-A2D3-247A-87B2-7B95A449A74B}"/>
                </a:ext>
              </a:extLst>
            </p:cNvPr>
            <p:cNvCxnSpPr>
              <a:cxnSpLocks/>
              <a:endCxn id="38" idx="1"/>
            </p:cNvCxnSpPr>
            <p:nvPr/>
          </p:nvCxnSpPr>
          <p:spPr>
            <a:xfrm flipV="1">
              <a:off x="3258282" y="3131555"/>
              <a:ext cx="840076" cy="17826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692A9A8C-2127-9925-E8A4-5B434DA254EC}"/>
              </a:ext>
            </a:extLst>
          </p:cNvPr>
          <p:cNvSpPr/>
          <p:nvPr/>
        </p:nvSpPr>
        <p:spPr>
          <a:xfrm>
            <a:off x="8826632" y="2277962"/>
            <a:ext cx="2400651" cy="48040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25B51A8-9F20-3581-B6D8-0D3CB179EC63}"/>
              </a:ext>
            </a:extLst>
          </p:cNvPr>
          <p:cNvSpPr txBox="1"/>
          <p:nvPr/>
        </p:nvSpPr>
        <p:spPr>
          <a:xfrm>
            <a:off x="8826632" y="2337389"/>
            <a:ext cx="25073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Investimento é viável</a:t>
            </a:r>
            <a:endParaRPr lang="pt-BR" dirty="0"/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id="{2B1A9494-2928-63B9-92A3-9DEF5D525782}"/>
              </a:ext>
            </a:extLst>
          </p:cNvPr>
          <p:cNvSpPr/>
          <p:nvPr/>
        </p:nvSpPr>
        <p:spPr>
          <a:xfrm>
            <a:off x="8581532" y="4163190"/>
            <a:ext cx="2845043" cy="48040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8F83526B-53EF-E761-C7D3-10FEE1A41535}"/>
              </a:ext>
            </a:extLst>
          </p:cNvPr>
          <p:cNvSpPr txBox="1"/>
          <p:nvPr/>
        </p:nvSpPr>
        <p:spPr>
          <a:xfrm>
            <a:off x="8581531" y="4222617"/>
            <a:ext cx="33266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Investimento não é viável</a:t>
            </a:r>
            <a:endParaRPr lang="pt-BR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CB02A6B3-753B-3926-9158-DBEDD4A04432}"/>
              </a:ext>
            </a:extLst>
          </p:cNvPr>
          <p:cNvGrpSpPr/>
          <p:nvPr/>
        </p:nvGrpSpPr>
        <p:grpSpPr>
          <a:xfrm>
            <a:off x="889775" y="5559579"/>
            <a:ext cx="7031857" cy="1298421"/>
            <a:chOff x="1128880" y="2467026"/>
            <a:chExt cx="7031857" cy="1298421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827E4737-FD29-8F90-C5A0-52FB2D1B0B05}"/>
                </a:ext>
              </a:extLst>
            </p:cNvPr>
            <p:cNvSpPr txBox="1"/>
            <p:nvPr/>
          </p:nvSpPr>
          <p:spPr>
            <a:xfrm>
              <a:off x="1128880" y="2916992"/>
              <a:ext cx="19921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10,73064% a.a.</a:t>
              </a:r>
              <a:endParaRPr lang="pt-BR" dirty="0"/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04AFFAF9-45DC-66EB-B7DA-216CB79E318B}"/>
                </a:ext>
              </a:extLst>
            </p:cNvPr>
            <p:cNvSpPr txBox="1"/>
            <p:nvPr/>
          </p:nvSpPr>
          <p:spPr>
            <a:xfrm>
              <a:off x="4082907" y="2467026"/>
              <a:ext cx="40778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              =           0</a:t>
              </a:r>
              <a:endParaRPr lang="pt-BR" dirty="0"/>
            </a:p>
          </p:txBody>
        </p:sp>
        <p:cxnSp>
          <p:nvCxnSpPr>
            <p:cNvPr id="11" name="Conector: Curvo 10">
              <a:extLst>
                <a:ext uri="{FF2B5EF4-FFF2-40B4-BE49-F238E27FC236}">
                  <a16:creationId xmlns:a16="http://schemas.microsoft.com/office/drawing/2014/main" id="{4300535A-430C-E918-65A7-6E6C029E26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9446" y="2657423"/>
              <a:ext cx="909559" cy="413575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8DF48EC3-4EBE-A757-1714-A07D23C20271}"/>
                </a:ext>
              </a:extLst>
            </p:cNvPr>
            <p:cNvSpPr txBox="1"/>
            <p:nvPr/>
          </p:nvSpPr>
          <p:spPr>
            <a:xfrm>
              <a:off x="4098358" y="2946889"/>
              <a:ext cx="354677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Investimento        =  60.000</a:t>
              </a:r>
              <a:endParaRPr lang="pt-BR" dirty="0"/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AE537FC-EE7F-5FE0-970E-184FC1CC1CC3}"/>
                </a:ext>
              </a:extLst>
            </p:cNvPr>
            <p:cNvSpPr txBox="1"/>
            <p:nvPr/>
          </p:nvSpPr>
          <p:spPr>
            <a:xfrm>
              <a:off x="4098358" y="3396115"/>
              <a:ext cx="3678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Valor Presente Líquido =            0</a:t>
              </a:r>
              <a:endParaRPr lang="pt-BR" dirty="0"/>
            </a:p>
          </p:txBody>
        </p:sp>
        <p:cxnSp>
          <p:nvCxnSpPr>
            <p:cNvPr id="17" name="Conector: Curvo 16">
              <a:extLst>
                <a:ext uri="{FF2B5EF4-FFF2-40B4-BE49-F238E27FC236}">
                  <a16:creationId xmlns:a16="http://schemas.microsoft.com/office/drawing/2014/main" id="{9722678B-2B05-3E00-0E15-8208A104B19B}"/>
                </a:ext>
              </a:extLst>
            </p:cNvPr>
            <p:cNvCxnSpPr>
              <a:cxnSpLocks/>
            </p:cNvCxnSpPr>
            <p:nvPr/>
          </p:nvCxnSpPr>
          <p:spPr>
            <a:xfrm>
              <a:off x="2995969" y="3194036"/>
              <a:ext cx="936512" cy="357383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: Curvo 17">
              <a:extLst>
                <a:ext uri="{FF2B5EF4-FFF2-40B4-BE49-F238E27FC236}">
                  <a16:creationId xmlns:a16="http://schemas.microsoft.com/office/drawing/2014/main" id="{331DAEFB-0EEF-39C0-BFF5-A1F28ADFA21E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 flipV="1">
              <a:off x="3258282" y="3131555"/>
              <a:ext cx="840076" cy="17826"/>
            </a:xfrm>
            <a:prstGeom prst="curvedConnector3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3CE1E29A-0AAD-493A-34A8-FCA025313B53}"/>
              </a:ext>
            </a:extLst>
          </p:cNvPr>
          <p:cNvSpPr/>
          <p:nvPr/>
        </p:nvSpPr>
        <p:spPr>
          <a:xfrm>
            <a:off x="8563967" y="6048418"/>
            <a:ext cx="2845043" cy="48040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B7CA212-23A2-F922-6733-472C4317D2A4}"/>
              </a:ext>
            </a:extLst>
          </p:cNvPr>
          <p:cNvSpPr txBox="1"/>
          <p:nvPr/>
        </p:nvSpPr>
        <p:spPr>
          <a:xfrm>
            <a:off x="8832878" y="6114802"/>
            <a:ext cx="2441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TIR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 VPL = ZERO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728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 animBg="1"/>
      <p:bldP spid="45" grpId="0"/>
      <p:bldP spid="21" grpId="0" animBg="1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0E446-9056-14C2-0BAA-26A47F448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2FC930F3-68E3-8E75-1377-5E0A28E3B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68580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14858474-B051-827F-1411-EEB0003E5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2">
            <a:extLst>
              <a:ext uri="{FF2B5EF4-FFF2-40B4-BE49-F238E27FC236}">
                <a16:creationId xmlns:a16="http://schemas.microsoft.com/office/drawing/2014/main" id="{AE8ED861-784E-64E4-F68F-70CD4B5E1CEE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</a:t>
            </a:r>
          </a:p>
        </p:txBody>
      </p:sp>
      <p:sp>
        <p:nvSpPr>
          <p:cNvPr id="11" name="Retângulo 10">
            <a:hlinkClick r:id="rId4" action="ppaction://hlinkfile"/>
            <a:extLst>
              <a:ext uri="{FF2B5EF4-FFF2-40B4-BE49-F238E27FC236}">
                <a16:creationId xmlns:a16="http://schemas.microsoft.com/office/drawing/2014/main" id="{A7DF312F-1433-5145-623A-898E211A807C}"/>
              </a:ext>
            </a:extLst>
          </p:cNvPr>
          <p:cNvSpPr/>
          <p:nvPr/>
        </p:nvSpPr>
        <p:spPr>
          <a:xfrm>
            <a:off x="4062369" y="3007150"/>
            <a:ext cx="2950590" cy="100866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LINK</a:t>
            </a:r>
          </a:p>
        </p:txBody>
      </p:sp>
    </p:spTree>
    <p:extLst>
      <p:ext uri="{BB962C8B-B14F-4D97-AF65-F5344CB8AC3E}">
        <p14:creationId xmlns:p14="http://schemas.microsoft.com/office/powerpoint/2010/main" val="459857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92E3D-3905-770D-34E8-3F8A81EE8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D1D9D23B-24BF-4E72-DA36-BEBC5D7AB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82296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3DFD2876-906F-AAB7-F08D-1526AD801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90D79D02-FAB9-B7C2-9437-C8013ED43418}"/>
              </a:ext>
            </a:extLst>
          </p:cNvPr>
          <p:cNvSpPr txBox="1"/>
          <p:nvPr/>
        </p:nvSpPr>
        <p:spPr>
          <a:xfrm>
            <a:off x="1032110" y="946974"/>
            <a:ext cx="6707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Vamos imaginar o fluxo gerado por um investimento: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030A99FB-66B1-9F49-B9F3-42E3C9D9F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10" y="1688829"/>
            <a:ext cx="10366679" cy="4483134"/>
          </a:xfrm>
          <a:prstGeom prst="rect">
            <a:avLst/>
          </a:prstGeom>
        </p:spPr>
      </p:pic>
      <p:sp>
        <p:nvSpPr>
          <p:cNvPr id="23" name="Text 2">
            <a:extLst>
              <a:ext uri="{FF2B5EF4-FFF2-40B4-BE49-F238E27FC236}">
                <a16:creationId xmlns:a16="http://schemas.microsoft.com/office/drawing/2014/main" id="{BA5D501A-B821-8BA3-1305-588F7EF3460D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</a:t>
            </a:r>
            <a:r>
              <a:rPr lang="en-US" sz="4000" dirty="0" err="1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Projetos</a:t>
            </a:r>
            <a:r>
              <a:rPr lang="en-US" sz="40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 - </a:t>
            </a:r>
            <a:r>
              <a:rPr lang="en-US" sz="2800" dirty="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Payback</a:t>
            </a:r>
          </a:p>
        </p:txBody>
      </p:sp>
    </p:spTree>
    <p:extLst>
      <p:ext uri="{BB962C8B-B14F-4D97-AF65-F5344CB8AC3E}">
        <p14:creationId xmlns:p14="http://schemas.microsoft.com/office/powerpoint/2010/main" val="1958512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A4127-8C8B-FBB6-2696-812159D48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C6958722-A4E1-2390-7B30-D77D0AF22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82296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D0FF98A4-7FF4-3577-F70C-391368671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BC36675D-7BE5-FCEE-69DB-72B4F2F23D39}"/>
              </a:ext>
            </a:extLst>
          </p:cNvPr>
          <p:cNvSpPr txBox="1"/>
          <p:nvPr/>
        </p:nvSpPr>
        <p:spPr>
          <a:xfrm>
            <a:off x="1032110" y="946974"/>
            <a:ext cx="22389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>
                <a:latin typeface="Arial" panose="020B0604020202020204" pitchFamily="34" charset="0"/>
                <a:cs typeface="Arial" panose="020B0604020202020204" pitchFamily="34" charset="0"/>
              </a:rPr>
              <a:t>Cálculo Payback: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7432CBA4-0849-5498-FED0-70B6E0FB8A80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 - </a:t>
            </a:r>
            <a:r>
              <a:rPr lang="en-US" sz="28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Payback</a:t>
            </a:r>
            <a:endParaRPr lang="en-US" sz="2800" dirty="0">
              <a:solidFill>
                <a:srgbClr val="3257B8"/>
              </a:solidFill>
              <a:latin typeface="Roboto Slab" pitchFamily="34" charset="0"/>
              <a:ea typeface="Roboto Slab" pitchFamily="34" charset="-122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508E934-602D-7170-CCF2-EFF629290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912" y="1514475"/>
            <a:ext cx="8686800" cy="5200650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2151438-055F-DBFD-2924-45A0C4DA40F3}"/>
              </a:ext>
            </a:extLst>
          </p:cNvPr>
          <p:cNvSpPr/>
          <p:nvPr/>
        </p:nvSpPr>
        <p:spPr>
          <a:xfrm>
            <a:off x="8089622" y="1514475"/>
            <a:ext cx="1583540" cy="119830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7F9AA2-A80C-A7E6-EF50-AA43DF1B035A}"/>
              </a:ext>
            </a:extLst>
          </p:cNvPr>
          <p:cNvSpPr txBox="1"/>
          <p:nvPr/>
        </p:nvSpPr>
        <p:spPr>
          <a:xfrm>
            <a:off x="8357671" y="1536882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   FV</a:t>
            </a:r>
            <a:endParaRPr lang="pt-BR" dirty="0"/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88187717-0A79-9FB2-5C3E-432A6F666A46}"/>
              </a:ext>
            </a:extLst>
          </p:cNvPr>
          <p:cNvCxnSpPr>
            <a:cxnSpLocks/>
          </p:cNvCxnSpPr>
          <p:nvPr/>
        </p:nvCxnSpPr>
        <p:spPr>
          <a:xfrm>
            <a:off x="8197653" y="1943922"/>
            <a:ext cx="136538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1331E0CC-EA66-D58D-B95B-DE52F3648D4D}"/>
              </a:ext>
            </a:extLst>
          </p:cNvPr>
          <p:cNvSpPr txBox="1"/>
          <p:nvPr/>
        </p:nvSpPr>
        <p:spPr>
          <a:xfrm>
            <a:off x="8298405" y="2275546"/>
            <a:ext cx="1130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(1+ i)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C27EC98-CF42-4CE8-F569-C30DD056C939}"/>
              </a:ext>
            </a:extLst>
          </p:cNvPr>
          <p:cNvSpPr txBox="1"/>
          <p:nvPr/>
        </p:nvSpPr>
        <p:spPr>
          <a:xfrm>
            <a:off x="8880346" y="2008281"/>
            <a:ext cx="715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6615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BB51F-39D6-844C-F0A0-B5CB38ACA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1E025C0D-3D0B-D3EC-8660-A6015D13C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82296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A2F32940-0680-F0FD-0144-DA9BB788E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FCF2B74B-AF96-DD4E-AF0B-C2CB3FD9EA7D}"/>
              </a:ext>
            </a:extLst>
          </p:cNvPr>
          <p:cNvSpPr txBox="1"/>
          <p:nvPr/>
        </p:nvSpPr>
        <p:spPr>
          <a:xfrm>
            <a:off x="1032110" y="946974"/>
            <a:ext cx="22389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Cálculo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Payback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EB8A77AB-7929-C6E5-4A8B-378FB9C74E23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 - </a:t>
            </a:r>
            <a:r>
              <a:rPr lang="en-US" sz="28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Payback</a:t>
            </a:r>
            <a:endParaRPr lang="en-US" sz="2800" dirty="0">
              <a:solidFill>
                <a:srgbClr val="3257B8"/>
              </a:solidFill>
              <a:latin typeface="Roboto Slab" pitchFamily="34" charset="0"/>
              <a:ea typeface="Roboto Slab" pitchFamily="34" charset="-122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BD094FE-EE0A-0AA0-46D3-835E7036F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180" y="1732667"/>
            <a:ext cx="9029700" cy="4514850"/>
          </a:xfrm>
          <a:prstGeom prst="rect">
            <a:avLst/>
          </a:prstGeom>
        </p:spPr>
      </p:pic>
      <p:cxnSp>
        <p:nvCxnSpPr>
          <p:cNvPr id="3" name="Conector de Seta Reta 2">
            <a:extLst>
              <a:ext uri="{FF2B5EF4-FFF2-40B4-BE49-F238E27FC236}">
                <a16:creationId xmlns:a16="http://schemas.microsoft.com/office/drawing/2014/main" id="{3A667F53-62FD-8F1C-240C-4C0A5572DA12}"/>
              </a:ext>
            </a:extLst>
          </p:cNvPr>
          <p:cNvCxnSpPr>
            <a:cxnSpLocks/>
          </p:cNvCxnSpPr>
          <p:nvPr/>
        </p:nvCxnSpPr>
        <p:spPr>
          <a:xfrm flipH="1">
            <a:off x="8757501" y="5024487"/>
            <a:ext cx="867266" cy="2450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aixaDeTexto 3">
            <a:extLst>
              <a:ext uri="{FF2B5EF4-FFF2-40B4-BE49-F238E27FC236}">
                <a16:creationId xmlns:a16="http://schemas.microsoft.com/office/drawing/2014/main" id="{649B596E-FED0-FA96-F8D7-9D2B7782AA68}"/>
              </a:ext>
            </a:extLst>
          </p:cNvPr>
          <p:cNvSpPr txBox="1"/>
          <p:nvPr/>
        </p:nvSpPr>
        <p:spPr>
          <a:xfrm>
            <a:off x="9785023" y="4498195"/>
            <a:ext cx="14917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dirty="0">
                <a:solidFill>
                  <a:srgbClr val="FF0000"/>
                </a:solidFill>
              </a:rPr>
              <a:t>O saldo positivo</a:t>
            </a:r>
          </a:p>
          <a:p>
            <a:pPr algn="ctr"/>
            <a:r>
              <a:rPr lang="pt-BR" sz="1400" dirty="0">
                <a:solidFill>
                  <a:srgbClr val="FF0000"/>
                </a:solidFill>
              </a:rPr>
              <a:t>está entre o 4 e 5</a:t>
            </a:r>
          </a:p>
          <a:p>
            <a:pPr algn="ctr"/>
            <a:r>
              <a:rPr lang="pt-BR" sz="1400" dirty="0">
                <a:solidFill>
                  <a:srgbClr val="FF0000"/>
                </a:solidFill>
              </a:rPr>
              <a:t> meses.</a:t>
            </a:r>
          </a:p>
        </p:txBody>
      </p:sp>
    </p:spTree>
    <p:extLst>
      <p:ext uri="{BB962C8B-B14F-4D97-AF65-F5344CB8AC3E}">
        <p14:creationId xmlns:p14="http://schemas.microsoft.com/office/powerpoint/2010/main" val="3399001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6BE74-14BF-BA5A-81C8-DFF79AABE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B8E33F00-CD68-3460-E091-253B9AA87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82296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631101A9-3D2A-92B7-7FCA-92D379DA1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F369CC0D-1B92-4B14-7779-0E3481D5CDF1}"/>
              </a:ext>
            </a:extLst>
          </p:cNvPr>
          <p:cNvSpPr txBox="1"/>
          <p:nvPr/>
        </p:nvSpPr>
        <p:spPr>
          <a:xfrm>
            <a:off x="1032110" y="946974"/>
            <a:ext cx="22389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Cálculo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Payback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068A5FCA-6B1E-D5A6-7400-8EDB1B349B09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 - </a:t>
            </a:r>
            <a:r>
              <a:rPr lang="en-US" sz="28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Payback</a:t>
            </a:r>
            <a:endParaRPr lang="en-US" sz="2800" dirty="0">
              <a:solidFill>
                <a:srgbClr val="3257B8"/>
              </a:solidFill>
              <a:latin typeface="Roboto Slab" pitchFamily="34" charset="0"/>
              <a:ea typeface="Roboto Slab" pitchFamily="34" charset="-122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91FE7B5-7C78-1302-642F-6ABD27329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698" y="1495425"/>
            <a:ext cx="95821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882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98A9C-60C6-26AB-B00B-31BED43AE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E0DDB7E1-DD92-04B5-53F4-43A33E1B2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82296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572D8662-A707-2919-64D4-9D2F26F8A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2">
            <a:extLst>
              <a:ext uri="{FF2B5EF4-FFF2-40B4-BE49-F238E27FC236}">
                <a16:creationId xmlns:a16="http://schemas.microsoft.com/office/drawing/2014/main" id="{334E5527-4DB6-3875-E773-C2BACBC98613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 - </a:t>
            </a:r>
            <a:r>
              <a:rPr lang="en-US" sz="28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Payback</a:t>
            </a:r>
            <a:endParaRPr lang="en-US" sz="2800" dirty="0">
              <a:solidFill>
                <a:srgbClr val="3257B8"/>
              </a:solidFill>
              <a:latin typeface="Roboto Slab" pitchFamily="34" charset="0"/>
              <a:ea typeface="Roboto Slab" pitchFamily="34" charset="-122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CFD859C-EE1E-87A8-7ABD-3D94D6F33192}"/>
              </a:ext>
            </a:extLst>
          </p:cNvPr>
          <p:cNvSpPr txBox="1"/>
          <p:nvPr/>
        </p:nvSpPr>
        <p:spPr>
          <a:xfrm>
            <a:off x="1032110" y="946974"/>
            <a:ext cx="40206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Análise de Projeto Empresa JF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AA76035-61DE-B4EA-67FC-EAD657AA8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919" y="2248973"/>
            <a:ext cx="4438095" cy="2942857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7228AB10-E1E1-2234-EFE3-11DAA28961CB}"/>
              </a:ext>
            </a:extLst>
          </p:cNvPr>
          <p:cNvSpPr/>
          <p:nvPr/>
        </p:nvSpPr>
        <p:spPr>
          <a:xfrm>
            <a:off x="4077919" y="2248973"/>
            <a:ext cx="4438095" cy="29428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6011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4B25F-7042-71A7-5747-956AB2C4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E05659D0-9486-4627-81EC-33518E761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82296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B5CD04F1-0738-8B15-F639-1DD30CDCE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2">
            <a:extLst>
              <a:ext uri="{FF2B5EF4-FFF2-40B4-BE49-F238E27FC236}">
                <a16:creationId xmlns:a16="http://schemas.microsoft.com/office/drawing/2014/main" id="{326D2466-58F4-005E-6076-4D1A5F35BA86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 - </a:t>
            </a:r>
            <a:r>
              <a:rPr lang="en-US" sz="28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Payback</a:t>
            </a:r>
            <a:endParaRPr lang="en-US" sz="2800" dirty="0">
              <a:solidFill>
                <a:srgbClr val="3257B8"/>
              </a:solidFill>
              <a:latin typeface="Roboto Slab" pitchFamily="34" charset="0"/>
              <a:ea typeface="Roboto Slab" pitchFamily="34" charset="-122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2903F7E-C2B6-C049-22E7-4F7F5CFFF807}"/>
              </a:ext>
            </a:extLst>
          </p:cNvPr>
          <p:cNvSpPr txBox="1"/>
          <p:nvPr/>
        </p:nvSpPr>
        <p:spPr>
          <a:xfrm>
            <a:off x="1032110" y="946974"/>
            <a:ext cx="40206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>
                <a:latin typeface="Arial" panose="020B0604020202020204" pitchFamily="34" charset="0"/>
                <a:cs typeface="Arial" panose="020B0604020202020204" pitchFamily="34" charset="0"/>
              </a:rPr>
              <a:t>Análise de Projeto Empresa JF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765B32-4AA8-BE9F-A45B-4E53A0CEC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097" y="1610119"/>
            <a:ext cx="4457143" cy="454285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ED74906-03B8-A04F-9F5D-D137316BB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0240" y="1614597"/>
            <a:ext cx="1447800" cy="45339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03CAAEE-D1BA-1092-8805-B50D1098A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7944" y="1626361"/>
            <a:ext cx="426720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0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1AFEF-655A-95FF-FD5F-A29702DD8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A2902D3F-FA60-CF47-E54F-DE45F1E5E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1658" cy="8229600"/>
          </a:xfrm>
          <a:prstGeom prst="rect">
            <a:avLst/>
          </a:prstGeom>
        </p:spPr>
      </p:pic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04376986-6544-60B2-E282-92BA075C1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2">
            <a:extLst>
              <a:ext uri="{FF2B5EF4-FFF2-40B4-BE49-F238E27FC236}">
                <a16:creationId xmlns:a16="http://schemas.microsoft.com/office/drawing/2014/main" id="{B6D321F2-A703-E592-388A-54DB685B5754}"/>
              </a:ext>
            </a:extLst>
          </p:cNvPr>
          <p:cNvSpPr/>
          <p:nvPr/>
        </p:nvSpPr>
        <p:spPr>
          <a:xfrm>
            <a:off x="963097" y="161281"/>
            <a:ext cx="9805657" cy="7856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305"/>
              </a:lnSpc>
              <a:buNone/>
            </a:pPr>
            <a:r>
              <a:rPr lang="en-US" sz="40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Avaliação de Projetos - </a:t>
            </a:r>
            <a:r>
              <a:rPr lang="en-US" sz="2800">
                <a:solidFill>
                  <a:srgbClr val="3257B8"/>
                </a:solidFill>
                <a:latin typeface="Roboto Slab" pitchFamily="34" charset="0"/>
                <a:ea typeface="Roboto Slab" pitchFamily="34" charset="-122"/>
              </a:rPr>
              <a:t>Payback</a:t>
            </a:r>
            <a:endParaRPr lang="en-US" sz="2800" dirty="0">
              <a:solidFill>
                <a:srgbClr val="3257B8"/>
              </a:solidFill>
              <a:latin typeface="Roboto Slab" pitchFamily="34" charset="0"/>
              <a:ea typeface="Roboto Slab" pitchFamily="34" charset="-122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44774BB-1762-3304-8997-C0E5ED097F2C}"/>
              </a:ext>
            </a:extLst>
          </p:cNvPr>
          <p:cNvSpPr txBox="1"/>
          <p:nvPr/>
        </p:nvSpPr>
        <p:spPr>
          <a:xfrm>
            <a:off x="1032110" y="946974"/>
            <a:ext cx="40206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Análise de Projeto Empresa JF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F99076-51FA-F6D4-1A4D-529F8B8CA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174" y="1931795"/>
            <a:ext cx="443865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EBF9-26A1-AF6C-D8B2-36DAB35BB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D40E5A63-7F9C-BF7D-D557-E48A006A9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151" y="157980"/>
            <a:ext cx="1530849" cy="153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3A2663A-5DB6-6471-1F6C-4FF6485DE429}"/>
              </a:ext>
            </a:extLst>
          </p:cNvPr>
          <p:cNvSpPr txBox="1"/>
          <p:nvPr/>
        </p:nvSpPr>
        <p:spPr>
          <a:xfrm>
            <a:off x="6359141" y="5065304"/>
            <a:ext cx="40206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Análise de Projeto Empresa JF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F0A281D-87C0-4626-9956-B9B33F4D5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17" y="121889"/>
            <a:ext cx="3914775" cy="41052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80F70E79-A1AC-25EA-7E36-A76F68DBC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740" y="159989"/>
            <a:ext cx="1295400" cy="406717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C75A61E-D315-FB8F-FBCE-D50F98A4A9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4092" y="149418"/>
            <a:ext cx="6353175" cy="405765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2E69005D-7098-F6D1-99BA-0F0A91D0B6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917" y="4227164"/>
            <a:ext cx="3943350" cy="24765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270AC546-9756-57BB-A6DF-11C2CB7744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7482" y="6028375"/>
            <a:ext cx="41148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71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1363</Words>
  <Application>Microsoft Office PowerPoint</Application>
  <PresentationFormat>Widescreen</PresentationFormat>
  <Paragraphs>239</Paragraphs>
  <Slides>25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Raleway</vt:lpstr>
      <vt:lpstr>Roboto Slab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Jorge Fernandes</dc:creator>
  <cp:lastModifiedBy>Jorge Fernandes</cp:lastModifiedBy>
  <cp:revision>68</cp:revision>
  <cp:lastPrinted>2025-08-07T20:18:34Z</cp:lastPrinted>
  <dcterms:created xsi:type="dcterms:W3CDTF">2025-08-07T11:57:02Z</dcterms:created>
  <dcterms:modified xsi:type="dcterms:W3CDTF">2026-08-18T17:56:15Z</dcterms:modified>
</cp:coreProperties>
</file>