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  <p:sldId id="268" r:id="rId6"/>
    <p:sldId id="269" r:id="rId7"/>
    <p:sldId id="270" r:id="rId8"/>
    <p:sldId id="271" r:id="rId9"/>
    <p:sldId id="272" r:id="rId10"/>
    <p:sldId id="266" r:id="rId11"/>
  </p:sldIdLst>
  <p:sldSz cx="12192000" cy="6858000"/>
  <p:notesSz cx="6888163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A3F0F-8D3E-20BE-322B-CA6E49D3F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5461D8-E146-215B-B44B-10E4882DD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229503-FADE-D1F9-D61B-D31B82223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71EE9B-70CD-A5AF-1A68-067B09B1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592958-1937-8A8E-3EB1-77868E6EB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32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AE5E5-B841-4085-CBDE-4B19CEDD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7FCFCC-6999-E3AF-F7C1-96EB3A76B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B7799B-8395-A14C-8EF2-504F1E7F4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FEB8B6-0ABF-11D1-ACAB-E37004A67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6015F-1694-775A-3905-76EF66C20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20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C1EB65-1217-5DDC-647F-77C46A7A9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55780C-A3FB-F464-8C84-667D92222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7C1C5C-91F1-0AF0-FF2E-CBBA386D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0F63D6-0FF9-1BF3-6D5C-5961C4808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B22B39-64EF-C19A-C7AD-A009CB79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71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F0E3-A8AE-9677-B8EF-8C3161AE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328259-20FD-17B4-72AD-702235F0A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480E8F-D6A6-A3C4-272A-1F561D6D6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F5D75E-A139-B311-6550-5E21157F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604DC4-96ED-D2A9-901B-E7D0C484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56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0E038E-D09E-6C54-0D71-59D128CF4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16C5A9-F036-833E-3141-D6979745E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7A3D1F-FB32-EC7E-7FB3-01B4CD335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C2BF02-1F1B-8054-3551-9B3285AF3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5BF52D-C08B-94FA-D300-B798D5C1C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91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453B7-D7D6-1348-E96F-2536AA2BC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54C394-7C98-2E07-9963-9410AD691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E5A92ED-BB61-3628-21BF-50936EAC9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DECADEF-932A-AE45-A597-B172E86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D3FD61-736E-35A2-D94D-162EE3C9B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0529BF-F984-1228-5EDF-986C1106A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49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60644-FE26-C195-0259-9B4F1470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8E5B26-93B7-2AAE-CCAC-81F22CB34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45498C-0650-E95D-C692-FB5B35265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C45AAB0-7FB3-B258-CBB2-5F722F5D2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0D7EFCD-9438-8F15-73EB-0A61EB60F4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AE83968-9A8F-EA02-8EEA-3D3C5FE9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E5CA486-01E8-DA1A-3402-C2C407D19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88BE10-6640-0646-CF6F-9BD73484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13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F0B70-6523-6EF2-942F-DD94DD460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AD445B-2046-E6FB-D806-26109DE0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D6BB1DA-52CD-D420-F2F7-602E7E25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454486-B6C7-AF8E-4C76-F7800394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76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A7485C7-8B45-B577-997A-E35B2AA6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ECC8044-C87F-5F77-D1D3-7B01D42E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24909E2-890F-296F-6170-F5683CE8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5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405DE-4260-0CA9-B8DA-3984A53E4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9DF63-FB37-0FF8-D687-315D51CB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19A419-842B-5682-DAF2-AA54430D8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DE85B8-85FD-4D0D-DAB5-2C8D032C8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A3BE9B-A6C0-56EA-44FB-899F716E1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E78C3C-778E-5776-1807-05B1C091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94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7971D-C9ED-962A-369C-31C6E9CE1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7D5FC8B-CCC3-90EA-41EB-D5E1B093C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8C82ED-537C-6064-EBBF-3968E0D9B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EF2C30-03F3-FF24-41AA-A0C46422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74E2F8-BB34-2480-3E13-693D1F7EA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BD6473-72E0-5643-DE72-E1A793CF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13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25DB80-F1AF-464A-F65F-DB404E47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E5FAF12-C6F8-6826-BD49-7F47C86B2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F3D8C9-8EDA-5928-B181-204281F83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D8FC4E-7F9C-4B4E-BCE4-DF7C42B3F156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E7F3CC-D332-E683-26AD-7752E9DEC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20CCFE-78DD-F007-0254-762C16446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679FAD-18B5-4A56-9C44-FD711410C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2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CABE632-C425-7F8B-C4B6-4708F73E36DA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2F5E27B-2589-DCF2-AFA8-E843F01AC2CE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1) Constituição do Capital Social, no valor de $ 50.000, em dinheiro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269E70FF-8B0E-D688-BCE0-C06A5FDA69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ED81B35-0F75-66BF-E4C2-CDB4244B6D3E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ABFA72A-C865-0701-EF22-D2CB1566A76A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23E02B3-1B58-61EA-861E-6CEB1D8FF1B2}"/>
              </a:ext>
            </a:extLst>
          </p:cNvPr>
          <p:cNvSpPr txBox="1"/>
          <p:nvPr/>
        </p:nvSpPr>
        <p:spPr>
          <a:xfrm>
            <a:off x="455757" y="2252278"/>
            <a:ext cx="44791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R$ 50.000</a:t>
            </a:r>
          </a:p>
          <a:p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B5F2EBE-085E-5B07-A54B-4A2B449F11AE}"/>
              </a:ext>
            </a:extLst>
          </p:cNvPr>
          <p:cNvSpPr txBox="1"/>
          <p:nvPr/>
        </p:nvSpPr>
        <p:spPr>
          <a:xfrm>
            <a:off x="5742421" y="4082533"/>
            <a:ext cx="4284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CA4C1B5-E107-A266-9B89-8DDE3F724582}"/>
              </a:ext>
            </a:extLst>
          </p:cNvPr>
          <p:cNvSpPr txBox="1"/>
          <p:nvPr/>
        </p:nvSpPr>
        <p:spPr>
          <a:xfrm>
            <a:off x="442195" y="5701158"/>
            <a:ext cx="4637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…………….…………………..…. R$ 50.000</a:t>
            </a:r>
          </a:p>
          <a:p>
            <a:endParaRPr lang="pt-BR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A8524A49-C5EE-0CC2-EB6D-1A4A85A03617}"/>
              </a:ext>
            </a:extLst>
          </p:cNvPr>
          <p:cNvSpPr txBox="1"/>
          <p:nvPr/>
        </p:nvSpPr>
        <p:spPr>
          <a:xfrm>
            <a:off x="5703218" y="5701157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…………….……………….…. R$ 50.000</a:t>
            </a:r>
          </a:p>
          <a:p>
            <a:endParaRPr lang="pt-BR" dirty="0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7DC65843-0E2B-541A-ACA9-3DC70DED0F3F}"/>
              </a:ext>
            </a:extLst>
          </p:cNvPr>
          <p:cNvSpPr/>
          <p:nvPr/>
        </p:nvSpPr>
        <p:spPr>
          <a:xfrm>
            <a:off x="3640494" y="2515980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FB189F39-CFB3-FA3A-1DDD-E170BD10A308}"/>
              </a:ext>
            </a:extLst>
          </p:cNvPr>
          <p:cNvSpPr/>
          <p:nvPr/>
        </p:nvSpPr>
        <p:spPr>
          <a:xfrm>
            <a:off x="8760820" y="5701157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86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14B5C-3F47-416B-A8F9-E85EEB8BA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FD6E1EA-5897-D2BC-D829-886B4809CB4E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DEMOSTRAÇÃO DE RESULTADO DO EXERCÍCIO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A15E480-830E-FEAC-F12E-9DD7F4CB7571}"/>
              </a:ext>
            </a:extLst>
          </p:cNvPr>
          <p:cNvSpPr txBox="1"/>
          <p:nvPr/>
        </p:nvSpPr>
        <p:spPr>
          <a:xfrm>
            <a:off x="498386" y="2365284"/>
            <a:ext cx="112097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Receita de Vendas……………………….…… R$ 26.000,00</a:t>
            </a:r>
          </a:p>
          <a:p>
            <a:r>
              <a:rPr lang="pt-BR" dirty="0"/>
              <a:t>(- ) Custo de Produto Vendido………..…..  R$ 16.000,00      CPV </a:t>
            </a:r>
            <a:r>
              <a:rPr lang="pt-BR" dirty="0">
                <a:sym typeface="Wingdings" panose="05000000000000000000" pitchFamily="2" charset="2"/>
              </a:rPr>
              <a:t>  EI R$ 0  +  Compras R$ 20.000,00  -  EF R$ 4.000</a:t>
            </a:r>
          </a:p>
          <a:p>
            <a:r>
              <a:rPr lang="pt-BR" dirty="0">
                <a:sym typeface="Wingdings" panose="05000000000000000000" pitchFamily="2" charset="2"/>
              </a:rPr>
              <a:t>(=) Lucro Operacional ou Lucro Bruto …. R$ 10.000,00       </a:t>
            </a:r>
            <a:r>
              <a:rPr lang="pt-BR" dirty="0" err="1">
                <a:sym typeface="Wingdings" panose="05000000000000000000" pitchFamily="2" charset="2"/>
              </a:rPr>
              <a:t>Mcu</a:t>
            </a:r>
            <a:r>
              <a:rPr lang="pt-BR" dirty="0">
                <a:sym typeface="Wingdings" panose="05000000000000000000" pitchFamily="2" charset="2"/>
              </a:rPr>
              <a:t> = </a:t>
            </a:r>
            <a:r>
              <a:rPr lang="pt-BR" dirty="0" err="1">
                <a:sym typeface="Wingdings" panose="05000000000000000000" pitchFamily="2" charset="2"/>
              </a:rPr>
              <a:t>Pv</a:t>
            </a:r>
            <a:r>
              <a:rPr lang="pt-BR" dirty="0">
                <a:sym typeface="Wingdings" panose="05000000000000000000" pitchFamily="2" charset="2"/>
              </a:rPr>
              <a:t> – Cu    </a:t>
            </a:r>
            <a:r>
              <a:rPr lang="pt-BR" dirty="0" err="1">
                <a:sym typeface="Wingdings" panose="05000000000000000000" pitchFamily="2" charset="2"/>
              </a:rPr>
              <a:t>Pv</a:t>
            </a:r>
            <a:r>
              <a:rPr lang="pt-BR" dirty="0">
                <a:sym typeface="Wingdings" panose="05000000000000000000" pitchFamily="2" charset="2"/>
              </a:rPr>
              <a:t>=26   Cu=16   - venda de 1.000 </a:t>
            </a:r>
            <a:r>
              <a:rPr lang="pt-BR" dirty="0" err="1">
                <a:sym typeface="Wingdings" panose="05000000000000000000" pitchFamily="2" charset="2"/>
              </a:rPr>
              <a:t>unid</a:t>
            </a:r>
            <a:endParaRPr lang="pt-BR" dirty="0">
              <a:sym typeface="Wingdings" panose="05000000000000000000" pitchFamily="2" charset="2"/>
            </a:endParaRPr>
          </a:p>
          <a:p>
            <a:r>
              <a:rPr lang="pt-BR" dirty="0">
                <a:sym typeface="Wingdings" panose="05000000000000000000" pitchFamily="2" charset="2"/>
              </a:rPr>
              <a:t>(+) Receitas Operacionais</a:t>
            </a:r>
          </a:p>
          <a:p>
            <a:r>
              <a:rPr lang="pt-BR" dirty="0">
                <a:sym typeface="Wingdings" panose="05000000000000000000" pitchFamily="2" charset="2"/>
              </a:rPr>
              <a:t>       Desconto obtido……………………….....R$        450,00</a:t>
            </a:r>
          </a:p>
          <a:p>
            <a:r>
              <a:rPr lang="pt-BR" dirty="0">
                <a:sym typeface="Wingdings" panose="05000000000000000000" pitchFamily="2" charset="2"/>
              </a:rPr>
              <a:t>       Receita de juros……………………………R$        400,00</a:t>
            </a:r>
          </a:p>
          <a:p>
            <a:r>
              <a:rPr lang="pt-BR" dirty="0">
                <a:sym typeface="Wingdings" panose="05000000000000000000" pitchFamily="2" charset="2"/>
              </a:rPr>
              <a:t>(- ) Despesas Operacionais</a:t>
            </a:r>
          </a:p>
          <a:p>
            <a:r>
              <a:rPr lang="pt-BR" dirty="0">
                <a:sym typeface="Wingdings" panose="05000000000000000000" pitchFamily="2" charset="2"/>
              </a:rPr>
              <a:t>       Aluguel………………………………………..R$   3.500,00</a:t>
            </a:r>
          </a:p>
          <a:p>
            <a:r>
              <a:rPr lang="pt-BR" dirty="0">
                <a:sym typeface="Wingdings" panose="05000000000000000000" pitchFamily="2" charset="2"/>
              </a:rPr>
              <a:t>       Pró-labore…………………………………… R$  4.000,00</a:t>
            </a:r>
          </a:p>
          <a:p>
            <a:r>
              <a:rPr lang="pt-BR" dirty="0">
                <a:sym typeface="Wingdings" panose="05000000000000000000" pitchFamily="2" charset="2"/>
              </a:rPr>
              <a:t>(=) Lucro do exercício………………………… R$  3.350,00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59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11345-A026-C7B0-D478-D0BF72358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0399BC2-FD9B-7366-AFD8-9CD9006369CE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BDFA86E-7EF3-8235-B1B3-7D5E21809B39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2) Compra de maquinário à vista no valor de $ 10.000,00 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C13C0C59-4799-E482-177D-2C0007EFF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FDC1CEC-4C18-0815-ABB1-308B2C32AFA1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C7E9C8C-00AA-F55F-E801-9EFC7D02C09D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028F631-AD32-D7F0-6CFF-7931F1D231D1}"/>
              </a:ext>
            </a:extLst>
          </p:cNvPr>
          <p:cNvSpPr txBox="1"/>
          <p:nvPr/>
        </p:nvSpPr>
        <p:spPr>
          <a:xfrm>
            <a:off x="498386" y="2365284"/>
            <a:ext cx="43556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R$ 40.000</a:t>
            </a:r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7758F72-74A3-15D4-8BDA-250BB95CACFB}"/>
              </a:ext>
            </a:extLst>
          </p:cNvPr>
          <p:cNvSpPr txBox="1"/>
          <p:nvPr/>
        </p:nvSpPr>
        <p:spPr>
          <a:xfrm>
            <a:off x="498386" y="4384191"/>
            <a:ext cx="4285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Máquinas……….……..…………… R$ 10.000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BED7F06-A649-645D-8C9C-F3922E9BDFE5}"/>
              </a:ext>
            </a:extLst>
          </p:cNvPr>
          <p:cNvSpPr txBox="1"/>
          <p:nvPr/>
        </p:nvSpPr>
        <p:spPr>
          <a:xfrm>
            <a:off x="5778967" y="4143214"/>
            <a:ext cx="4284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BD92B84-3347-F165-E7F4-B1AB35BD8D9E}"/>
              </a:ext>
            </a:extLst>
          </p:cNvPr>
          <p:cNvSpPr txBox="1"/>
          <p:nvPr/>
        </p:nvSpPr>
        <p:spPr>
          <a:xfrm>
            <a:off x="442195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R$ 50.000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7420AC8-A26E-57D4-8F60-F6B91DB61D49}"/>
              </a:ext>
            </a:extLst>
          </p:cNvPr>
          <p:cNvSpPr txBox="1"/>
          <p:nvPr/>
        </p:nvSpPr>
        <p:spPr>
          <a:xfrm>
            <a:off x="5758544" y="5701157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R$ 50.000</a:t>
            </a:r>
          </a:p>
          <a:p>
            <a:endParaRPr lang="pt-BR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E4C2DFF3-8B3B-EE6E-1038-8350FB346A65}"/>
              </a:ext>
            </a:extLst>
          </p:cNvPr>
          <p:cNvSpPr/>
          <p:nvPr/>
        </p:nvSpPr>
        <p:spPr>
          <a:xfrm>
            <a:off x="3676454" y="2630078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AC038D12-4450-CFD2-9360-B87060F0B678}"/>
              </a:ext>
            </a:extLst>
          </p:cNvPr>
          <p:cNvSpPr/>
          <p:nvPr/>
        </p:nvSpPr>
        <p:spPr>
          <a:xfrm>
            <a:off x="3618230" y="4647893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24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059B5-912E-A1A6-FC8F-26FC3EA8E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691BB88-C79A-92E7-7741-2126EC8E2863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6F09597-CE72-3847-8AF7-CA5268032AA2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3) Compra de matéria prima a prazo de R$ 20.000 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0709746A-7366-2AEC-9680-C5B3E3A911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D10549A-19EF-F039-23AE-E12F59DFCE18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8F71FA-1A99-39DA-1A71-5BCAF7E3AAE8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0C0C9E2-D51F-8D14-A62E-A31B2A41018C}"/>
              </a:ext>
            </a:extLst>
          </p:cNvPr>
          <p:cNvSpPr txBox="1"/>
          <p:nvPr/>
        </p:nvSpPr>
        <p:spPr>
          <a:xfrm>
            <a:off x="498386" y="2365284"/>
            <a:ext cx="43556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R$ 40.000</a:t>
            </a:r>
          </a:p>
          <a:p>
            <a:r>
              <a:rPr lang="pt-BR" dirty="0"/>
              <a:t>Estoque ……..………………………. R$ 20.000</a:t>
            </a:r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3E64B39-65F8-B651-78D3-42901823C63D}"/>
              </a:ext>
            </a:extLst>
          </p:cNvPr>
          <p:cNvSpPr txBox="1"/>
          <p:nvPr/>
        </p:nvSpPr>
        <p:spPr>
          <a:xfrm>
            <a:off x="498386" y="4384191"/>
            <a:ext cx="4285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Máquinas……….…………..……… R$ 10.000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50C491B-DDED-D878-2448-F6A555978FB1}"/>
              </a:ext>
            </a:extLst>
          </p:cNvPr>
          <p:cNvSpPr txBox="1"/>
          <p:nvPr/>
        </p:nvSpPr>
        <p:spPr>
          <a:xfrm>
            <a:off x="5854825" y="2365284"/>
            <a:ext cx="4181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R$ 20.000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735FF0F-54D7-CC26-CBB6-EBC993B1430D}"/>
              </a:ext>
            </a:extLst>
          </p:cNvPr>
          <p:cNvSpPr txBox="1"/>
          <p:nvPr/>
        </p:nvSpPr>
        <p:spPr>
          <a:xfrm>
            <a:off x="5778967" y="4143214"/>
            <a:ext cx="4284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0B68222-944F-2FCE-7BB0-7C797FDE6E4E}"/>
              </a:ext>
            </a:extLst>
          </p:cNvPr>
          <p:cNvSpPr txBox="1"/>
          <p:nvPr/>
        </p:nvSpPr>
        <p:spPr>
          <a:xfrm>
            <a:off x="442195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R$ 70.000</a:t>
            </a:r>
          </a:p>
          <a:p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3AC82BB-04C9-F4A4-2DA2-4CE1E2D63E64}"/>
              </a:ext>
            </a:extLst>
          </p:cNvPr>
          <p:cNvSpPr txBox="1"/>
          <p:nvPr/>
        </p:nvSpPr>
        <p:spPr>
          <a:xfrm>
            <a:off x="5751277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R$ 70.000</a:t>
            </a:r>
          </a:p>
          <a:p>
            <a:endParaRPr lang="pt-BR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5DA11479-56D6-197F-5DDA-3B1243B3EFD4}"/>
              </a:ext>
            </a:extLst>
          </p:cNvPr>
          <p:cNvSpPr/>
          <p:nvPr/>
        </p:nvSpPr>
        <p:spPr>
          <a:xfrm>
            <a:off x="3676454" y="2920493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22B06998-8963-ED57-C1C3-F5F6B2E659F8}"/>
              </a:ext>
            </a:extLst>
          </p:cNvPr>
          <p:cNvSpPr/>
          <p:nvPr/>
        </p:nvSpPr>
        <p:spPr>
          <a:xfrm>
            <a:off x="8867085" y="2621342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83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CE853-7E18-971B-7845-486AAA188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1DF0A19-8E35-F276-E408-340A947B14E1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E8E0283-34FB-CB8B-C2AA-D6AEF79416CB}"/>
              </a:ext>
            </a:extLst>
          </p:cNvPr>
          <p:cNvSpPr txBox="1"/>
          <p:nvPr/>
        </p:nvSpPr>
        <p:spPr>
          <a:xfrm>
            <a:off x="643379" y="1156842"/>
            <a:ext cx="8208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4) Venda de mercadorias R$ 26.000 </a:t>
            </a:r>
            <a:r>
              <a:rPr lang="pt-BR" altLang="pt-BR" sz="1600" b="1" dirty="0">
                <a:latin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altLang="pt-BR" sz="1600" b="1" dirty="0">
                <a:latin typeface="Arial" panose="020B0604020202020204" pitchFamily="34" charset="0"/>
              </a:rPr>
              <a:t>    R$ 7.000,00 a vista e R$ 19.000,00 a prazo</a:t>
            </a:r>
          </a:p>
          <a:p>
            <a:r>
              <a:rPr lang="pt-BR" altLang="pt-BR" sz="1600" b="1" dirty="0">
                <a:latin typeface="Arial" panose="020B0604020202020204" pitchFamily="34" charset="0"/>
              </a:rPr>
              <a:t>     Baixar pelo custo (R$ 16.000,00) * lucro de R$ 10.000,00 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AE659F9B-3210-5E1F-571B-F82903DE8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47A2B26-863C-FF0B-4D6E-449C05DA7749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74739D-57CE-E6C7-3564-4D4581649C2D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B540F4A-5AAC-2C95-917B-E9C8569BB3BC}"/>
              </a:ext>
            </a:extLst>
          </p:cNvPr>
          <p:cNvSpPr txBox="1"/>
          <p:nvPr/>
        </p:nvSpPr>
        <p:spPr>
          <a:xfrm>
            <a:off x="498386" y="2365284"/>
            <a:ext cx="43948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R$ 47.000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Clientes…………………..…………..R$ 19.000</a:t>
            </a:r>
          </a:p>
          <a:p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C1E1424-DC16-A69F-C94D-2B072D201992}"/>
              </a:ext>
            </a:extLst>
          </p:cNvPr>
          <p:cNvSpPr txBox="1"/>
          <p:nvPr/>
        </p:nvSpPr>
        <p:spPr>
          <a:xfrm>
            <a:off x="5807248" y="4120241"/>
            <a:ext cx="42185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Lucro……………………………….. R$ 10.000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974449-48F3-2809-2D9D-DE354C1BBB4C}"/>
              </a:ext>
            </a:extLst>
          </p:cNvPr>
          <p:cNvSpPr txBox="1"/>
          <p:nvPr/>
        </p:nvSpPr>
        <p:spPr>
          <a:xfrm>
            <a:off x="498386" y="4384191"/>
            <a:ext cx="4285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2BE81B0-E23A-8080-F329-6F54C240633B}"/>
              </a:ext>
            </a:extLst>
          </p:cNvPr>
          <p:cNvSpPr txBox="1"/>
          <p:nvPr/>
        </p:nvSpPr>
        <p:spPr>
          <a:xfrm>
            <a:off x="5854825" y="2365284"/>
            <a:ext cx="4181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R$ 20.000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40E20C-2AAE-4DDB-DDA3-241E51EF11FE}"/>
              </a:ext>
            </a:extLst>
          </p:cNvPr>
          <p:cNvSpPr txBox="1"/>
          <p:nvPr/>
        </p:nvSpPr>
        <p:spPr>
          <a:xfrm>
            <a:off x="444718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R$ 80.000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AAB806-7B3B-24DA-616C-8326D78836FF}"/>
              </a:ext>
            </a:extLst>
          </p:cNvPr>
          <p:cNvSpPr txBox="1"/>
          <p:nvPr/>
        </p:nvSpPr>
        <p:spPr>
          <a:xfrm>
            <a:off x="5784448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R$ 80.000</a:t>
            </a:r>
          </a:p>
          <a:p>
            <a:endParaRPr lang="pt-BR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08223DA-96AB-73A6-7E0D-1D9C42CD352E}"/>
              </a:ext>
            </a:extLst>
          </p:cNvPr>
          <p:cNvSpPr/>
          <p:nvPr/>
        </p:nvSpPr>
        <p:spPr>
          <a:xfrm>
            <a:off x="3786164" y="2615689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BB7A379-C847-786C-068A-D267F1D3B524}"/>
              </a:ext>
            </a:extLst>
          </p:cNvPr>
          <p:cNvSpPr/>
          <p:nvPr/>
        </p:nvSpPr>
        <p:spPr>
          <a:xfrm>
            <a:off x="3786163" y="3161617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A843A3AB-EB77-7F11-B603-A952C46F8232}"/>
              </a:ext>
            </a:extLst>
          </p:cNvPr>
          <p:cNvSpPr/>
          <p:nvPr/>
        </p:nvSpPr>
        <p:spPr>
          <a:xfrm>
            <a:off x="8918696" y="4657556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53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70170-8950-5FB2-2A6C-AA6C6322D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CCBD2D9-1A0F-0BE9-F6EC-5423A77B9449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B126121-1D69-7431-3F90-62781B0873B4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5) Pagamento de aluguel no mês R$ 3.500 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A32478A8-852D-72C0-28F4-2147199AC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F06940A-5C1B-F5BE-514B-90DAE67E60DC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77D5728-796F-DC08-FF27-4A7E81B73FBF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5A38FE8-D16D-260D-0492-D2BB39E1B438}"/>
              </a:ext>
            </a:extLst>
          </p:cNvPr>
          <p:cNvSpPr txBox="1"/>
          <p:nvPr/>
        </p:nvSpPr>
        <p:spPr>
          <a:xfrm>
            <a:off x="498386" y="2365284"/>
            <a:ext cx="43556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R$ 43.500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Clientes…………………..…………..R$ 19.000</a:t>
            </a:r>
          </a:p>
          <a:p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8E35943-1E20-B8F0-2FC1-C105A2BEC87F}"/>
              </a:ext>
            </a:extLst>
          </p:cNvPr>
          <p:cNvSpPr txBox="1"/>
          <p:nvPr/>
        </p:nvSpPr>
        <p:spPr>
          <a:xfrm>
            <a:off x="5807248" y="4120241"/>
            <a:ext cx="4376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Lucro……………………………….. R$     6.500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2952DB2-7945-D3EE-E481-5A95C1C215C8}"/>
              </a:ext>
            </a:extLst>
          </p:cNvPr>
          <p:cNvSpPr txBox="1"/>
          <p:nvPr/>
        </p:nvSpPr>
        <p:spPr>
          <a:xfrm>
            <a:off x="498386" y="4384191"/>
            <a:ext cx="4285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90D225-6FCE-599A-B605-84E5E9A66700}"/>
              </a:ext>
            </a:extLst>
          </p:cNvPr>
          <p:cNvSpPr txBox="1"/>
          <p:nvPr/>
        </p:nvSpPr>
        <p:spPr>
          <a:xfrm>
            <a:off x="5854825" y="2365284"/>
            <a:ext cx="4181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R$ 20.000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ADEB1A6-2791-2CEE-6311-57B7797D595B}"/>
              </a:ext>
            </a:extLst>
          </p:cNvPr>
          <p:cNvSpPr txBox="1"/>
          <p:nvPr/>
        </p:nvSpPr>
        <p:spPr>
          <a:xfrm>
            <a:off x="44471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R$ 76.500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D237B05-B41A-BEE3-EC83-E319FB4FC368}"/>
              </a:ext>
            </a:extLst>
          </p:cNvPr>
          <p:cNvSpPr txBox="1"/>
          <p:nvPr/>
        </p:nvSpPr>
        <p:spPr>
          <a:xfrm>
            <a:off x="578444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R$ 76.500</a:t>
            </a:r>
          </a:p>
          <a:p>
            <a:endParaRPr lang="pt-BR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FA8B001-7628-BE55-7569-B739AEF6BB83}"/>
              </a:ext>
            </a:extLst>
          </p:cNvPr>
          <p:cNvSpPr/>
          <p:nvPr/>
        </p:nvSpPr>
        <p:spPr>
          <a:xfrm>
            <a:off x="3853949" y="2615689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5FB0AB6-7925-0210-2475-04121EF41820}"/>
              </a:ext>
            </a:extLst>
          </p:cNvPr>
          <p:cNvSpPr/>
          <p:nvPr/>
        </p:nvSpPr>
        <p:spPr>
          <a:xfrm>
            <a:off x="9002464" y="4647645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01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15DB-0C53-10E2-9783-A007A6EAE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6595901-5CA4-9A9A-893F-2F83E966FCD5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E616891-D3C0-A538-2A93-5CAE360C46D7}"/>
              </a:ext>
            </a:extLst>
          </p:cNvPr>
          <p:cNvSpPr txBox="1"/>
          <p:nvPr/>
        </p:nvSpPr>
        <p:spPr>
          <a:xfrm>
            <a:off x="643379" y="1156842"/>
            <a:ext cx="8208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6) Pagamento de duplicata no valor de R$ 9.000,00   com desconto de 5%  (R$ 450,00) (saída de caixa de R$ 8.550,00)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AE6D7324-C790-567C-4324-1B913CEC9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0B53461-6C1A-81C2-03C1-EED2FCC28CA0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9059D1C-6F19-AD42-21DA-3AFF422B1FDB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6EFA356-3AB2-820F-4842-0BEB07121899}"/>
              </a:ext>
            </a:extLst>
          </p:cNvPr>
          <p:cNvSpPr txBox="1"/>
          <p:nvPr/>
        </p:nvSpPr>
        <p:spPr>
          <a:xfrm>
            <a:off x="498386" y="2365284"/>
            <a:ext cx="44791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R$ 34.950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Clientes…………………..…………..R$ 19.000</a:t>
            </a:r>
          </a:p>
          <a:p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7C67972-A5A1-82A5-60C2-DD37BC8D18EB}"/>
              </a:ext>
            </a:extLst>
          </p:cNvPr>
          <p:cNvSpPr txBox="1"/>
          <p:nvPr/>
        </p:nvSpPr>
        <p:spPr>
          <a:xfrm>
            <a:off x="5807248" y="4120241"/>
            <a:ext cx="43143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Lucro………………………………….. R$ 6.950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5994BAB-D1E3-D109-45AF-4AA517605260}"/>
              </a:ext>
            </a:extLst>
          </p:cNvPr>
          <p:cNvSpPr txBox="1"/>
          <p:nvPr/>
        </p:nvSpPr>
        <p:spPr>
          <a:xfrm>
            <a:off x="498386" y="4384191"/>
            <a:ext cx="4285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9AA64C8-F2CD-B179-8210-C7AE289CD3FB}"/>
              </a:ext>
            </a:extLst>
          </p:cNvPr>
          <p:cNvSpPr txBox="1"/>
          <p:nvPr/>
        </p:nvSpPr>
        <p:spPr>
          <a:xfrm>
            <a:off x="5854825" y="2365284"/>
            <a:ext cx="4181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R$ 11.000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59BDC65-018B-C57B-8D3D-11F425FEEE6F}"/>
              </a:ext>
            </a:extLst>
          </p:cNvPr>
          <p:cNvSpPr txBox="1"/>
          <p:nvPr/>
        </p:nvSpPr>
        <p:spPr>
          <a:xfrm>
            <a:off x="44471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R$ 67.950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73D7654-DE03-EE02-B5B3-D9E21FE2DCCE}"/>
              </a:ext>
            </a:extLst>
          </p:cNvPr>
          <p:cNvSpPr txBox="1"/>
          <p:nvPr/>
        </p:nvSpPr>
        <p:spPr>
          <a:xfrm>
            <a:off x="578444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R$ 67.950</a:t>
            </a:r>
          </a:p>
          <a:p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97CBF4D-E909-D2A3-1AA9-A550D8795B8B}"/>
              </a:ext>
            </a:extLst>
          </p:cNvPr>
          <p:cNvSpPr/>
          <p:nvPr/>
        </p:nvSpPr>
        <p:spPr>
          <a:xfrm>
            <a:off x="8929019" y="4647645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2A409202-F060-EAF9-7BD6-1D9320890ECC}"/>
              </a:ext>
            </a:extLst>
          </p:cNvPr>
          <p:cNvSpPr/>
          <p:nvPr/>
        </p:nvSpPr>
        <p:spPr>
          <a:xfrm>
            <a:off x="3841706" y="2615689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9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E811C-8274-C250-3A87-D45D9130B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B99AA58-9EE0-D52B-0EDE-3F4F1BC4BEB2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2DFBFC4-5A3D-A1FF-B248-A1842736C879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7) Compra de Móveis a prazo no valor de R$ 5.500,00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CF780112-4572-36F1-3EE3-460948AE4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620B3D6-1C44-4DF5-ABA3-8E8F9EC0AEF7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B4C4B7C-B0C2-FC3E-4D1B-B2349DBC36A3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2BC2D34-2C3E-34CE-F977-26F08DA68E97}"/>
              </a:ext>
            </a:extLst>
          </p:cNvPr>
          <p:cNvSpPr txBox="1"/>
          <p:nvPr/>
        </p:nvSpPr>
        <p:spPr>
          <a:xfrm>
            <a:off x="498386" y="2365284"/>
            <a:ext cx="44791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R$ 34.950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Clientes…………………..…………..R$ 19.000</a:t>
            </a:r>
          </a:p>
          <a:p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1D144A4-2224-3BBC-AB88-4B39AECDB3C2}"/>
              </a:ext>
            </a:extLst>
          </p:cNvPr>
          <p:cNvSpPr txBox="1"/>
          <p:nvPr/>
        </p:nvSpPr>
        <p:spPr>
          <a:xfrm>
            <a:off x="5807248" y="4120241"/>
            <a:ext cx="43143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Lucro………………………………….. R$ 6.950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E7257C9-A742-28C4-F564-FF1A86F0D922}"/>
              </a:ext>
            </a:extLst>
          </p:cNvPr>
          <p:cNvSpPr txBox="1"/>
          <p:nvPr/>
        </p:nvSpPr>
        <p:spPr>
          <a:xfrm>
            <a:off x="498386" y="4384191"/>
            <a:ext cx="42069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r>
              <a:rPr lang="pt-BR" dirty="0"/>
              <a:t>Móveis……………………………… R$    5.500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ED18ABB-194C-55BD-2C53-8A0313D2CE5A}"/>
              </a:ext>
            </a:extLst>
          </p:cNvPr>
          <p:cNvSpPr txBox="1"/>
          <p:nvPr/>
        </p:nvSpPr>
        <p:spPr>
          <a:xfrm>
            <a:off x="5854825" y="2365284"/>
            <a:ext cx="4273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R$ 11.000</a:t>
            </a:r>
          </a:p>
          <a:p>
            <a:r>
              <a:rPr lang="pt-BR" dirty="0"/>
              <a:t>Móveis a Pagar…………………… R$    5.500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98973D6-7A33-4A37-E447-7F9F12A72FF1}"/>
              </a:ext>
            </a:extLst>
          </p:cNvPr>
          <p:cNvSpPr txBox="1"/>
          <p:nvPr/>
        </p:nvSpPr>
        <p:spPr>
          <a:xfrm>
            <a:off x="44471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R$ 73.450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AF7BBB4-2298-7EA1-8A07-B57AE9AAF5CD}"/>
              </a:ext>
            </a:extLst>
          </p:cNvPr>
          <p:cNvSpPr txBox="1"/>
          <p:nvPr/>
        </p:nvSpPr>
        <p:spPr>
          <a:xfrm>
            <a:off x="578444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R$ 73.450</a:t>
            </a:r>
          </a:p>
          <a:p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96DC62E4-E761-1E17-4F8E-8383890E2513}"/>
              </a:ext>
            </a:extLst>
          </p:cNvPr>
          <p:cNvSpPr/>
          <p:nvPr/>
        </p:nvSpPr>
        <p:spPr>
          <a:xfrm>
            <a:off x="9092723" y="2905985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E91CAB69-DDF1-632C-56E5-1AC1DFA29535}"/>
              </a:ext>
            </a:extLst>
          </p:cNvPr>
          <p:cNvSpPr/>
          <p:nvPr/>
        </p:nvSpPr>
        <p:spPr>
          <a:xfrm>
            <a:off x="3568464" y="4927793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1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6BC7C-2388-B824-D152-FB42F74A0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5BFBFEA-883E-3F92-692C-1760C4E373FF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4E362D4-A984-E586-30F3-184000C3E856}"/>
              </a:ext>
            </a:extLst>
          </p:cNvPr>
          <p:cNvSpPr txBox="1"/>
          <p:nvPr/>
        </p:nvSpPr>
        <p:spPr>
          <a:xfrm>
            <a:off x="643379" y="1156842"/>
            <a:ext cx="8208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8) Recebeu R$ 9.900,00 de cliente para baixa de uma duplicada de R$ 9.500 (cobrou R$ 400 de juros)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A102EBB8-BCA7-3A32-EACC-96ABB2F92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46A4070-CD75-1BB4-09CB-65105066B873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D99C795-43A0-0356-80C3-75D85EF8F82C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653557B-E4F7-EF1C-4040-143A95A9393D}"/>
              </a:ext>
            </a:extLst>
          </p:cNvPr>
          <p:cNvSpPr txBox="1"/>
          <p:nvPr/>
        </p:nvSpPr>
        <p:spPr>
          <a:xfrm>
            <a:off x="498386" y="2365284"/>
            <a:ext cx="4536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R$ 44.850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   9.500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98842BD-6C5D-0EE9-B18E-DFCCD7A83923}"/>
              </a:ext>
            </a:extLst>
          </p:cNvPr>
          <p:cNvSpPr txBox="1"/>
          <p:nvPr/>
        </p:nvSpPr>
        <p:spPr>
          <a:xfrm>
            <a:off x="5807248" y="4120241"/>
            <a:ext cx="43800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Lucro………………………………….. R$ 7.350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4C80F5-C4ED-224B-03A9-C7507F87E462}"/>
              </a:ext>
            </a:extLst>
          </p:cNvPr>
          <p:cNvSpPr txBox="1"/>
          <p:nvPr/>
        </p:nvSpPr>
        <p:spPr>
          <a:xfrm>
            <a:off x="498386" y="4384191"/>
            <a:ext cx="42069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r>
              <a:rPr lang="pt-BR" dirty="0"/>
              <a:t>Móveis……………………………… R$    5.500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22B8E6C-C57B-5142-C22C-EA748062DF99}"/>
              </a:ext>
            </a:extLst>
          </p:cNvPr>
          <p:cNvSpPr txBox="1"/>
          <p:nvPr/>
        </p:nvSpPr>
        <p:spPr>
          <a:xfrm>
            <a:off x="5854825" y="2365284"/>
            <a:ext cx="4273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R$ 11.000</a:t>
            </a:r>
          </a:p>
          <a:p>
            <a:r>
              <a:rPr lang="pt-BR" dirty="0"/>
              <a:t>Móveis a Pagar…………………… R$    5.500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624EC01-9F38-D60D-B11F-70CEF3BB5BCA}"/>
              </a:ext>
            </a:extLst>
          </p:cNvPr>
          <p:cNvSpPr txBox="1"/>
          <p:nvPr/>
        </p:nvSpPr>
        <p:spPr>
          <a:xfrm>
            <a:off x="444718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R$ 73.850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67C30D0-82C7-FDA1-7ADE-F64A0C12B8B6}"/>
              </a:ext>
            </a:extLst>
          </p:cNvPr>
          <p:cNvSpPr txBox="1"/>
          <p:nvPr/>
        </p:nvSpPr>
        <p:spPr>
          <a:xfrm>
            <a:off x="5784448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R$ 73.850</a:t>
            </a:r>
          </a:p>
          <a:p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11B451F-5A2E-300D-4D38-259DFD360C59}"/>
              </a:ext>
            </a:extLst>
          </p:cNvPr>
          <p:cNvSpPr/>
          <p:nvPr/>
        </p:nvSpPr>
        <p:spPr>
          <a:xfrm>
            <a:off x="9080214" y="4647645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147ADDC-1CD6-3459-AA36-7B712D183D65}"/>
              </a:ext>
            </a:extLst>
          </p:cNvPr>
          <p:cNvSpPr/>
          <p:nvPr/>
        </p:nvSpPr>
        <p:spPr>
          <a:xfrm>
            <a:off x="3794341" y="3184290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888B50B2-3C52-C5A5-D9A9-A0CDF40F8186}"/>
              </a:ext>
            </a:extLst>
          </p:cNvPr>
          <p:cNvSpPr/>
          <p:nvPr/>
        </p:nvSpPr>
        <p:spPr>
          <a:xfrm>
            <a:off x="3784764" y="2602109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96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79EFB-3388-FA14-74A7-D30C191C4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CC603BA-CAD2-2240-B8EE-347D3673C8CC}"/>
              </a:ext>
            </a:extLst>
          </p:cNvPr>
          <p:cNvSpPr txBox="1">
            <a:spLocks noChangeArrowheads="1"/>
          </p:cNvSpPr>
          <p:nvPr/>
        </p:nvSpPr>
        <p:spPr>
          <a:xfrm>
            <a:off x="1055802" y="226243"/>
            <a:ext cx="9144000" cy="6380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pt-BR" alt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BALANÇOS SUCESSIVOS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76ACB1B-F98A-A95C-6CF7-C5AEC1F6B32A}"/>
              </a:ext>
            </a:extLst>
          </p:cNvPr>
          <p:cNvSpPr txBox="1"/>
          <p:nvPr/>
        </p:nvSpPr>
        <p:spPr>
          <a:xfrm>
            <a:off x="643379" y="1156842"/>
            <a:ext cx="82083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1600" b="1" dirty="0">
                <a:latin typeface="Arial" panose="020B0604020202020204" pitchFamily="34" charset="0"/>
              </a:rPr>
              <a:t>9) Pagou Pró-labore no valor de R$ 4.000,00 </a:t>
            </a:r>
            <a:endParaRPr lang="pt-BR" sz="1600" dirty="0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02A82512-BD12-3504-0CFD-4493E84D98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26" y="2067612"/>
            <a:ext cx="0" cy="381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CED23CA-10DE-87E5-A35F-21234AF640EC}"/>
              </a:ext>
            </a:extLst>
          </p:cNvPr>
          <p:cNvSpPr txBox="1"/>
          <p:nvPr/>
        </p:nvSpPr>
        <p:spPr>
          <a:xfrm>
            <a:off x="2023956" y="1882946"/>
            <a:ext cx="77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ATIVO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5EE8394-34FF-1F5B-8E84-67DBC1532CFB}"/>
              </a:ext>
            </a:extLst>
          </p:cNvPr>
          <p:cNvSpPr txBox="1"/>
          <p:nvPr/>
        </p:nvSpPr>
        <p:spPr>
          <a:xfrm>
            <a:off x="6949126" y="1882946"/>
            <a:ext cx="1059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PASSIVO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275BDB6-0C75-7FA4-F101-8A901829FA09}"/>
              </a:ext>
            </a:extLst>
          </p:cNvPr>
          <p:cNvSpPr txBox="1"/>
          <p:nvPr/>
        </p:nvSpPr>
        <p:spPr>
          <a:xfrm>
            <a:off x="498386" y="2365284"/>
            <a:ext cx="4536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Circulante</a:t>
            </a:r>
          </a:p>
          <a:p>
            <a:r>
              <a:rPr lang="pt-BR" dirty="0"/>
              <a:t>Bancos …………….………………… R$ 40.850</a:t>
            </a:r>
          </a:p>
          <a:p>
            <a:r>
              <a:rPr lang="pt-BR" dirty="0"/>
              <a:t>Estoque………………………………. R$   4.000</a:t>
            </a:r>
          </a:p>
          <a:p>
            <a:r>
              <a:rPr lang="pt-BR" dirty="0"/>
              <a:t>Clientes…………………..…………..R$    9.500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619349E-8C17-F7BA-7398-32B59042AC95}"/>
              </a:ext>
            </a:extLst>
          </p:cNvPr>
          <p:cNvSpPr txBox="1"/>
          <p:nvPr/>
        </p:nvSpPr>
        <p:spPr>
          <a:xfrm>
            <a:off x="5807248" y="4120241"/>
            <a:ext cx="42185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Patrimônio Líquido</a:t>
            </a:r>
          </a:p>
          <a:p>
            <a:r>
              <a:rPr lang="pt-BR" dirty="0"/>
              <a:t>Capital……………………………… R$ 50.000</a:t>
            </a:r>
          </a:p>
          <a:p>
            <a:r>
              <a:rPr lang="pt-BR" dirty="0"/>
              <a:t>Lucro………………………………….. R$ 3.350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6CEC390-15CE-7395-BA10-88EA528E50CA}"/>
              </a:ext>
            </a:extLst>
          </p:cNvPr>
          <p:cNvSpPr txBox="1"/>
          <p:nvPr/>
        </p:nvSpPr>
        <p:spPr>
          <a:xfrm>
            <a:off x="498386" y="4384191"/>
            <a:ext cx="42069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Ativo Permanente</a:t>
            </a:r>
          </a:p>
          <a:p>
            <a:r>
              <a:rPr lang="pt-BR" dirty="0"/>
              <a:t>Máquinas……….………………… R$ 10.000</a:t>
            </a:r>
          </a:p>
          <a:p>
            <a:r>
              <a:rPr lang="pt-BR" dirty="0"/>
              <a:t>Móveis……………………………… R$    5.500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1CBEB5-FE43-52C0-CB1E-896A93B6C9FF}"/>
              </a:ext>
            </a:extLst>
          </p:cNvPr>
          <p:cNvSpPr txBox="1"/>
          <p:nvPr/>
        </p:nvSpPr>
        <p:spPr>
          <a:xfrm>
            <a:off x="5854825" y="2365284"/>
            <a:ext cx="4273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Passivo Circulante</a:t>
            </a:r>
          </a:p>
          <a:p>
            <a:r>
              <a:rPr lang="pt-BR" dirty="0"/>
              <a:t>Fornecedores….………………… R$ 11.000</a:t>
            </a:r>
          </a:p>
          <a:p>
            <a:r>
              <a:rPr lang="pt-BR" dirty="0"/>
              <a:t>Móveis a Pagar…………………… R$    5.500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3E01978-9DAA-6F2F-6D42-49A07DD03FBD}"/>
              </a:ext>
            </a:extLst>
          </p:cNvPr>
          <p:cNvSpPr txBox="1"/>
          <p:nvPr/>
        </p:nvSpPr>
        <p:spPr>
          <a:xfrm>
            <a:off x="444718" y="5701158"/>
            <a:ext cx="4325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R$ 69.850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AF1A5B8-B0D2-45AD-F127-4497D0F59E10}"/>
              </a:ext>
            </a:extLst>
          </p:cNvPr>
          <p:cNvSpPr txBox="1"/>
          <p:nvPr/>
        </p:nvSpPr>
        <p:spPr>
          <a:xfrm>
            <a:off x="5784448" y="5701158"/>
            <a:ext cx="4448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Total  …………….………………..…. R$ 69.850</a:t>
            </a:r>
          </a:p>
          <a:p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4D618AB7-1082-20E8-976E-9D7EC4C66843}"/>
              </a:ext>
            </a:extLst>
          </p:cNvPr>
          <p:cNvSpPr/>
          <p:nvPr/>
        </p:nvSpPr>
        <p:spPr>
          <a:xfrm>
            <a:off x="9080214" y="4647645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85B251EE-FCA8-9875-FBF6-E757613F6876}"/>
              </a:ext>
            </a:extLst>
          </p:cNvPr>
          <p:cNvSpPr/>
          <p:nvPr/>
        </p:nvSpPr>
        <p:spPr>
          <a:xfrm>
            <a:off x="3784764" y="2602109"/>
            <a:ext cx="1107079" cy="3959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358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756</Words>
  <Application>Microsoft Office PowerPoint</Application>
  <PresentationFormat>Widescreen</PresentationFormat>
  <Paragraphs>157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Jorge Fernandes</dc:creator>
  <cp:lastModifiedBy>Jorge Fernandes</cp:lastModifiedBy>
  <cp:revision>18</cp:revision>
  <cp:lastPrinted>2024-11-11T14:32:05Z</cp:lastPrinted>
  <dcterms:created xsi:type="dcterms:W3CDTF">2024-11-11T14:29:01Z</dcterms:created>
  <dcterms:modified xsi:type="dcterms:W3CDTF">2024-11-11T18:01:52Z</dcterms:modified>
</cp:coreProperties>
</file>