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4630400" cy="8229600"/>
  <p:notesSz cx="8229600" cy="14630400"/>
  <p:embeddedFontLst>
    <p:embeddedFont>
      <p:font typeface="Corben" panose="020B0604020202020204" charset="0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7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469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ea typeface="Corben" pitchFamily="34" charset="-122"/>
                <a:cs typeface="Arial" panose="020B0604020202020204" pitchFamily="34" charset="0"/>
              </a:rPr>
              <a:t>Comparação entre Modelos Econômicos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Uma análise dos modelos Clássico, Keynesiano e Monetarista e suas implicações para a política econômica.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45841" y="3406021"/>
            <a:ext cx="104152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Keynesianas na Crise de 2008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1">
              <a:lumMod val="85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Estímulo Fiscal</a:t>
            </a:r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Governos implementaram pacotes de gastos para impulsionar demanda.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1">
              <a:lumMod val="85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Bancos centrais reduziram taxas de juros e adotaram medidas não convencionais.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1">
              <a:lumMod val="85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Mistos</a:t>
            </a:r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Eficácia questionada, levantando debates sobre sustentabilidade de longo prazo.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Monetaristas nos Anos 1980</a:t>
            </a:r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7" name="Text 4"/>
          <p:cNvSpPr/>
          <p:nvPr/>
        </p:nvSpPr>
        <p:spPr>
          <a:xfrm>
            <a:off x="6539746" y="2645569"/>
            <a:ext cx="9775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Inflação</a:t>
            </a:r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em reduzir oferta de moeda para combater alta inflação.</a:t>
            </a:r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6502360" y="4489013"/>
            <a:ext cx="172522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de Volcker</a:t>
            </a:r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agressivo das taxas de juros nos EUA para conter inflação.</a:t>
            </a:r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 14"/>
          <p:cNvSpPr/>
          <p:nvPr/>
        </p:nvSpPr>
        <p:spPr>
          <a:xfrm>
            <a:off x="6495812" y="6332458"/>
            <a:ext cx="18573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0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da inflação, mas com custos de recessão e alto desemprego inicial.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260" y="49158"/>
            <a:ext cx="67589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Comparação dos Modelos</a:t>
            </a:r>
          </a:p>
        </p:txBody>
      </p:sp>
      <p:sp>
        <p:nvSpPr>
          <p:cNvPr id="3" name="Text 1"/>
          <p:cNvSpPr/>
          <p:nvPr/>
        </p:nvSpPr>
        <p:spPr>
          <a:xfrm>
            <a:off x="793790" y="19124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4" name="Text 2"/>
          <p:cNvSpPr/>
          <p:nvPr/>
        </p:nvSpPr>
        <p:spPr>
          <a:xfrm>
            <a:off x="793790" y="2493631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Eficiência de mercado, autorregulação, intervenção mínima.</a:t>
            </a:r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agregada, intervenção ativa, estabilização de curto prazo.</a:t>
            </a:r>
          </a:p>
        </p:txBody>
      </p:sp>
      <p:sp>
        <p:nvSpPr>
          <p:cNvPr id="7" name="Text 5"/>
          <p:cNvSpPr/>
          <p:nvPr/>
        </p:nvSpPr>
        <p:spPr>
          <a:xfrm>
            <a:off x="10531286" y="6127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8" name="Text 6"/>
          <p:cNvSpPr/>
          <p:nvPr/>
        </p:nvSpPr>
        <p:spPr>
          <a:xfrm>
            <a:off x="10531286" y="670869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oferta de moeda, foco na inflação, política monetária.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2525E52-AC8D-59B1-B665-234F9411D0CE}"/>
              </a:ext>
            </a:extLst>
          </p:cNvPr>
          <p:cNvSpPr/>
          <p:nvPr/>
        </p:nvSpPr>
        <p:spPr>
          <a:xfrm>
            <a:off x="252648" y="782234"/>
            <a:ext cx="1045889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06CA47B-EB1E-2C3C-7849-9A1508A56F16}"/>
              </a:ext>
            </a:extLst>
          </p:cNvPr>
          <p:cNvSpPr/>
          <p:nvPr/>
        </p:nvSpPr>
        <p:spPr>
          <a:xfrm>
            <a:off x="600731" y="829526"/>
            <a:ext cx="1045889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2" descr="UMC">
            <a:extLst>
              <a:ext uri="{FF2B5EF4-FFF2-40B4-BE49-F238E27FC236}">
                <a16:creationId xmlns:a16="http://schemas.microsoft.com/office/drawing/2014/main" id="{18B80EC7-19BC-58B4-62EF-411ADEBB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050" y="1681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9745" y="5941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Implicações para debates </a:t>
            </a:r>
            <a:r>
              <a:rPr lang="en-US" sz="4000" dirty="0" err="1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atuais</a:t>
            </a:r>
            <a:endParaRPr lang="en-US" sz="4000" dirty="0">
              <a:solidFill>
                <a:srgbClr val="1B1B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52138" y="27142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1057044" y="2799278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89254" y="2714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do Governo</a:t>
            </a:r>
          </a:p>
        </p:txBody>
      </p:sp>
      <p:sp>
        <p:nvSpPr>
          <p:cNvPr id="7" name="Text 4"/>
          <p:cNvSpPr/>
          <p:nvPr/>
        </p:nvSpPr>
        <p:spPr>
          <a:xfrm>
            <a:off x="1589254" y="320468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 sobre nível adequado de intervenção econômica.</a:t>
            </a:r>
          </a:p>
        </p:txBody>
      </p:sp>
      <p:sp>
        <p:nvSpPr>
          <p:cNvPr id="8" name="Shape 5"/>
          <p:cNvSpPr/>
          <p:nvPr/>
        </p:nvSpPr>
        <p:spPr>
          <a:xfrm>
            <a:off x="4743815" y="27142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910264" y="2799278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80931" y="27142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11" name="Text 8"/>
          <p:cNvSpPr/>
          <p:nvPr/>
        </p:nvSpPr>
        <p:spPr>
          <a:xfrm>
            <a:off x="5480931" y="320468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Discussões sobre eficácia de medidas não convencionais pós-2008.</a:t>
            </a:r>
          </a:p>
        </p:txBody>
      </p:sp>
      <p:sp>
        <p:nvSpPr>
          <p:cNvPr id="12" name="Shape 9"/>
          <p:cNvSpPr/>
          <p:nvPr/>
        </p:nvSpPr>
        <p:spPr>
          <a:xfrm>
            <a:off x="940898" y="53388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1100441" y="5423894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678014" y="5338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Globais</a:t>
            </a:r>
          </a:p>
        </p:txBody>
      </p:sp>
      <p:sp>
        <p:nvSpPr>
          <p:cNvPr id="15" name="Text 12"/>
          <p:cNvSpPr/>
          <p:nvPr/>
        </p:nvSpPr>
        <p:spPr>
          <a:xfrm>
            <a:off x="1678014" y="582930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 de teorias para lidar com crises modernas e mudanças tecnológicas.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719AFD9-B5AF-A2EF-3631-8F8149F5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22" y="0"/>
            <a:ext cx="521237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4256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4" name="Shape 1"/>
          <p:cNvSpPr/>
          <p:nvPr/>
        </p:nvSpPr>
        <p:spPr>
          <a:xfrm>
            <a:off x="705147" y="244768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10053" y="2532696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442263" y="24476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Síntese de Modelos</a:t>
            </a:r>
          </a:p>
        </p:txBody>
      </p:sp>
      <p:sp>
        <p:nvSpPr>
          <p:cNvPr id="7" name="Text 4"/>
          <p:cNvSpPr/>
          <p:nvPr/>
        </p:nvSpPr>
        <p:spPr>
          <a:xfrm>
            <a:off x="1442263" y="293810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abordagem equilibrada incorporando insights de cada teoria.</a:t>
            </a:r>
          </a:p>
        </p:txBody>
      </p:sp>
      <p:sp>
        <p:nvSpPr>
          <p:cNvPr id="8" name="Shape 5"/>
          <p:cNvSpPr/>
          <p:nvPr/>
        </p:nvSpPr>
        <p:spPr>
          <a:xfrm>
            <a:off x="4596824" y="244768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763273" y="2532696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333940" y="24476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Adaptação Contínua</a:t>
            </a:r>
          </a:p>
        </p:txBody>
      </p:sp>
      <p:sp>
        <p:nvSpPr>
          <p:cNvPr id="11" name="Text 8"/>
          <p:cNvSpPr/>
          <p:nvPr/>
        </p:nvSpPr>
        <p:spPr>
          <a:xfrm>
            <a:off x="5333940" y="293810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Teorias econômicas devem evoluir para enfrentar desafios contemporâneos.</a:t>
            </a:r>
          </a:p>
        </p:txBody>
      </p:sp>
      <p:sp>
        <p:nvSpPr>
          <p:cNvPr id="12" name="Shape 9"/>
          <p:cNvSpPr/>
          <p:nvPr/>
        </p:nvSpPr>
        <p:spPr>
          <a:xfrm>
            <a:off x="705147" y="48716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864690" y="4956690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442263" y="48716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Informada</a:t>
            </a:r>
          </a:p>
        </p:txBody>
      </p:sp>
      <p:sp>
        <p:nvSpPr>
          <p:cNvPr id="15" name="Text 12"/>
          <p:cNvSpPr/>
          <p:nvPr/>
        </p:nvSpPr>
        <p:spPr>
          <a:xfrm>
            <a:off x="1442263" y="536209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Formulação de políticas baseada em compreensão abrangente dos modelos econômicos.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654" y="734020"/>
            <a:ext cx="74019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Econômico Clássico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22378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98696" y="2322893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23788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Mercados Autorregulados</a:t>
            </a:r>
          </a:p>
        </p:txBody>
      </p:sp>
      <p:sp>
        <p:nvSpPr>
          <p:cNvPr id="7" name="Text 4"/>
          <p:cNvSpPr/>
          <p:nvPr/>
        </p:nvSpPr>
        <p:spPr>
          <a:xfrm>
            <a:off x="1530906" y="308263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Ênfase na eficiência dos mercados livres e na natureza autocorretiva da economia.</a:t>
            </a:r>
          </a:p>
        </p:txBody>
      </p:sp>
      <p:sp>
        <p:nvSpPr>
          <p:cNvPr id="8" name="Shape 5"/>
          <p:cNvSpPr/>
          <p:nvPr/>
        </p:nvSpPr>
        <p:spPr>
          <a:xfrm>
            <a:off x="4685467" y="22378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851916" y="2322893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237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Intervenção Mínima</a:t>
            </a:r>
          </a:p>
        </p:txBody>
      </p:sp>
      <p:sp>
        <p:nvSpPr>
          <p:cNvPr id="11" name="Text 8"/>
          <p:cNvSpPr/>
          <p:nvPr/>
        </p:nvSpPr>
        <p:spPr>
          <a:xfrm>
            <a:off x="5422583" y="272830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Defende pouca interferência governamental nos mecanismos de mercado.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2607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953333" y="5345766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260755"/>
            <a:ext cx="37698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de Longo Prazo</a:t>
            </a:r>
          </a:p>
        </p:txBody>
      </p:sp>
      <p:sp>
        <p:nvSpPr>
          <p:cNvPr id="15" name="Text 12"/>
          <p:cNvSpPr/>
          <p:nvPr/>
        </p:nvSpPr>
        <p:spPr>
          <a:xfrm>
            <a:off x="1530906" y="575117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na acumulação de capital e avanço tecnológico como motores do crescimento.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07256" y="603188"/>
            <a:ext cx="7556421" cy="832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Econômico Keynesiano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21677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98696" y="2252736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1677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Agregada</a:t>
            </a:r>
          </a:p>
        </p:txBody>
      </p:sp>
      <p:sp>
        <p:nvSpPr>
          <p:cNvPr id="7" name="Text 4"/>
          <p:cNvSpPr/>
          <p:nvPr/>
        </p:nvSpPr>
        <p:spPr>
          <a:xfrm>
            <a:off x="1530906" y="265814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 o papel crucial da demanda na determinação da atividade econômica.</a:t>
            </a:r>
          </a:p>
        </p:txBody>
      </p:sp>
      <p:sp>
        <p:nvSpPr>
          <p:cNvPr id="8" name="Shape 5"/>
          <p:cNvSpPr/>
          <p:nvPr/>
        </p:nvSpPr>
        <p:spPr>
          <a:xfrm>
            <a:off x="4685467" y="216772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851916" y="2252736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167725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Intervenção Governamental</a:t>
            </a:r>
          </a:p>
        </p:txBody>
      </p:sp>
      <p:sp>
        <p:nvSpPr>
          <p:cNvPr id="11" name="Text 8"/>
          <p:cNvSpPr/>
          <p:nvPr/>
        </p:nvSpPr>
        <p:spPr>
          <a:xfrm>
            <a:off x="5252323" y="302872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Defende políticas fiscais ativas para estimular a economia durante crises.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0922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953333" y="5177269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092258"/>
            <a:ext cx="37890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Estabilização de Curto Prazo</a:t>
            </a:r>
          </a:p>
        </p:txBody>
      </p:sp>
      <p:sp>
        <p:nvSpPr>
          <p:cNvPr id="15" name="Text 12"/>
          <p:cNvSpPr/>
          <p:nvPr/>
        </p:nvSpPr>
        <p:spPr>
          <a:xfrm>
            <a:off x="1512985" y="556263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em mitigar flutuações econômicas e reduzir o desemprego.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3136" y="785081"/>
            <a:ext cx="7556421" cy="897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Monetarista de Friedman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28446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998696" y="2929633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8446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de Moeda</a:t>
            </a:r>
          </a:p>
        </p:txBody>
      </p:sp>
      <p:sp>
        <p:nvSpPr>
          <p:cNvPr id="7" name="Text 4"/>
          <p:cNvSpPr/>
          <p:nvPr/>
        </p:nvSpPr>
        <p:spPr>
          <a:xfrm>
            <a:off x="1530906" y="3335041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 o papel central da oferta de moeda na economia.</a:t>
            </a:r>
          </a:p>
        </p:txBody>
      </p:sp>
      <p:sp>
        <p:nvSpPr>
          <p:cNvPr id="8" name="Shape 5"/>
          <p:cNvSpPr/>
          <p:nvPr/>
        </p:nvSpPr>
        <p:spPr>
          <a:xfrm>
            <a:off x="4685467" y="284462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9" name="Text 6"/>
          <p:cNvSpPr/>
          <p:nvPr/>
        </p:nvSpPr>
        <p:spPr>
          <a:xfrm>
            <a:off x="4851916" y="2929633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8446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da Inflação</a:t>
            </a:r>
          </a:p>
        </p:txBody>
      </p:sp>
      <p:sp>
        <p:nvSpPr>
          <p:cNvPr id="11" name="Text 8"/>
          <p:cNvSpPr/>
          <p:nvPr/>
        </p:nvSpPr>
        <p:spPr>
          <a:xfrm>
            <a:off x="5422583" y="3335041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Foco na estabilidade de preços através da regulação monetária.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0120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3" name="Text 10"/>
          <p:cNvSpPr/>
          <p:nvPr/>
        </p:nvSpPr>
        <p:spPr>
          <a:xfrm>
            <a:off x="953333" y="5097051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0120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15" name="Text 12"/>
          <p:cNvSpPr/>
          <p:nvPr/>
        </p:nvSpPr>
        <p:spPr>
          <a:xfrm>
            <a:off x="1531025" y="552234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 o controle da oferta de moeda sobre intervenções fiscais.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0210" y="3768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Histórico</a:t>
            </a:r>
          </a:p>
        </p:txBody>
      </p:sp>
      <p:sp>
        <p:nvSpPr>
          <p:cNvPr id="4" name="Shape 1"/>
          <p:cNvSpPr/>
          <p:nvPr/>
        </p:nvSpPr>
        <p:spPr>
          <a:xfrm>
            <a:off x="6605111" y="1907619"/>
            <a:ext cx="30480" cy="5463183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Shape 2"/>
          <p:cNvSpPr/>
          <p:nvPr/>
        </p:nvSpPr>
        <p:spPr>
          <a:xfrm>
            <a:off x="6845022" y="2402681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Shape 3"/>
          <p:cNvSpPr/>
          <p:nvPr/>
        </p:nvSpPr>
        <p:spPr>
          <a:xfrm>
            <a:off x="6365200" y="216277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7" name="Text 4"/>
          <p:cNvSpPr/>
          <p:nvPr/>
        </p:nvSpPr>
        <p:spPr>
          <a:xfrm>
            <a:off x="6570107" y="2247781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2134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Século XVIII-XIX</a:t>
            </a:r>
          </a:p>
        </p:txBody>
      </p:sp>
      <p:sp>
        <p:nvSpPr>
          <p:cNvPr id="9" name="Text 6"/>
          <p:cNvSpPr/>
          <p:nvPr/>
        </p:nvSpPr>
        <p:spPr>
          <a:xfrm>
            <a:off x="7867888" y="2624852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Surgimento da economia clássica durante a Revolução Industrial.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2993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Shape 8"/>
          <p:cNvSpPr/>
          <p:nvPr/>
        </p:nvSpPr>
        <p:spPr>
          <a:xfrm>
            <a:off x="6365200" y="40594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6531650" y="4144447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1930</a:t>
            </a:r>
          </a:p>
        </p:txBody>
      </p:sp>
      <p:sp>
        <p:nvSpPr>
          <p:cNvPr id="14" name="Text 11"/>
          <p:cNvSpPr/>
          <p:nvPr/>
        </p:nvSpPr>
        <p:spPr>
          <a:xfrm>
            <a:off x="7867888" y="4521517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Desenvolvimento da economia keynesiana em resposta à Grande Depressão.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19601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13"/>
          <p:cNvSpPr/>
          <p:nvPr/>
        </p:nvSpPr>
        <p:spPr>
          <a:xfrm>
            <a:off x="6365200" y="59561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 14"/>
          <p:cNvSpPr/>
          <p:nvPr/>
        </p:nvSpPr>
        <p:spPr>
          <a:xfrm>
            <a:off x="6524744" y="6041112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59277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 1970-80</a:t>
            </a:r>
          </a:p>
        </p:txBody>
      </p:sp>
      <p:sp>
        <p:nvSpPr>
          <p:cNvPr id="19" name="Text 16"/>
          <p:cNvSpPr/>
          <p:nvPr/>
        </p:nvSpPr>
        <p:spPr>
          <a:xfrm>
            <a:off x="7867888" y="6418183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Ascensão do monetarismo em meio à estagflação e alta inflação.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1651" y="16810"/>
            <a:ext cx="81838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 do Governo na Economia</a:t>
            </a:r>
          </a:p>
        </p:txBody>
      </p:sp>
      <p:sp>
        <p:nvSpPr>
          <p:cNvPr id="3" name="Text 1"/>
          <p:cNvSpPr/>
          <p:nvPr/>
        </p:nvSpPr>
        <p:spPr>
          <a:xfrm>
            <a:off x="698097" y="2045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4" name="Text 2"/>
          <p:cNvSpPr/>
          <p:nvPr/>
        </p:nvSpPr>
        <p:spPr>
          <a:xfrm>
            <a:off x="698097" y="262639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Mínimo, focado em manter o estado de direito e direitos de propriedade.</a:t>
            </a:r>
          </a:p>
        </p:txBody>
      </p:sp>
      <p:sp>
        <p:nvSpPr>
          <p:cNvPr id="5" name="Text 3"/>
          <p:cNvSpPr/>
          <p:nvPr/>
        </p:nvSpPr>
        <p:spPr>
          <a:xfrm>
            <a:off x="5326142" y="38080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6" name="Text 4"/>
          <p:cNvSpPr/>
          <p:nvPr/>
        </p:nvSpPr>
        <p:spPr>
          <a:xfrm>
            <a:off x="5326142" y="4389153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Ativo, usando política fiscal para estimular demanda e estabilizar a economia.</a:t>
            </a:r>
          </a:p>
        </p:txBody>
      </p:sp>
      <p:sp>
        <p:nvSpPr>
          <p:cNvPr id="7" name="Text 5"/>
          <p:cNvSpPr/>
          <p:nvPr/>
        </p:nvSpPr>
        <p:spPr>
          <a:xfrm>
            <a:off x="10233574" y="5979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8" name="Text 6"/>
          <p:cNvSpPr/>
          <p:nvPr/>
        </p:nvSpPr>
        <p:spPr>
          <a:xfrm>
            <a:off x="10233574" y="656067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Focado em controlar a oferta de moeda para manter estabilidade de preços.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8A6DBF9-516C-5D5C-BEA8-146D170A2246}"/>
              </a:ext>
            </a:extLst>
          </p:cNvPr>
          <p:cNvSpPr/>
          <p:nvPr/>
        </p:nvSpPr>
        <p:spPr>
          <a:xfrm>
            <a:off x="252648" y="782234"/>
            <a:ext cx="1045889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F6797DF-1B68-E7B1-0E14-4B9C843C6EB1}"/>
              </a:ext>
            </a:extLst>
          </p:cNvPr>
          <p:cNvSpPr/>
          <p:nvPr/>
        </p:nvSpPr>
        <p:spPr>
          <a:xfrm>
            <a:off x="600731" y="829526"/>
            <a:ext cx="1045889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Picture 2" descr="UMC">
            <a:extLst>
              <a:ext uri="{FF2B5EF4-FFF2-40B4-BE49-F238E27FC236}">
                <a16:creationId xmlns:a16="http://schemas.microsoft.com/office/drawing/2014/main" id="{0485FE84-274B-0E4E-5534-415DAA3E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050" y="1681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06159" y="3424027"/>
            <a:ext cx="9417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Visões sobre Inflação e Desemprego</a:t>
            </a:r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2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Inflação resulta de excesso de moeda. Desemprego é temporário e se autocorrige.</a:t>
            </a:r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2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Inflação ocorre quando demanda excede oferta. Desemprego requer intervenção.</a:t>
            </a:r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chemeClr val="bg2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Inflação é fenômeno monetário. Desemprego tem uma taxa natural de equilíbrio.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4618" y="39683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Abordagens durante Crises Econômicas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715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Clássico</a:t>
            </a:r>
          </a:p>
        </p:txBody>
      </p:sp>
      <p:sp>
        <p:nvSpPr>
          <p:cNvPr id="6" name="Text 2"/>
          <p:cNvSpPr/>
          <p:nvPr/>
        </p:nvSpPr>
        <p:spPr>
          <a:xfrm>
            <a:off x="7754422" y="320611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Permitir que mercados se ajustem naturalmente, sem intervenção.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Keynesiano</a:t>
            </a:r>
          </a:p>
        </p:txBody>
      </p:sp>
      <p:sp>
        <p:nvSpPr>
          <p:cNvPr id="9" name="Text 4"/>
          <p:cNvSpPr/>
          <p:nvPr/>
        </p:nvSpPr>
        <p:spPr>
          <a:xfrm>
            <a:off x="7754422" y="487596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gastos do governo e estimular demanda agregada.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Monetarista</a:t>
            </a:r>
          </a:p>
        </p:txBody>
      </p:sp>
      <p:sp>
        <p:nvSpPr>
          <p:cNvPr id="12" name="Text 6"/>
          <p:cNvSpPr/>
          <p:nvPr/>
        </p:nvSpPr>
        <p:spPr>
          <a:xfrm>
            <a:off x="7754422" y="6545818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8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 crescimento estável da oferta de moeda para evitar choques.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Econômicas Clássicas na História</a:t>
            </a:r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7" name="Text 4"/>
          <p:cNvSpPr/>
          <p:nvPr/>
        </p:nvSpPr>
        <p:spPr>
          <a:xfrm>
            <a:off x="6539746" y="2645569"/>
            <a:ext cx="9775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3134320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 do Milho Britânicas</a:t>
            </a:r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Ilustraram limitações do protecionismo e benefícios do livre comércio.</a:t>
            </a:r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2" name="Text 9"/>
          <p:cNvSpPr/>
          <p:nvPr/>
        </p:nvSpPr>
        <p:spPr>
          <a:xfrm>
            <a:off x="6502360" y="4489013"/>
            <a:ext cx="172522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Padrão-Ouro</a:t>
            </a:r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Promoveu estabilidade monetária, mas limitou flexibilidade em crises.</a:t>
            </a:r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17" name="Text 14"/>
          <p:cNvSpPr/>
          <p:nvPr/>
        </p:nvSpPr>
        <p:spPr>
          <a:xfrm>
            <a:off x="6495812" y="6332458"/>
            <a:ext cx="18573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b="1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Laissez-faire</a:t>
            </a:r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7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de não-intervenção durante a Revolução Industrial.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611</Words>
  <Application>Microsoft Office PowerPoint</Application>
  <PresentationFormat>Personalizar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Corben</vt:lpstr>
      <vt:lpstr>Arial</vt:lpstr>
      <vt:lpstr>Nobile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Jorge Fernandes</cp:lastModifiedBy>
  <cp:revision>9</cp:revision>
  <dcterms:created xsi:type="dcterms:W3CDTF">2025-02-12T18:11:04Z</dcterms:created>
  <dcterms:modified xsi:type="dcterms:W3CDTF">2025-02-12T18:38:51Z</dcterms:modified>
</cp:coreProperties>
</file>