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1" r:id="rId2"/>
    <p:sldId id="256" r:id="rId3"/>
    <p:sldId id="259" r:id="rId4"/>
    <p:sldId id="257" r:id="rId5"/>
    <p:sldId id="350" r:id="rId6"/>
    <p:sldId id="351" r:id="rId7"/>
    <p:sldId id="258" r:id="rId8"/>
    <p:sldId id="261" r:id="rId9"/>
    <p:sldId id="348" r:id="rId10"/>
    <p:sldId id="349" r:id="rId11"/>
    <p:sldId id="266" r:id="rId12"/>
    <p:sldId id="260" r:id="rId13"/>
    <p:sldId id="262" r:id="rId14"/>
    <p:sldId id="263" r:id="rId15"/>
    <p:sldId id="352" r:id="rId16"/>
    <p:sldId id="264" r:id="rId17"/>
    <p:sldId id="279" r:id="rId18"/>
    <p:sldId id="273" r:id="rId19"/>
    <p:sldId id="274" r:id="rId20"/>
    <p:sldId id="275" r:id="rId21"/>
    <p:sldId id="276" r:id="rId22"/>
    <p:sldId id="272" r:id="rId23"/>
    <p:sldId id="278" r:id="rId24"/>
    <p:sldId id="280" r:id="rId25"/>
    <p:sldId id="282" r:id="rId26"/>
    <p:sldId id="283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FFA"/>
    <a:srgbClr val="FFFFFF"/>
    <a:srgbClr val="FFFF00"/>
    <a:srgbClr val="FB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4525" autoAdjust="0"/>
  </p:normalViewPr>
  <p:slideViewPr>
    <p:cSldViewPr snapToGrid="0">
      <p:cViewPr varScale="1">
        <p:scale>
          <a:sx n="102" d="100"/>
          <a:sy n="102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14F4F-BB57-46CB-9EF4-59DD4BDA5BB8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FF35-C6A3-4CDF-AA82-E6A50B1343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04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20" tIns="33810" rIns="67620" bIns="3381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20" tIns="33810" rIns="67620" bIns="33810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8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56CB6-A8FB-70E6-05B5-FC73171AC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A188FCC-65CF-251B-FD74-7C32F459A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CBF822-E3F0-20DF-A2B0-926E7EB968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FF1FFE-C224-B6A2-AE73-506322AEA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12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853B2-7366-615F-B5CD-5CD415CA4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CC65AD-1482-6BD9-340B-2013406D4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A095D8F-2950-23CD-FA2B-AECCD3A81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D4676F-9A25-20FD-8024-344CE2CF3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380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6868F-1666-5351-C1F8-47CB556C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2F5796-8A98-1525-D41E-4980026CD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023F1CD-1302-E7C7-29C9-4B4C6B125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C5A3D2-400C-3A2D-9644-25F94812D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7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F8608-382C-CAA8-C089-D3C96058B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6C83CD-4ACB-6987-DC1F-806BD86513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829F5FD-4B39-78BC-556C-C4418B137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4872D6-7923-FF3C-9C44-BCE42ECFA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595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7A241-CF40-1109-8A17-B6C66903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E2E3ECE-39B5-AF0F-5FBF-772FBB32A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6D45537-F5BB-677B-2ACA-54953382D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94BF7B-691D-7360-24E6-18C0C1F3B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876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D5D2A-01CA-BCFE-4C87-945EABBE8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6D5679-3A8A-C65D-F1B5-052711471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5A08C62-44F0-EDA9-8AFA-AA6F62400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967F69-12A7-0EFA-0649-0075DC08A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437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5D58D-0FE4-9D05-4609-2CFFB45D5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310AC6-0BA1-601B-BFC1-19956320F8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72C32C3-DB3A-873C-70D5-B82502F7D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001235-BD7C-48E7-4D24-BC2AF0667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143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B1939-2DFB-1D5E-4147-35B34998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2AC5B1-90D6-58CE-8F9B-59C234C6A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D14F902-4FF3-2752-6A92-9DD6C1562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5E2C17-28CD-E7A8-A394-755F4FED3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731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75765-92AB-83E5-DD99-73BF526DF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AD6256-8EDD-2251-DF14-EB72B81AC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A9F636A-6636-C42D-4055-614359283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E0A3F6-8F83-BA53-704D-4AD48DFD8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05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7D69-D3ED-D6A2-018D-626CA817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2A23C83-EAB5-F1AF-1560-C871755FE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41EAC3-AE62-328D-621C-E585FE077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1C93F8-ED25-1A67-AB11-D2E099AF8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13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574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222C4-CFCA-DA5C-C439-85C29974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E0E251-0A37-12FF-A218-5894EE1D2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AD0ABD4-6AA7-B7E3-3F8D-443DBA0BA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AAF494-F988-F4AE-A6B1-1C4BB0DFB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581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E2970-578A-4C6E-DF61-408059916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0B9B7EB-C261-ECC3-9B0F-3E64D2C63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4F61FF-90F1-2802-55F6-03529D26F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A18143-9410-D069-A07B-9981FB88F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820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08931-F902-7E23-7E74-5E49A6D61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59270ED-21E7-D67F-4CED-8E22B8197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49315BC-4383-2295-3B69-477AAB378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2A5054-FFD9-C286-DF75-21FD2C0E4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17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9DE9E-B78C-4158-9161-4FCEC2E7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BB4E1F-F328-D7E9-E186-A237974E7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D41506-ECFC-880F-61E3-4E2C6F930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A561C7-CE31-0A52-FDB0-8037A5D58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42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7646-6DE5-FF91-85D8-C18CB0249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928853E-69C7-72C7-108B-1F73C052A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C11DFB-0949-E22D-A52F-CDD95D331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3D865C-C825-9026-B2D5-7C4099A42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738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725F9-A39E-1195-39DF-7311ECB03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0B7FFF-7CE7-AE61-FF77-12B4C463C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EC9AE6-3DE3-0407-1691-60CEC9C32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6E90062-7DA6-FE60-A5FF-D99550D53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813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7FC52-52E2-0614-3112-F3EA3A3E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05E79DF-FA6B-A157-3032-F5B47C8FE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3A15A58-5096-EA8A-44B0-EF1BA948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93A539-13AE-A4C3-9C6A-C5EBB181E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641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9EEC-B46E-559B-8722-443B9CF40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04BF34-DA65-F818-80BE-D4DF0621C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775A593-31AC-4158-1D2D-32F12F7B5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E48DD8-A956-6102-B658-E1EEC7D4A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19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DD18B-43A6-2213-093B-C8B9195AC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E29532-2F85-1627-2F5A-ED8ED50A3F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75FF73E-C4D9-FB73-4C6E-77D2AE001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F5A39C-D574-ABEE-39DD-4E70FC603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340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63A42-205E-BFFE-98A2-1C2CB0BE2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4D5D471-17E5-B7C2-4CF5-453B94ADC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1851CCC-1DDC-6434-F90F-F4322E9FD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3454CD-008E-C643-01F7-CCEF7CFCF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00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52C91-6B5E-8FB8-7EE2-D189573E4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85AF130-CA9B-C6A7-20ED-68738F755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643180B-AABA-AF2F-2D00-89EF02841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1E5816-D1EB-D20A-2F5C-CB83C6FE5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15046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98CF7-DB20-659A-51DC-6371A6E48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3CCFA51-0757-B1D9-B796-B7D76D92D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FE89156-E304-BD5B-987D-3300579C9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110D64-CF99-4D71-92D0-E61BD8703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841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F2C8A-66C1-0594-F63D-DC4FA4225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10B9BEF-4FEE-181B-F429-E7AFEF34E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35294C7-FEE5-8267-709F-A079DC5A9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8A06D4-E523-F21D-C46F-A1D11F8B9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095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911EC-BC94-B3DF-8B8A-FB04BCEC5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0E0DB52-F8C6-7A3B-C706-169EB731E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12813EE-E18D-B02B-1935-B23CCB71B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B229502-6D07-0617-35C3-0ACF90CC3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543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A283-A0D6-877C-E18B-ED4B633EC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D0A893C-23AA-4408-AEB6-238E84DF58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1996AF-FB97-B746-CF77-E360F3C9F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349376-6AF2-63B2-D0EB-06E2EA21A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374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45A9-7D2C-8E83-B857-351259FBC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9144B2F-FDAF-3199-76D4-D9E8753AA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4E39CEC-8ECC-27B8-C32E-4A6069F70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018241-637B-D6A3-396C-CD4D3246F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86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7293E-C870-1EF3-732D-D5C925A6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E5325F-72A2-C3D5-C7C5-19CDAE834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46377E2-B5F9-885B-13D6-E3357AF17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FEDA5-CD0D-49A7-B1A3-F7953E938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4787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1E946-6729-BDB7-288F-AA724948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628079E-9403-7589-9FF1-A3C35A1FC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F7350BF-67C1-8834-EE88-F207139F3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983A01-F855-21AA-2F7C-E3EDA362F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9256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B56D0-1665-E846-A42F-FD526367B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811F84B-E89B-E2CF-6FA9-706A7AC77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2DA2E4A-E958-281F-3E1D-C83065BBE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1D2E76-5B32-5C5F-678A-9DE4242E1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393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83689-D252-8894-C7A6-08AE7BE9C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D53E7A-3403-D5D9-E6A6-0619BEE82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28FBCB0-EE00-EF1F-75C7-AED329F34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69FCB5-6BDC-B20E-CA65-67D40BFDB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02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633D0-6454-4A25-4534-C296FDAEF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D50ADBD-AB6F-9DB3-2CD9-01581299B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6EE3A9B-8BDA-952F-9308-57EBF773F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8C506F-90B5-C610-1829-207980F19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1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87B35-91E5-ABE3-7B8B-E29C641C6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CC41BEB-BB2D-607E-3DE7-DC4651E69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F72F54C-2A41-2BA7-9C1A-DBB7DB08DF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124DD6-187D-5822-D38C-F0A659712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019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B6677-86E2-4762-28AC-D254E1B3C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B8A3E44-3195-C7FE-4710-9F288D5A9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3D8CDE8-CD04-5AC1-3BEC-5A5D800B6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223F2B-EC11-4645-8B1D-1FBC18772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7505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9C0C0-7AC5-061E-A719-D44FF25DE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26BA92A-EB74-6E4F-BED8-225E8EE6B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4AE3EE4-3376-3200-1CA1-ABE04782E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DF5AA1-EB2F-9261-BA2C-4B4B4874D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4089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8C235-0103-187F-7AF0-85C3D31E4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684BEEE-A1AE-7A9A-8B19-0EE5937D9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E05CE22-2ECE-CB12-6F13-A3870B3AF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E7B91E-459C-190D-03D9-CD5BB069E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0552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312FF-32E2-9B68-EADB-656C6420A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E3E0E6C-703F-7092-BA14-6CC3DE69A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B6B550F-7170-BAE5-6773-634C452CD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5DDC6D-68F4-48E4-ACB5-C48BA2E246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853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A9B9A-D290-3046-06C3-7DED7069A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19BD6D-9B60-2FB2-47E0-4F1E675F22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17626AA-CCFF-4875-A8C4-1D7610D29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BC2E755-994D-A165-3884-9BC9BDCBB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3543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ECA3-4682-DE76-65CF-2A3369C6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B124F5C-A448-5416-942A-B574162C6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BB7AC0-EFC3-0224-262C-EB1EC82B3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D52EB7-B8D0-8368-9D37-79CFBB85FC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5289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B70B5-3D37-1A17-1CB6-D35E64905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EE033B8-7889-E5DC-F3A0-655DBD403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C6398EF-BBF7-C439-979F-C59B6E5B0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EB4FAB-526F-ADAC-7CD4-425515354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2988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B7D1-8E48-5BCE-9D5F-573A03C97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FF8984E-5930-8746-25AD-43CEF37E8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1666749-68C1-CE6B-98EE-A8CC01BC0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A1B24B-87C6-420F-9911-CF771BBCD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3538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3DEFC-CBCA-452E-8428-0886FB52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FCCCAA-2099-1D37-83E1-3334BFEE11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FF1F6C2-214F-768C-6D33-7CDCAA398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B546245-995B-E385-511F-BD9E7D79E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5217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EA98E-76C8-F0E7-AC20-8BD0B702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36E8C1A-A142-E951-734F-659ABE8D06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721CE63-5ED8-5583-3A5C-6D2651BC2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D0920C-4ED8-A276-09C2-4768D81F15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9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378D-0DB5-AA1A-DEF5-4B961E279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6ECF5F3-189A-FF43-28F9-7C70F1BB3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1EED6C-0EA7-B69B-DBE1-575D687E7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AADF74-FF0E-74DD-CCDF-1123FCFF3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2536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BFB71-E067-6D54-C741-BAD78AADC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585C11F-F68A-9A13-9875-798D7260D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77CB76D-CF81-1AD7-67F3-607703262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818DD2-D168-BAFC-90CD-9410B53B6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48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61BF-9040-6BF3-9AA3-A27172A22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95D1180-0958-C3D9-1143-5B2BF5690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841A76-AFCC-3A1C-6FFB-F34F57B52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BBA32E-830D-D133-5136-6B2F881C9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84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5D30A-517F-A175-3F19-5D37704C3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B4D71F4-1F10-5C9D-FFB9-23A4572DD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88E457B-A64D-4BE9-7FDC-60D720218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D4553A9-231B-D9FF-DD85-E4E7CD052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62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2E809-35EF-9052-7F20-4A8D87488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2FC1E75-4E5A-4CDB-F2F1-5F22B5981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E23FDFC-3676-9759-7BC6-F45710152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8C4025-E142-68C8-ADA7-8C5C1CA7E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247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9EE2F-85BF-B581-31C8-4CB32C8F1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11968B1-FCCF-2643-9A6E-4A6BEB42F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18B20A-F8DC-A4C8-2D61-A5DE4A655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65A609-5A05-6E98-31BC-BBF22ADAC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DFF35-C6A3-4CDF-AA82-E6A50B1343A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376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6C83E-7DB9-A230-FE9B-11A0907C3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74946-54CF-46F7-60D9-CC376D4E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F7121D-D370-7E31-1813-ECCBF662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AB3CDA-5546-CC68-E759-F413F37A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E5AD1A-F2E8-2D56-61FE-7DFA124C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17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B1D59D-ECEA-EC70-A9A8-F16080BC1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11231D-20A5-3790-EFC3-05E74F9EE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3FB36B-2029-A162-0102-55BC085A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33BF16-7C4F-367A-53F4-382FA766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A88A18-F447-760B-06D6-FB18D925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09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D4B4A2-22E5-C80A-C648-451C48B81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500220-1668-A1BF-DDCD-14A96B8B3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08C4C-6087-65A6-7016-BEDA6E29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46FE-2499-17A7-9BDF-5B5B0C78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2201A5-B901-55A2-909B-75B55B18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68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08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A22CD-20A0-D1E5-C8D3-C6790E0F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A447C7-C2A0-9DD4-43C2-F917C658B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35C5F4-5CCB-3337-F6F8-FB7EA21D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BDFBB4-BDD8-F65C-BFE2-49127BCF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DBF390-83B4-3D7E-EEEF-DC60D93A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03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E3EA0-A2C7-2567-A7E9-BE0821B5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D4B39E-C1B7-CCE5-C8C8-E1BD4B20F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0F366-D213-8909-EF69-7BE7AFB2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DFDC4C-8602-8BEB-7E08-F00781E4A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A1FAA9-B785-1548-A4FC-A828F2F8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7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78BC6-C253-5536-797B-833A1044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B43DBA-4637-2B42-40BF-A8A28FFC9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35FE49-8964-5BB6-81C3-838406D85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4564F1-305F-5456-9A3D-25F01314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88266D-0743-202D-211A-C0213B40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3D1EAE-2CB3-C00F-2DF3-F61A6825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9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4E434-41B9-92D8-6D44-A09BE66EA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48B1D-521D-BC89-96E1-9E8B473FC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A402D4-B3DB-CD0D-0AB6-54D45CB2B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648A74-B184-5F50-89C0-B01F41AA9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FD3A893-FDAD-9C8C-71E6-47C8D5DB6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A5ADC3-2627-C8DE-AECA-88829D4E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2C83AE-285B-129D-3043-70B169FB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EEC4D0-743B-A6DD-88A3-DECF4185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72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023F4-7DD9-86D2-7C31-FCB3F469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84E80D-876B-C6A4-F9CA-2F45E49D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C52D6-0AFA-ADDC-1AC2-FF488D40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BB7BF5-5524-797D-6A10-F3676A8E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8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DA8A14-2C6B-F4B8-DD14-9ACFDD0E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705E66-AE49-1BDE-0CEA-5E01EC62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334E5FA-CC47-AA55-0C6B-0136457F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34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D2935-7B8F-91D3-3D6C-1EEFEFE7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4F28A3-F37B-D6EF-9F02-F299A37A7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F3F6C4-0688-11C3-1BAD-5BD24B96E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2FAE5B-BB0B-37BC-9A5F-A32C14D1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D0D381-369F-92CE-9296-7F3F7B7E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A5A181-8D13-A9A0-F827-CB0063EF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C1563-292B-6813-18A7-79000339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F142BC-53DC-813E-A34A-53F8BCA16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4C1E9C-FC18-D457-8F99-0473EBC94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6A192B-9DC6-3C1F-E8C9-3C095722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FBE55A-C568-180D-E752-44A34BD4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193603-C7D2-3BEA-982B-B4F82B99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18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EB4E9C-76BB-8E9A-C3F9-DABE3990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97C2DA-C6FC-D3F0-348F-131187508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D117BA-759D-27DF-83C0-280E4991F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3C3C4A-1565-44B1-B594-912F3080AC7E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B68C59-1CDB-B77B-8070-543F316C9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8B7BA6-5D10-E811-B22F-0315F0DF7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89F91-E018-4F4D-BA56-E77D2C4481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3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983" y="2033786"/>
            <a:ext cx="4211935" cy="279042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07406" y="2567105"/>
            <a:ext cx="5542187" cy="9302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890"/>
              </a:lnSpc>
            </a:pPr>
            <a:r>
              <a:rPr lang="en-US" sz="3912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Cenários Econômicos</a:t>
            </a:r>
          </a:p>
          <a:p>
            <a:pPr>
              <a:lnSpc>
                <a:spcPts val="4890"/>
              </a:lnSpc>
            </a:pPr>
            <a:endParaRPr lang="en-US" sz="2667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204E00E-61DB-1FDA-5F8B-74955EDE4F36}"/>
              </a:ext>
            </a:extLst>
          </p:cNvPr>
          <p:cNvSpPr/>
          <p:nvPr/>
        </p:nvSpPr>
        <p:spPr>
          <a:xfrm>
            <a:off x="1963630" y="3100216"/>
            <a:ext cx="3892883" cy="6575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890"/>
              </a:lnSpc>
            </a:pPr>
            <a:r>
              <a:rPr lang="en-US" sz="20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Professor: Jorge Fernandes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0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38C55-682D-CD70-E768-F8D719E6D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0DA25B40-A01D-CEDF-1F66-F4823824E4BD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CA930962-1025-87DB-E5F6-57B5D5C6C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7FA79931-1BB4-A26C-1EDA-EBC11FFB3505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1CA1ABD0-4972-5570-1E02-6FA2008CB56F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D92F493-BC22-7FC7-CD29-BCEB03F5C8A5}"/>
              </a:ext>
            </a:extLst>
          </p:cNvPr>
          <p:cNvSpPr txBox="1"/>
          <p:nvPr/>
        </p:nvSpPr>
        <p:spPr>
          <a:xfrm>
            <a:off x="103392" y="109506"/>
            <a:ext cx="1019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 de aumento de Taxa de Juros</a:t>
            </a:r>
          </a:p>
        </p:txBody>
      </p: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CB943824-FDFF-960E-52CF-B465741C2401}"/>
              </a:ext>
            </a:extLst>
          </p:cNvPr>
          <p:cNvGrpSpPr/>
          <p:nvPr/>
        </p:nvGrpSpPr>
        <p:grpSpPr>
          <a:xfrm>
            <a:off x="3205848" y="1526668"/>
            <a:ext cx="1743959" cy="2914212"/>
            <a:chOff x="3205848" y="1526668"/>
            <a:chExt cx="1743959" cy="2914212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6B48AC12-F861-89FA-589A-0DD3623A8CEC}"/>
                </a:ext>
              </a:extLst>
            </p:cNvPr>
            <p:cNvSpPr/>
            <p:nvPr/>
          </p:nvSpPr>
          <p:spPr>
            <a:xfrm>
              <a:off x="3218417" y="152666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1.000.000,00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9C232D4D-C908-C3E5-F01E-4AD5662F4AA6}"/>
                </a:ext>
              </a:extLst>
            </p:cNvPr>
            <p:cNvSpPr/>
            <p:nvPr/>
          </p:nvSpPr>
          <p:spPr>
            <a:xfrm>
              <a:off x="3218417" y="185817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600.000,00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C98EB8F5-1EA0-F77E-CFCC-778A76588B7A}"/>
                </a:ext>
              </a:extLst>
            </p:cNvPr>
            <p:cNvSpPr/>
            <p:nvPr/>
          </p:nvSpPr>
          <p:spPr>
            <a:xfrm>
              <a:off x="3205848" y="218968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400.000,00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761BB7C0-E1E1-8DAE-0CD1-C72495494779}"/>
                </a:ext>
              </a:extLst>
            </p:cNvPr>
            <p:cNvSpPr/>
            <p:nvPr/>
          </p:nvSpPr>
          <p:spPr>
            <a:xfrm>
              <a:off x="3205848" y="252119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  80.000,00</a:t>
              </a: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5309A279-432E-D67B-0D40-15AB186FC279}"/>
                </a:ext>
              </a:extLst>
            </p:cNvPr>
            <p:cNvSpPr/>
            <p:nvPr/>
          </p:nvSpPr>
          <p:spPr>
            <a:xfrm>
              <a:off x="3205848" y="285270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>
                  <a:solidFill>
                    <a:schemeClr val="tx1"/>
                  </a:solidFill>
                </a:rPr>
                <a:t>       60.000,00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926782AD-0292-19EA-5705-5C3B1E46D3E4}"/>
                </a:ext>
              </a:extLst>
            </p:cNvPr>
            <p:cNvSpPr/>
            <p:nvPr/>
          </p:nvSpPr>
          <p:spPr>
            <a:xfrm>
              <a:off x="3205848" y="318421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210.000,00</a:t>
              </a: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D72F4E7B-F3CA-A27C-D81F-4598CB36CB17}"/>
                </a:ext>
              </a:extLst>
            </p:cNvPr>
            <p:cNvSpPr/>
            <p:nvPr/>
          </p:nvSpPr>
          <p:spPr>
            <a:xfrm>
              <a:off x="3205848" y="3529863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  50.000,00</a:t>
              </a: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4BDDC6D0-E997-CC65-66EC-07202456C4A6}"/>
                </a:ext>
              </a:extLst>
            </p:cNvPr>
            <p:cNvSpPr/>
            <p:nvPr/>
          </p:nvSpPr>
          <p:spPr>
            <a:xfrm>
              <a:off x="3205848" y="3858110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  21.000,00</a:t>
              </a:r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44DE6204-DAC8-8BC8-7E37-2CD88F0C2FD3}"/>
                </a:ext>
              </a:extLst>
            </p:cNvPr>
            <p:cNvSpPr/>
            <p:nvPr/>
          </p:nvSpPr>
          <p:spPr>
            <a:xfrm>
              <a:off x="3205848" y="4186357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  29.000,00</a:t>
              </a:r>
            </a:p>
          </p:txBody>
        </p:sp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A0C4FEA1-8BAE-A650-87F4-910FC658690A}"/>
              </a:ext>
            </a:extLst>
          </p:cNvPr>
          <p:cNvGrpSpPr/>
          <p:nvPr/>
        </p:nvGrpSpPr>
        <p:grpSpPr>
          <a:xfrm>
            <a:off x="522351" y="1526668"/>
            <a:ext cx="2567233" cy="2914212"/>
            <a:chOff x="522351" y="1526668"/>
            <a:chExt cx="2567233" cy="2914212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7ABBBE4-A9BD-6334-927C-FC68A8F0583F}"/>
                </a:ext>
              </a:extLst>
            </p:cNvPr>
            <p:cNvSpPr/>
            <p:nvPr/>
          </p:nvSpPr>
          <p:spPr>
            <a:xfrm>
              <a:off x="534920" y="152666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Receita de Vendas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5A555A91-93ED-7EA3-32B1-74B2E3A56349}"/>
                </a:ext>
              </a:extLst>
            </p:cNvPr>
            <p:cNvSpPr/>
            <p:nvPr/>
          </p:nvSpPr>
          <p:spPr>
            <a:xfrm>
              <a:off x="534920" y="185817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CPV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26A940B-FAB8-B237-C008-3692B20580AB}"/>
                </a:ext>
              </a:extLst>
            </p:cNvPr>
            <p:cNvSpPr/>
            <p:nvPr/>
          </p:nvSpPr>
          <p:spPr>
            <a:xfrm>
              <a:off x="522351" y="218968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Lucro operacional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48D9E17-7ADA-F18A-7187-9F78CA2DD2A5}"/>
                </a:ext>
              </a:extLst>
            </p:cNvPr>
            <p:cNvSpPr/>
            <p:nvPr/>
          </p:nvSpPr>
          <p:spPr>
            <a:xfrm>
              <a:off x="522351" y="252119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Despesa com Vendas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1B943AF0-80FB-1C4A-DD1D-72CDE8DBB275}"/>
                </a:ext>
              </a:extLst>
            </p:cNvPr>
            <p:cNvSpPr/>
            <p:nvPr/>
          </p:nvSpPr>
          <p:spPr>
            <a:xfrm>
              <a:off x="522351" y="285270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Despesa </a:t>
              </a:r>
              <a:r>
                <a:rPr lang="pt-BR" sz="1600" dirty="0" err="1">
                  <a:solidFill>
                    <a:schemeClr val="tx1"/>
                  </a:solidFill>
                </a:rPr>
                <a:t>adm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4C423B49-1EBF-CDCE-64EA-3001CBB95959}"/>
                </a:ext>
              </a:extLst>
            </p:cNvPr>
            <p:cNvSpPr/>
            <p:nvPr/>
          </p:nvSpPr>
          <p:spPr>
            <a:xfrm>
              <a:off x="522351" y="318421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Despesas Financeiras</a:t>
              </a:r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C9F410F3-7D0D-77CB-E22A-210E2F581E8F}"/>
                </a:ext>
              </a:extLst>
            </p:cNvPr>
            <p:cNvSpPr/>
            <p:nvPr/>
          </p:nvSpPr>
          <p:spPr>
            <a:xfrm>
              <a:off x="522351" y="3529863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Lucro Antes Impostos</a:t>
              </a:r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7963F67E-3F90-F4E7-5E2A-6A8EDD7C5CFA}"/>
                </a:ext>
              </a:extLst>
            </p:cNvPr>
            <p:cNvSpPr/>
            <p:nvPr/>
          </p:nvSpPr>
          <p:spPr>
            <a:xfrm>
              <a:off x="522351" y="3858110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Impostos</a:t>
              </a:r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E2DB6765-846D-6911-837B-14BF2B00BFC6}"/>
                </a:ext>
              </a:extLst>
            </p:cNvPr>
            <p:cNvSpPr/>
            <p:nvPr/>
          </p:nvSpPr>
          <p:spPr>
            <a:xfrm>
              <a:off x="522351" y="4186357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Resultado do Exercício</a:t>
              </a: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A96B097C-6C42-8697-2067-1E355E324717}"/>
                </a:ext>
              </a:extLst>
            </p:cNvPr>
            <p:cNvSpPr/>
            <p:nvPr/>
          </p:nvSpPr>
          <p:spPr>
            <a:xfrm>
              <a:off x="2830347" y="3239675"/>
              <a:ext cx="207390" cy="1630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2539C348-F705-90BC-88FC-DFA081155E62}"/>
                </a:ext>
              </a:extLst>
            </p:cNvPr>
            <p:cNvSpPr/>
            <p:nvPr/>
          </p:nvSpPr>
          <p:spPr>
            <a:xfrm>
              <a:off x="2426880" y="1570052"/>
              <a:ext cx="207390" cy="1630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F6F383A7-B879-6387-5CDF-04E84D57392B}"/>
              </a:ext>
            </a:extLst>
          </p:cNvPr>
          <p:cNvGrpSpPr/>
          <p:nvPr/>
        </p:nvGrpSpPr>
        <p:grpSpPr>
          <a:xfrm>
            <a:off x="8028293" y="4756312"/>
            <a:ext cx="3991386" cy="2016657"/>
            <a:chOff x="8028293" y="4756312"/>
            <a:chExt cx="3991386" cy="2016657"/>
          </a:xfrm>
        </p:grpSpPr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72242234-091C-B64F-0054-100019F66E7C}"/>
                </a:ext>
              </a:extLst>
            </p:cNvPr>
            <p:cNvSpPr/>
            <p:nvPr/>
          </p:nvSpPr>
          <p:spPr>
            <a:xfrm>
              <a:off x="8028293" y="5194014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Ano A-1</a:t>
              </a:r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0C531EAE-91AC-FACB-F869-977A84627072}"/>
                </a:ext>
              </a:extLst>
            </p:cNvPr>
            <p:cNvSpPr/>
            <p:nvPr/>
          </p:nvSpPr>
          <p:spPr>
            <a:xfrm>
              <a:off x="8028293" y="5545790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Juros</a:t>
              </a:r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5F77613A-B38E-ED3F-1E87-A618DA355C1F}"/>
                </a:ext>
              </a:extLst>
            </p:cNvPr>
            <p:cNvSpPr/>
            <p:nvPr/>
          </p:nvSpPr>
          <p:spPr>
            <a:xfrm>
              <a:off x="9008044" y="5539660"/>
              <a:ext cx="730279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+ 1 %</a:t>
              </a:r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911408F9-8067-EED5-B52A-ADFAF82A2F3F}"/>
                </a:ext>
              </a:extLst>
            </p:cNvPr>
            <p:cNvSpPr/>
            <p:nvPr/>
          </p:nvSpPr>
          <p:spPr>
            <a:xfrm>
              <a:off x="10142721" y="5539659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Receita</a:t>
              </a:r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DBBE5F76-6A20-16CF-C8CC-8A89F505BFCC}"/>
                </a:ext>
              </a:extLst>
            </p:cNvPr>
            <p:cNvSpPr/>
            <p:nvPr/>
          </p:nvSpPr>
          <p:spPr>
            <a:xfrm>
              <a:off x="11139207" y="5539658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-2,3 %</a:t>
              </a:r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0E51DE42-A3AD-F427-2AB5-28C9BB31E24B}"/>
                </a:ext>
              </a:extLst>
            </p:cNvPr>
            <p:cNvSpPr/>
            <p:nvPr/>
          </p:nvSpPr>
          <p:spPr>
            <a:xfrm>
              <a:off x="8028293" y="6166670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Ano A-3</a:t>
              </a:r>
            </a:p>
          </p:txBody>
        </p:sp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664B0662-0436-522F-5249-B9187FF3B14E}"/>
                </a:ext>
              </a:extLst>
            </p:cNvPr>
            <p:cNvSpPr/>
            <p:nvPr/>
          </p:nvSpPr>
          <p:spPr>
            <a:xfrm>
              <a:off x="8028293" y="6518446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Juros</a:t>
              </a:r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07383157-5AF2-273B-66F2-C32E8556D7E3}"/>
                </a:ext>
              </a:extLst>
            </p:cNvPr>
            <p:cNvSpPr/>
            <p:nvPr/>
          </p:nvSpPr>
          <p:spPr>
            <a:xfrm>
              <a:off x="9008044" y="6512316"/>
              <a:ext cx="730279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- 2 %</a:t>
              </a:r>
            </a:p>
          </p:txBody>
        </p:sp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6175D27D-14E9-71A8-F9E4-D9F8CD602ECE}"/>
                </a:ext>
              </a:extLst>
            </p:cNvPr>
            <p:cNvSpPr/>
            <p:nvPr/>
          </p:nvSpPr>
          <p:spPr>
            <a:xfrm>
              <a:off x="10142721" y="6512315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Receita</a:t>
              </a:r>
            </a:p>
          </p:txBody>
        </p:sp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FADE3113-C11B-3E3F-D023-351EC350F18F}"/>
                </a:ext>
              </a:extLst>
            </p:cNvPr>
            <p:cNvSpPr/>
            <p:nvPr/>
          </p:nvSpPr>
          <p:spPr>
            <a:xfrm>
              <a:off x="11139207" y="6512314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3,1 %</a:t>
              </a:r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0F8EE489-137A-6FB8-BA7A-8CB7BBB94EEC}"/>
                </a:ext>
              </a:extLst>
            </p:cNvPr>
            <p:cNvSpPr/>
            <p:nvPr/>
          </p:nvSpPr>
          <p:spPr>
            <a:xfrm>
              <a:off x="8028293" y="4756312"/>
              <a:ext cx="3991386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Relação:  Taxa de Juros e Receita</a:t>
              </a:r>
            </a:p>
          </p:txBody>
        </p:sp>
      </p:grp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1B14654E-E36E-CD2E-5C3B-83654C4232F6}"/>
              </a:ext>
            </a:extLst>
          </p:cNvPr>
          <p:cNvSpPr/>
          <p:nvPr/>
        </p:nvSpPr>
        <p:spPr>
          <a:xfrm>
            <a:off x="5242874" y="152666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931.000,00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1303A1D2-BBC6-68D3-6812-345B37659817}"/>
              </a:ext>
            </a:extLst>
          </p:cNvPr>
          <p:cNvSpPr/>
          <p:nvPr/>
        </p:nvSpPr>
        <p:spPr>
          <a:xfrm>
            <a:off x="5242874" y="185817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558.600,00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2C5A7C5F-7936-BA08-0FA6-E065382879F4}"/>
              </a:ext>
            </a:extLst>
          </p:cNvPr>
          <p:cNvSpPr/>
          <p:nvPr/>
        </p:nvSpPr>
        <p:spPr>
          <a:xfrm>
            <a:off x="5230305" y="218968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372.400,00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C573526B-EF2F-B0E0-B214-61C41263D507}"/>
              </a:ext>
            </a:extLst>
          </p:cNvPr>
          <p:cNvSpPr/>
          <p:nvPr/>
        </p:nvSpPr>
        <p:spPr>
          <a:xfrm>
            <a:off x="5230305" y="252119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  90.000,00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10539F16-ECC4-C1ED-3D9F-E72E3014CBFE}"/>
              </a:ext>
            </a:extLst>
          </p:cNvPr>
          <p:cNvSpPr/>
          <p:nvPr/>
        </p:nvSpPr>
        <p:spPr>
          <a:xfrm>
            <a:off x="5230305" y="285270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  60.000,00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41D6313C-0E09-2261-75E8-814A4CEE7BFA}"/>
              </a:ext>
            </a:extLst>
          </p:cNvPr>
          <p:cNvSpPr/>
          <p:nvPr/>
        </p:nvSpPr>
        <p:spPr>
          <a:xfrm>
            <a:off x="5230305" y="318421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231.000,00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FE1C9234-600A-F559-E951-94151D423BB1}"/>
              </a:ext>
            </a:extLst>
          </p:cNvPr>
          <p:cNvSpPr/>
          <p:nvPr/>
        </p:nvSpPr>
        <p:spPr>
          <a:xfrm>
            <a:off x="5230305" y="3529863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  - 8.600,00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2F077E78-24FF-9B0A-03FA-0B1EAF929ADC}"/>
              </a:ext>
            </a:extLst>
          </p:cNvPr>
          <p:cNvSpPr/>
          <p:nvPr/>
        </p:nvSpPr>
        <p:spPr>
          <a:xfrm>
            <a:off x="5230305" y="3858110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44B875A1-8AB8-C329-1525-3DBDE9307D5D}"/>
              </a:ext>
            </a:extLst>
          </p:cNvPr>
          <p:cNvSpPr/>
          <p:nvPr/>
        </p:nvSpPr>
        <p:spPr>
          <a:xfrm>
            <a:off x="5242874" y="1131353"/>
            <a:ext cx="1731390" cy="254523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Juros + 3%  </a:t>
            </a:r>
            <a:r>
              <a:rPr lang="pt-BR" sz="1200" dirty="0">
                <a:solidFill>
                  <a:schemeClr val="tx1"/>
                </a:solidFill>
                <a:sym typeface="Wingdings" panose="05000000000000000000" pitchFamily="2" charset="2"/>
              </a:rPr>
              <a:t> -6,9%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6D2609B1-5D07-3594-1015-912B8572E062}"/>
              </a:ext>
            </a:extLst>
          </p:cNvPr>
          <p:cNvSpPr/>
          <p:nvPr/>
        </p:nvSpPr>
        <p:spPr>
          <a:xfrm>
            <a:off x="7100838" y="4192948"/>
            <a:ext cx="1062774" cy="254523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</a:rPr>
              <a:t>- 129,6%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82441FB-C666-69A4-9623-3CFFDDCDF718}"/>
              </a:ext>
            </a:extLst>
          </p:cNvPr>
          <p:cNvSpPr/>
          <p:nvPr/>
        </p:nvSpPr>
        <p:spPr>
          <a:xfrm>
            <a:off x="5230305" y="4190095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  - 8.600,00</a:t>
            </a:r>
          </a:p>
        </p:txBody>
      </p:sp>
    </p:spTree>
    <p:extLst>
      <p:ext uri="{BB962C8B-B14F-4D97-AF65-F5344CB8AC3E}">
        <p14:creationId xmlns:p14="http://schemas.microsoft.com/office/powerpoint/2010/main" val="38442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CE039-F3BB-972D-246B-B45B8E482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0F279D93-3056-8E30-5640-DEC359FA6EC2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89CFC2BE-1FF1-1B75-4054-B9525629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6E726F51-B51F-274A-4107-A65948A17F65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0AB0E2D-AC42-1728-1313-7F5EC227DA9F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89454E72-8386-3DC4-D81A-301FDE4EFEDA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CF49561-4A37-3995-B079-5404BA4C1CE6}"/>
              </a:ext>
            </a:extLst>
          </p:cNvPr>
          <p:cNvSpPr txBox="1"/>
          <p:nvPr/>
        </p:nvSpPr>
        <p:spPr>
          <a:xfrm>
            <a:off x="2541856" y="177792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Relaciona (equilíbrio) mercado monetário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C5357B2-7D87-37EE-DA98-80DC08A5C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8085"/>
            <a:ext cx="12192000" cy="1089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DEA2F81-067F-F75A-58CB-6E7920A24954}"/>
              </a:ext>
            </a:extLst>
          </p:cNvPr>
          <p:cNvSpPr/>
          <p:nvPr/>
        </p:nvSpPr>
        <p:spPr>
          <a:xfrm>
            <a:off x="0" y="5768088"/>
            <a:ext cx="12192000" cy="108991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BD9A44-D3FC-5CF9-655A-F2C633342F1F}"/>
              </a:ext>
            </a:extLst>
          </p:cNvPr>
          <p:cNvSpPr txBox="1"/>
          <p:nvPr/>
        </p:nvSpPr>
        <p:spPr>
          <a:xfrm>
            <a:off x="1049590" y="1657479"/>
            <a:ext cx="96115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curva LM (Liquidity Preference-Money Supply) é uma parte crucial na análise macroeconômica, representando a </a:t>
            </a:r>
            <a:r>
              <a:rPr lang="pt-BR" sz="1600" b="1" dirty="0"/>
              <a:t>relação entre a taxa de juros e o nível de renda </a:t>
            </a:r>
            <a:r>
              <a:rPr lang="pt-BR" sz="1600" dirty="0"/>
              <a:t>que </a:t>
            </a:r>
            <a:r>
              <a:rPr lang="pt-BR" sz="1600" b="1" dirty="0"/>
              <a:t>equilibra o mercado monetário</a:t>
            </a:r>
            <a:r>
              <a:rPr lang="pt-BR" sz="1600" dirty="0"/>
              <a:t>.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Resumo: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Inclinação Positiva</a:t>
            </a:r>
            <a:r>
              <a:rPr lang="pt-BR" sz="1600" dirty="0"/>
              <a:t>: A curva LM tem inclinação positiva, o que significa que </a:t>
            </a:r>
            <a:r>
              <a:rPr lang="pt-BR" sz="1600" b="1" dirty="0"/>
              <a:t>uma maior renda nacional resulta em uma maior demanda por dinheiro</a:t>
            </a:r>
            <a:r>
              <a:rPr lang="pt-BR" sz="1600" dirty="0"/>
              <a:t>, levando a uma maior taxa de juros para equilibrar o mercado monetário.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Equilíbrio no Mercado Monetário</a:t>
            </a:r>
            <a:r>
              <a:rPr lang="pt-BR" sz="1600" dirty="0"/>
              <a:t>: A curva LM mostra todos </a:t>
            </a:r>
            <a:r>
              <a:rPr lang="pt-BR" sz="1600" b="1" dirty="0"/>
              <a:t>os pontos onde a oferta de dinheiro é igual à demanda por dinheiro</a:t>
            </a:r>
            <a:r>
              <a:rPr lang="pt-BR" sz="1600" dirty="0"/>
              <a:t>, ou seja, onde o mercado monetário está em equilíbrio.</a:t>
            </a:r>
          </a:p>
        </p:txBody>
      </p:sp>
    </p:spTree>
    <p:extLst>
      <p:ext uri="{BB962C8B-B14F-4D97-AF65-F5344CB8AC3E}">
        <p14:creationId xmlns:p14="http://schemas.microsoft.com/office/powerpoint/2010/main" val="299878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57C5F-C674-B772-76E1-363046C4C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F0261ECB-3E70-A5CF-F630-9E49F5C6668B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C2EE968F-4C6D-CCE0-4C56-06538FB9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87005555-CA78-5B31-2703-B6A63975695D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4958D128-90CF-2CF7-E01D-3B5B61D7B1F8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9619059C-F5C6-1582-5A34-6A2AAC77EE57}"/>
              </a:ext>
            </a:extLst>
          </p:cNvPr>
          <p:cNvSpPr txBox="1"/>
          <p:nvPr/>
        </p:nvSpPr>
        <p:spPr>
          <a:xfrm>
            <a:off x="325111" y="1771779"/>
            <a:ext cx="4468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ysClr val="windowText" lastClr="000000"/>
                </a:solidFill>
              </a:rPr>
              <a:t>A demanda real por moeda por ser dividida em: </a:t>
            </a:r>
          </a:p>
          <a:p>
            <a:r>
              <a:rPr lang="pt-BR" sz="1400" dirty="0">
                <a:solidFill>
                  <a:sysClr val="windowText" lastClr="000000"/>
                </a:solidFill>
              </a:rPr>
              <a:t>a- transação e precaução (Lt)</a:t>
            </a:r>
          </a:p>
          <a:p>
            <a:r>
              <a:rPr lang="pt-BR" sz="1400" dirty="0">
                <a:solidFill>
                  <a:sysClr val="windowText" lastClr="000000"/>
                </a:solidFill>
              </a:rPr>
              <a:t>b- especulação (Ls)</a:t>
            </a:r>
          </a:p>
          <a:p>
            <a:endParaRPr lang="pt-BR" sz="1400" dirty="0">
              <a:solidFill>
                <a:sysClr val="windowText" lastClr="000000"/>
              </a:solidFill>
            </a:endParaRPr>
          </a:p>
          <a:p>
            <a:r>
              <a:rPr lang="pt-BR" sz="1400" dirty="0">
                <a:solidFill>
                  <a:sysClr val="windowText" lastClr="000000"/>
                </a:solidFill>
              </a:rPr>
              <a:t>L = Lt  +  </a:t>
            </a:r>
            <a:r>
              <a:rPr lang="pt-BR" sz="1400" dirty="0" err="1">
                <a:solidFill>
                  <a:sysClr val="windowText" lastClr="000000"/>
                </a:solidFill>
              </a:rPr>
              <a:t>Ls</a:t>
            </a:r>
            <a:r>
              <a:rPr lang="pt-BR" sz="1400" dirty="0">
                <a:solidFill>
                  <a:sysClr val="windowText" lastClr="000000"/>
                </a:solidFill>
              </a:rPr>
              <a:t>  </a:t>
            </a:r>
            <a:r>
              <a:rPr lang="pt-BR" sz="14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 Demanda Total por moeda</a:t>
            </a:r>
            <a:endParaRPr lang="pt-BR" sz="1400" dirty="0"/>
          </a:p>
        </p:txBody>
      </p: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7FC33A89-DEC0-9504-D9E7-D0C72C289875}"/>
              </a:ext>
            </a:extLst>
          </p:cNvPr>
          <p:cNvGrpSpPr/>
          <p:nvPr/>
        </p:nvGrpSpPr>
        <p:grpSpPr>
          <a:xfrm>
            <a:off x="5352253" y="1815272"/>
            <a:ext cx="7364278" cy="1077218"/>
            <a:chOff x="5351597" y="1235196"/>
            <a:chExt cx="7364278" cy="1077218"/>
          </a:xfrm>
        </p:grpSpPr>
        <p:sp>
          <p:nvSpPr>
            <p:cNvPr id="124" name="CaixaDeTexto 123">
              <a:extLst>
                <a:ext uri="{FF2B5EF4-FFF2-40B4-BE49-F238E27FC236}">
                  <a16:creationId xmlns:a16="http://schemas.microsoft.com/office/drawing/2014/main" id="{ADE75B17-E7E5-CAB1-A2F2-CF5CAF783B58}"/>
                </a:ext>
              </a:extLst>
            </p:cNvPr>
            <p:cNvSpPr txBox="1"/>
            <p:nvPr/>
          </p:nvSpPr>
          <p:spPr>
            <a:xfrm>
              <a:off x="5351597" y="1235196"/>
              <a:ext cx="736427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ysClr val="windowText" lastClr="000000"/>
                  </a:solidFill>
                </a:rPr>
                <a:t>A demanda real por moeda depende da taxa de juros e renda (Produto):</a:t>
              </a:r>
            </a:p>
            <a:p>
              <a:endParaRPr lang="pt-BR" sz="1600" dirty="0">
                <a:solidFill>
                  <a:sysClr val="windowText" lastClr="000000"/>
                </a:solidFill>
              </a:endParaRPr>
            </a:p>
            <a:p>
              <a:r>
                <a:rPr lang="pt-BR" sz="1600" dirty="0">
                  <a:solidFill>
                    <a:sysClr val="windowText" lastClr="000000"/>
                  </a:solidFill>
                </a:rPr>
                <a:t>Quanto maior Y                 mais os indivíduos retêm moeda para transações.</a:t>
              </a:r>
            </a:p>
            <a:p>
              <a:r>
                <a:rPr lang="pt-BR" sz="1600" dirty="0">
                  <a:solidFill>
                    <a:sysClr val="windowText" lastClr="000000"/>
                  </a:solidFill>
                </a:rPr>
                <a:t>                                                maior a demanda real por moeda.</a:t>
              </a:r>
              <a:endParaRPr lang="pt-BR" sz="1400" dirty="0"/>
            </a:p>
          </p:txBody>
        </p:sp>
        <p:cxnSp>
          <p:nvCxnSpPr>
            <p:cNvPr id="127" name="Conector de Seta Reta 126">
              <a:extLst>
                <a:ext uri="{FF2B5EF4-FFF2-40B4-BE49-F238E27FC236}">
                  <a16:creationId xmlns:a16="http://schemas.microsoft.com/office/drawing/2014/main" id="{CF3976C6-D611-5ECC-073E-AB1670225941}"/>
                </a:ext>
              </a:extLst>
            </p:cNvPr>
            <p:cNvCxnSpPr>
              <a:cxnSpLocks/>
            </p:cNvCxnSpPr>
            <p:nvPr/>
          </p:nvCxnSpPr>
          <p:spPr>
            <a:xfrm>
              <a:off x="6896497" y="1905000"/>
              <a:ext cx="454055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7B1A4760-3CB2-0DA0-AD4B-C81583EC7FF4}"/>
              </a:ext>
            </a:extLst>
          </p:cNvPr>
          <p:cNvCxnSpPr>
            <a:cxnSpLocks/>
          </p:cNvCxnSpPr>
          <p:nvPr/>
        </p:nvCxnSpPr>
        <p:spPr>
          <a:xfrm>
            <a:off x="2520171" y="4193419"/>
            <a:ext cx="1341857" cy="1068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C13A57D-E62B-5479-454C-FE627F5EBB28}"/>
              </a:ext>
            </a:extLst>
          </p:cNvPr>
          <p:cNvCxnSpPr>
            <a:cxnSpLocks/>
          </p:cNvCxnSpPr>
          <p:nvPr/>
        </p:nvCxnSpPr>
        <p:spPr>
          <a:xfrm>
            <a:off x="2050765" y="3745978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AB2EB67-D648-D636-6761-C7AB6CD0B287}"/>
              </a:ext>
            </a:extLst>
          </p:cNvPr>
          <p:cNvCxnSpPr>
            <a:cxnSpLocks/>
          </p:cNvCxnSpPr>
          <p:nvPr/>
        </p:nvCxnSpPr>
        <p:spPr>
          <a:xfrm>
            <a:off x="2040472" y="4689395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0FC2A8F-4BF7-FF91-6DD0-02109072A74E}"/>
              </a:ext>
            </a:extLst>
          </p:cNvPr>
          <p:cNvCxnSpPr>
            <a:cxnSpLocks/>
          </p:cNvCxnSpPr>
          <p:nvPr/>
        </p:nvCxnSpPr>
        <p:spPr>
          <a:xfrm>
            <a:off x="2072093" y="5120414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9E784CD-836A-10AF-1AAD-2654506B601B}"/>
              </a:ext>
            </a:extLst>
          </p:cNvPr>
          <p:cNvCxnSpPr>
            <a:cxnSpLocks/>
          </p:cNvCxnSpPr>
          <p:nvPr/>
        </p:nvCxnSpPr>
        <p:spPr>
          <a:xfrm>
            <a:off x="2633251" y="3822260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CC496FF-616D-22FA-EA8D-DD6DCD331E24}"/>
              </a:ext>
            </a:extLst>
          </p:cNvPr>
          <p:cNvCxnSpPr>
            <a:cxnSpLocks/>
          </p:cNvCxnSpPr>
          <p:nvPr/>
        </p:nvCxnSpPr>
        <p:spPr>
          <a:xfrm>
            <a:off x="3142029" y="3822260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A30533A-6B69-5343-9B39-038C6FD41DB5}"/>
              </a:ext>
            </a:extLst>
          </p:cNvPr>
          <p:cNvCxnSpPr>
            <a:cxnSpLocks/>
          </p:cNvCxnSpPr>
          <p:nvPr/>
        </p:nvCxnSpPr>
        <p:spPr>
          <a:xfrm flipH="1">
            <a:off x="2044415" y="5515915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8B1FB7F-2407-2B33-2563-C5535CF9435D}"/>
              </a:ext>
            </a:extLst>
          </p:cNvPr>
          <p:cNvSpPr txBox="1"/>
          <p:nvPr/>
        </p:nvSpPr>
        <p:spPr>
          <a:xfrm rot="16200000">
            <a:off x="846310" y="4430889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54A04BA-F588-E65F-A05E-DDEA37897DF5}"/>
              </a:ext>
            </a:extLst>
          </p:cNvPr>
          <p:cNvSpPr txBox="1"/>
          <p:nvPr/>
        </p:nvSpPr>
        <p:spPr>
          <a:xfrm>
            <a:off x="2299322" y="6051949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de moeda, L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571609B-026F-0A82-12EC-5538B9A678B6}"/>
              </a:ext>
            </a:extLst>
          </p:cNvPr>
          <p:cNvSpPr/>
          <p:nvPr/>
        </p:nvSpPr>
        <p:spPr>
          <a:xfrm>
            <a:off x="3100904" y="4636835"/>
            <a:ext cx="85723" cy="978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D1D0F31A-4A2E-3619-4530-D49DAA6C751F}"/>
              </a:ext>
            </a:extLst>
          </p:cNvPr>
          <p:cNvSpPr/>
          <p:nvPr/>
        </p:nvSpPr>
        <p:spPr>
          <a:xfrm>
            <a:off x="3620520" y="5052386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4AF17798-8750-47D4-807C-D91CD130E754}"/>
              </a:ext>
            </a:extLst>
          </p:cNvPr>
          <p:cNvCxnSpPr>
            <a:cxnSpLocks/>
          </p:cNvCxnSpPr>
          <p:nvPr/>
        </p:nvCxnSpPr>
        <p:spPr>
          <a:xfrm>
            <a:off x="3210321" y="5983471"/>
            <a:ext cx="350808" cy="2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6691D512-5B14-FF4D-D649-DE4ADAD99498}"/>
              </a:ext>
            </a:extLst>
          </p:cNvPr>
          <p:cNvSpPr txBox="1"/>
          <p:nvPr/>
        </p:nvSpPr>
        <p:spPr>
          <a:xfrm>
            <a:off x="1760495" y="4528976"/>
            <a:ext cx="24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i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5924740D-18E3-82A3-FCB5-DD783F2EF719}"/>
              </a:ext>
            </a:extLst>
          </p:cNvPr>
          <p:cNvSpPr txBox="1"/>
          <p:nvPr/>
        </p:nvSpPr>
        <p:spPr>
          <a:xfrm>
            <a:off x="1750601" y="4937786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i´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A949B68A-C21A-9F36-EB00-8E4E5A7D182D}"/>
              </a:ext>
            </a:extLst>
          </p:cNvPr>
          <p:cNvSpPr txBox="1"/>
          <p:nvPr/>
        </p:nvSpPr>
        <p:spPr>
          <a:xfrm>
            <a:off x="2994033" y="5583519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L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4304BC4C-8A90-1402-3261-70FC91D32A7C}"/>
              </a:ext>
            </a:extLst>
          </p:cNvPr>
          <p:cNvSpPr txBox="1"/>
          <p:nvPr/>
        </p:nvSpPr>
        <p:spPr>
          <a:xfrm>
            <a:off x="3490199" y="5583519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L´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43D6141C-5F09-B758-A3F3-D96504D5E11B}"/>
              </a:ext>
            </a:extLst>
          </p:cNvPr>
          <p:cNvCxnSpPr>
            <a:cxnSpLocks/>
          </p:cNvCxnSpPr>
          <p:nvPr/>
        </p:nvCxnSpPr>
        <p:spPr>
          <a:xfrm>
            <a:off x="3650964" y="3838160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8045C37D-5E9A-E660-19CD-5759FF836A03}"/>
              </a:ext>
            </a:extLst>
          </p:cNvPr>
          <p:cNvSpPr txBox="1"/>
          <p:nvPr/>
        </p:nvSpPr>
        <p:spPr>
          <a:xfrm>
            <a:off x="3089872" y="434739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BB5BF827-0658-25F0-6EE0-8B565AC57A55}"/>
              </a:ext>
            </a:extLst>
          </p:cNvPr>
          <p:cNvSpPr txBox="1"/>
          <p:nvPr/>
        </p:nvSpPr>
        <p:spPr>
          <a:xfrm>
            <a:off x="3622278" y="4759766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67CDFA20-3981-8586-79DD-7AF07AC89085}"/>
              </a:ext>
            </a:extLst>
          </p:cNvPr>
          <p:cNvSpPr/>
          <p:nvPr/>
        </p:nvSpPr>
        <p:spPr>
          <a:xfrm>
            <a:off x="2615189" y="4252939"/>
            <a:ext cx="85723" cy="97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1A2F0900-C7C7-A427-54AC-08639E0572EE}"/>
              </a:ext>
            </a:extLst>
          </p:cNvPr>
          <p:cNvSpPr txBox="1"/>
          <p:nvPr/>
        </p:nvSpPr>
        <p:spPr>
          <a:xfrm>
            <a:off x="1751770" y="4090025"/>
            <a:ext cx="628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ldhabi" panose="020F0502020204030204" pitchFamily="2" charset="-78"/>
                <a:cs typeface="Aldhabi" panose="020F0502020204030204" pitchFamily="2" charset="-78"/>
              </a:rPr>
              <a:t>i´´</a:t>
            </a:r>
          </a:p>
        </p:txBody>
      </p:sp>
      <p:cxnSp>
        <p:nvCxnSpPr>
          <p:cNvPr id="171" name="Conector reto 170">
            <a:extLst>
              <a:ext uri="{FF2B5EF4-FFF2-40B4-BE49-F238E27FC236}">
                <a16:creationId xmlns:a16="http://schemas.microsoft.com/office/drawing/2014/main" id="{158F75B2-4F17-0170-FC74-CA788DB2C36C}"/>
              </a:ext>
            </a:extLst>
          </p:cNvPr>
          <p:cNvCxnSpPr>
            <a:cxnSpLocks/>
          </p:cNvCxnSpPr>
          <p:nvPr/>
        </p:nvCxnSpPr>
        <p:spPr>
          <a:xfrm>
            <a:off x="2040472" y="4290246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6C06E3F1-6194-2F5D-1B3E-FD91B90E626C}"/>
              </a:ext>
            </a:extLst>
          </p:cNvPr>
          <p:cNvSpPr txBox="1"/>
          <p:nvPr/>
        </p:nvSpPr>
        <p:spPr>
          <a:xfrm>
            <a:off x="2446834" y="5583361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L´´</a:t>
            </a:r>
          </a:p>
        </p:txBody>
      </p:sp>
      <p:cxnSp>
        <p:nvCxnSpPr>
          <p:cNvPr id="177" name="Conector de Seta Reta 176">
            <a:extLst>
              <a:ext uri="{FF2B5EF4-FFF2-40B4-BE49-F238E27FC236}">
                <a16:creationId xmlns:a16="http://schemas.microsoft.com/office/drawing/2014/main" id="{0E1B881D-6652-E371-462F-91363FA049D4}"/>
              </a:ext>
            </a:extLst>
          </p:cNvPr>
          <p:cNvCxnSpPr>
            <a:cxnSpLocks/>
          </p:cNvCxnSpPr>
          <p:nvPr/>
        </p:nvCxnSpPr>
        <p:spPr>
          <a:xfrm>
            <a:off x="1749859" y="4813187"/>
            <a:ext cx="0" cy="261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de Seta Reta 179">
            <a:extLst>
              <a:ext uri="{FF2B5EF4-FFF2-40B4-BE49-F238E27FC236}">
                <a16:creationId xmlns:a16="http://schemas.microsoft.com/office/drawing/2014/main" id="{F45C6FB5-7912-F008-6BD0-62B63DD8F25F}"/>
              </a:ext>
            </a:extLst>
          </p:cNvPr>
          <p:cNvCxnSpPr>
            <a:cxnSpLocks/>
            <a:endCxn id="169" idx="1"/>
          </p:cNvCxnSpPr>
          <p:nvPr/>
        </p:nvCxnSpPr>
        <p:spPr>
          <a:xfrm flipH="1" flipV="1">
            <a:off x="1751770" y="4290080"/>
            <a:ext cx="9600" cy="266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de Seta Reta 182">
            <a:extLst>
              <a:ext uri="{FF2B5EF4-FFF2-40B4-BE49-F238E27FC236}">
                <a16:creationId xmlns:a16="http://schemas.microsoft.com/office/drawing/2014/main" id="{182BB9C1-4685-8481-92A9-2D8C336368CF}"/>
              </a:ext>
            </a:extLst>
          </p:cNvPr>
          <p:cNvCxnSpPr>
            <a:cxnSpLocks/>
          </p:cNvCxnSpPr>
          <p:nvPr/>
        </p:nvCxnSpPr>
        <p:spPr>
          <a:xfrm flipH="1">
            <a:off x="2705675" y="5983742"/>
            <a:ext cx="2606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CaixaDeTexto 185">
            <a:extLst>
              <a:ext uri="{FF2B5EF4-FFF2-40B4-BE49-F238E27FC236}">
                <a16:creationId xmlns:a16="http://schemas.microsoft.com/office/drawing/2014/main" id="{3674FD3E-5410-6768-F3C2-D6DE985A4465}"/>
              </a:ext>
            </a:extLst>
          </p:cNvPr>
          <p:cNvSpPr txBox="1"/>
          <p:nvPr/>
        </p:nvSpPr>
        <p:spPr>
          <a:xfrm>
            <a:off x="2583197" y="3939486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A´´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3FA1640F-0F89-87A2-1395-EEA6F212054F}"/>
              </a:ext>
            </a:extLst>
          </p:cNvPr>
          <p:cNvSpPr txBox="1"/>
          <p:nvPr/>
        </p:nvSpPr>
        <p:spPr>
          <a:xfrm>
            <a:off x="216944" y="935010"/>
            <a:ext cx="3344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por Moeda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94F38C4-FB87-8AE7-B05A-BB1DC7C8C57E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88C77FA-4EB7-093F-1347-5817FAD5CF8C}"/>
              </a:ext>
            </a:extLst>
          </p:cNvPr>
          <p:cNvSpPr txBox="1"/>
          <p:nvPr/>
        </p:nvSpPr>
        <p:spPr>
          <a:xfrm>
            <a:off x="2541856" y="177792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Relaciona (equilíbrio) mercado monetário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D0734ACD-EC08-B0BA-9111-88437BEC2E20}"/>
              </a:ext>
            </a:extLst>
          </p:cNvPr>
          <p:cNvCxnSpPr>
            <a:cxnSpLocks/>
          </p:cNvCxnSpPr>
          <p:nvPr/>
        </p:nvCxnSpPr>
        <p:spPr>
          <a:xfrm flipH="1">
            <a:off x="7620535" y="4002447"/>
            <a:ext cx="1437731" cy="990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77A5DC44-7FA2-6A6E-AAAC-42BC72D97E52}"/>
              </a:ext>
            </a:extLst>
          </p:cNvPr>
          <p:cNvCxnSpPr>
            <a:cxnSpLocks/>
          </p:cNvCxnSpPr>
          <p:nvPr/>
        </p:nvCxnSpPr>
        <p:spPr>
          <a:xfrm flipV="1">
            <a:off x="7171767" y="4497710"/>
            <a:ext cx="218" cy="199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F2634780-FDF8-5008-52D7-18E62F9C96B2}"/>
              </a:ext>
            </a:extLst>
          </p:cNvPr>
          <p:cNvCxnSpPr>
            <a:cxnSpLocks/>
          </p:cNvCxnSpPr>
          <p:nvPr/>
        </p:nvCxnSpPr>
        <p:spPr>
          <a:xfrm>
            <a:off x="7452944" y="3772149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A1CE38BA-2625-A50E-5C4E-6C053885B197}"/>
              </a:ext>
            </a:extLst>
          </p:cNvPr>
          <p:cNvCxnSpPr>
            <a:cxnSpLocks/>
          </p:cNvCxnSpPr>
          <p:nvPr/>
        </p:nvCxnSpPr>
        <p:spPr>
          <a:xfrm>
            <a:off x="7452944" y="4297907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53B3FE40-6C3F-9017-410B-5DB9D3BFA720}"/>
              </a:ext>
            </a:extLst>
          </p:cNvPr>
          <p:cNvCxnSpPr>
            <a:cxnSpLocks/>
          </p:cNvCxnSpPr>
          <p:nvPr/>
        </p:nvCxnSpPr>
        <p:spPr>
          <a:xfrm>
            <a:off x="7446594" y="4681961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D9CA9115-507E-7D20-257B-9A6F84DF930F}"/>
              </a:ext>
            </a:extLst>
          </p:cNvPr>
          <p:cNvCxnSpPr>
            <a:cxnSpLocks/>
          </p:cNvCxnSpPr>
          <p:nvPr/>
        </p:nvCxnSpPr>
        <p:spPr>
          <a:xfrm>
            <a:off x="8035430" y="3848431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73664803-90DC-F69C-A00B-77500F9FF1C8}"/>
              </a:ext>
            </a:extLst>
          </p:cNvPr>
          <p:cNvCxnSpPr>
            <a:cxnSpLocks/>
          </p:cNvCxnSpPr>
          <p:nvPr/>
        </p:nvCxnSpPr>
        <p:spPr>
          <a:xfrm>
            <a:off x="8648983" y="384843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F37B01D8-13E5-378C-222E-1A89C39942A1}"/>
              </a:ext>
            </a:extLst>
          </p:cNvPr>
          <p:cNvCxnSpPr>
            <a:cxnSpLocks/>
          </p:cNvCxnSpPr>
          <p:nvPr/>
        </p:nvCxnSpPr>
        <p:spPr>
          <a:xfrm flipH="1">
            <a:off x="7446594" y="5542086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40F339CB-C1D6-D41E-9EF5-0462695F87C7}"/>
              </a:ext>
            </a:extLst>
          </p:cNvPr>
          <p:cNvSpPr txBox="1"/>
          <p:nvPr/>
        </p:nvSpPr>
        <p:spPr>
          <a:xfrm rot="16200000">
            <a:off x="5954340" y="445706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por moeda, L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B512535-80FD-EA15-2A61-F4E60186BFE1}"/>
              </a:ext>
            </a:extLst>
          </p:cNvPr>
          <p:cNvSpPr txBox="1"/>
          <p:nvPr/>
        </p:nvSpPr>
        <p:spPr>
          <a:xfrm>
            <a:off x="8004460" y="618083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C9B5E6C-40B5-BD9C-D7FE-367123F583E6}"/>
              </a:ext>
            </a:extLst>
          </p:cNvPr>
          <p:cNvSpPr/>
          <p:nvPr/>
        </p:nvSpPr>
        <p:spPr>
          <a:xfrm>
            <a:off x="8015538" y="4642735"/>
            <a:ext cx="85723" cy="978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9A452ACF-A62E-DA10-8EF9-5A9690ED6DF7}"/>
              </a:ext>
            </a:extLst>
          </p:cNvPr>
          <p:cNvSpPr/>
          <p:nvPr/>
        </p:nvSpPr>
        <p:spPr>
          <a:xfrm>
            <a:off x="8598216" y="4247915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837F157F-B6CF-4B90-4893-DCF9B6FECC82}"/>
              </a:ext>
            </a:extLst>
          </p:cNvPr>
          <p:cNvCxnSpPr>
            <a:cxnSpLocks/>
          </p:cNvCxnSpPr>
          <p:nvPr/>
        </p:nvCxnSpPr>
        <p:spPr>
          <a:xfrm>
            <a:off x="8183948" y="5983471"/>
            <a:ext cx="374161" cy="8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FB3557-3E6D-99D2-961E-959070E07EB6}"/>
              </a:ext>
            </a:extLst>
          </p:cNvPr>
          <p:cNvSpPr txBox="1"/>
          <p:nvPr/>
        </p:nvSpPr>
        <p:spPr>
          <a:xfrm>
            <a:off x="7151056" y="4521998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L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E5BEA9A-E55F-3EA4-CF17-F1A18F7AEA22}"/>
              </a:ext>
            </a:extLst>
          </p:cNvPr>
          <p:cNvSpPr txBox="1"/>
          <p:nvPr/>
        </p:nvSpPr>
        <p:spPr>
          <a:xfrm>
            <a:off x="7119847" y="4118213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L´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5D01DB6-B46A-2873-D7DF-54B978FB069C}"/>
              </a:ext>
            </a:extLst>
          </p:cNvPr>
          <p:cNvSpPr txBox="1"/>
          <p:nvPr/>
        </p:nvSpPr>
        <p:spPr>
          <a:xfrm>
            <a:off x="7876188" y="558336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Y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92DC7A42-7007-DC58-A9B9-32C2C8889B0A}"/>
              </a:ext>
            </a:extLst>
          </p:cNvPr>
          <p:cNvSpPr txBox="1"/>
          <p:nvPr/>
        </p:nvSpPr>
        <p:spPr>
          <a:xfrm>
            <a:off x="8439740" y="559615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Y´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4E1DFD3D-B294-3CBB-2195-B28497F4E402}"/>
              </a:ext>
            </a:extLst>
          </p:cNvPr>
          <p:cNvCxnSpPr>
            <a:cxnSpLocks/>
          </p:cNvCxnSpPr>
          <p:nvPr/>
        </p:nvCxnSpPr>
        <p:spPr>
          <a:xfrm>
            <a:off x="9256028" y="386433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A96A652-E5E9-D02A-1582-54A612A37360}"/>
              </a:ext>
            </a:extLst>
          </p:cNvPr>
          <p:cNvSpPr txBox="1"/>
          <p:nvPr/>
        </p:nvSpPr>
        <p:spPr>
          <a:xfrm>
            <a:off x="7967483" y="4291538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9046B300-E581-24CC-6486-E954D26322AF}"/>
              </a:ext>
            </a:extLst>
          </p:cNvPr>
          <p:cNvSpPr txBox="1"/>
          <p:nvPr/>
        </p:nvSpPr>
        <p:spPr>
          <a:xfrm>
            <a:off x="8612211" y="3862692"/>
            <a:ext cx="3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F080A266-86BE-B03F-0193-10C6D5A12767}"/>
              </a:ext>
            </a:extLst>
          </p:cNvPr>
          <p:cNvCxnSpPr>
            <a:cxnSpLocks/>
          </p:cNvCxnSpPr>
          <p:nvPr/>
        </p:nvCxnSpPr>
        <p:spPr>
          <a:xfrm>
            <a:off x="7417094" y="5077916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5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41" grpId="0" animBg="1"/>
      <p:bldP spid="46" grpId="0" animBg="1"/>
      <p:bldP spid="66" grpId="0"/>
      <p:bldP spid="75" grpId="0"/>
      <p:bldP spid="78" grpId="0"/>
      <p:bldP spid="80" grpId="0"/>
      <p:bldP spid="83" grpId="0"/>
      <p:bldP spid="84" grpId="0"/>
      <p:bldP spid="164" grpId="0" animBg="1"/>
      <p:bldP spid="169" grpId="0"/>
      <p:bldP spid="173" grpId="0"/>
      <p:bldP spid="186" grpId="0"/>
      <p:bldP spid="42" grpId="0"/>
      <p:bldP spid="43" grpId="0"/>
      <p:bldP spid="44" grpId="0" animBg="1"/>
      <p:bldP spid="45" grpId="0" animBg="1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09BBA-C487-59A4-301B-8CC6D31FF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E537A232-1278-82A8-1FEF-33F513C29F42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EE328724-4F33-C4B9-BDF9-DE6965C1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3F9D6B12-C6A1-6D8B-7A35-3185710E3531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D2D2215-9DEE-54FB-D871-5727816AC6C2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64400B70-E7ED-8935-A4F4-CF53A454B2FE}"/>
              </a:ext>
            </a:extLst>
          </p:cNvPr>
          <p:cNvSpPr txBox="1"/>
          <p:nvPr/>
        </p:nvSpPr>
        <p:spPr>
          <a:xfrm>
            <a:off x="325111" y="1771779"/>
            <a:ext cx="94033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ysClr val="windowText" lastClr="000000"/>
                </a:solidFill>
              </a:rPr>
              <a:t>O</a:t>
            </a:r>
            <a:r>
              <a:rPr lang="pt-BR" sz="1600" dirty="0"/>
              <a:t> Banco Central do Brasil (BACEN) administra a quantidade de dinheiro disponível no mercado monetário, por isso é considerada uma variável exógena neste modelo.</a:t>
            </a:r>
          </a:p>
          <a:p>
            <a:endParaRPr lang="pt-BR" sz="1600" dirty="0"/>
          </a:p>
          <a:p>
            <a:r>
              <a:rPr lang="pt-BR" sz="1600" dirty="0"/>
              <a:t>A oferta de moeda é representada por uma linha vertical</a:t>
            </a:r>
            <a:endParaRPr lang="pt-BR" sz="1400" dirty="0"/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D5B21AE8-B4C4-21CE-BEA2-6BA55DF86B89}"/>
              </a:ext>
            </a:extLst>
          </p:cNvPr>
          <p:cNvSpPr txBox="1"/>
          <p:nvPr/>
        </p:nvSpPr>
        <p:spPr>
          <a:xfrm>
            <a:off x="216944" y="935010"/>
            <a:ext cx="2736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Oferta de Moeda 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C3BFBE8-A28B-DA6E-D301-B2A24558C35E}"/>
              </a:ext>
            </a:extLst>
          </p:cNvPr>
          <p:cNvCxnSpPr>
            <a:cxnSpLocks/>
          </p:cNvCxnSpPr>
          <p:nvPr/>
        </p:nvCxnSpPr>
        <p:spPr>
          <a:xfrm>
            <a:off x="4746831" y="3653303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0024615-3509-74D3-C6CF-5120029F4F38}"/>
              </a:ext>
            </a:extLst>
          </p:cNvPr>
          <p:cNvCxnSpPr>
            <a:cxnSpLocks/>
          </p:cNvCxnSpPr>
          <p:nvPr/>
        </p:nvCxnSpPr>
        <p:spPr>
          <a:xfrm>
            <a:off x="4736538" y="4596720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11F32667-DC53-E0CC-6909-2A09D78CCE2B}"/>
              </a:ext>
            </a:extLst>
          </p:cNvPr>
          <p:cNvCxnSpPr>
            <a:cxnSpLocks/>
          </p:cNvCxnSpPr>
          <p:nvPr/>
        </p:nvCxnSpPr>
        <p:spPr>
          <a:xfrm>
            <a:off x="4768159" y="5027739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2FD26604-AF68-14D9-CCFC-9AEE3D2B6AE3}"/>
              </a:ext>
            </a:extLst>
          </p:cNvPr>
          <p:cNvCxnSpPr>
            <a:cxnSpLocks/>
          </p:cNvCxnSpPr>
          <p:nvPr/>
        </p:nvCxnSpPr>
        <p:spPr>
          <a:xfrm>
            <a:off x="5329317" y="3729585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7FC9BF0-497B-8E71-6D08-014634F2452E}"/>
              </a:ext>
            </a:extLst>
          </p:cNvPr>
          <p:cNvCxnSpPr>
            <a:cxnSpLocks/>
          </p:cNvCxnSpPr>
          <p:nvPr/>
        </p:nvCxnSpPr>
        <p:spPr>
          <a:xfrm>
            <a:off x="5838095" y="3729585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BA09E48-81EC-B50D-AB44-B2880391E8F6}"/>
              </a:ext>
            </a:extLst>
          </p:cNvPr>
          <p:cNvCxnSpPr>
            <a:cxnSpLocks/>
          </p:cNvCxnSpPr>
          <p:nvPr/>
        </p:nvCxnSpPr>
        <p:spPr>
          <a:xfrm flipH="1">
            <a:off x="4740481" y="5423240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7BF1D55-BCB9-1FC3-762A-F21052932C4C}"/>
              </a:ext>
            </a:extLst>
          </p:cNvPr>
          <p:cNvSpPr txBox="1"/>
          <p:nvPr/>
        </p:nvSpPr>
        <p:spPr>
          <a:xfrm rot="16200000">
            <a:off x="3759694" y="4338215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FCD9892B-F392-A5EC-7FD6-6E1F78638834}"/>
              </a:ext>
            </a:extLst>
          </p:cNvPr>
          <p:cNvSpPr txBox="1"/>
          <p:nvPr/>
        </p:nvSpPr>
        <p:spPr>
          <a:xfrm>
            <a:off x="5156658" y="5628364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Oferta Moeda, M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9557D58E-53C7-2A1D-8B73-5B4F245EC6E0}"/>
              </a:ext>
            </a:extLst>
          </p:cNvPr>
          <p:cNvCxnSpPr>
            <a:cxnSpLocks/>
          </p:cNvCxnSpPr>
          <p:nvPr/>
        </p:nvCxnSpPr>
        <p:spPr>
          <a:xfrm>
            <a:off x="6347030" y="3745485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to 170">
            <a:extLst>
              <a:ext uri="{FF2B5EF4-FFF2-40B4-BE49-F238E27FC236}">
                <a16:creationId xmlns:a16="http://schemas.microsoft.com/office/drawing/2014/main" id="{6D5F5AD8-373C-FA6D-6BE3-2B691E7E83F5}"/>
              </a:ext>
            </a:extLst>
          </p:cNvPr>
          <p:cNvCxnSpPr>
            <a:cxnSpLocks/>
          </p:cNvCxnSpPr>
          <p:nvPr/>
        </p:nvCxnSpPr>
        <p:spPr>
          <a:xfrm>
            <a:off x="4736538" y="4197571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4700631-3CD8-D0FE-3572-A860DB5AA4DC}"/>
              </a:ext>
            </a:extLst>
          </p:cNvPr>
          <p:cNvCxnSpPr/>
          <p:nvPr/>
        </p:nvCxnSpPr>
        <p:spPr>
          <a:xfrm>
            <a:off x="5649657" y="3827340"/>
            <a:ext cx="0" cy="15778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32E62B1-5257-6388-7015-A376A286B944}"/>
              </a:ext>
            </a:extLst>
          </p:cNvPr>
          <p:cNvSpPr txBox="1"/>
          <p:nvPr/>
        </p:nvSpPr>
        <p:spPr>
          <a:xfrm>
            <a:off x="5491787" y="3451687"/>
            <a:ext cx="355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F221EC-C018-7944-9DDD-E94C3389B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35394"/>
            <a:ext cx="12192000" cy="6226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752B386-713B-BAC8-534B-F3FE30039268}"/>
              </a:ext>
            </a:extLst>
          </p:cNvPr>
          <p:cNvSpPr/>
          <p:nvPr/>
        </p:nvSpPr>
        <p:spPr>
          <a:xfrm>
            <a:off x="0" y="6235396"/>
            <a:ext cx="12192000" cy="622603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B2EBF17-EA8C-741E-5888-F1D15476F49C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9F7026-775A-E2C8-68EB-CC544C473EE3}"/>
              </a:ext>
            </a:extLst>
          </p:cNvPr>
          <p:cNvSpPr txBox="1"/>
          <p:nvPr/>
        </p:nvSpPr>
        <p:spPr>
          <a:xfrm>
            <a:off x="2541856" y="177792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Relaciona (equilíbrio) mercado monetário</a:t>
            </a:r>
          </a:p>
        </p:txBody>
      </p:sp>
    </p:spTree>
    <p:extLst>
      <p:ext uri="{BB962C8B-B14F-4D97-AF65-F5344CB8AC3E}">
        <p14:creationId xmlns:p14="http://schemas.microsoft.com/office/powerpoint/2010/main" val="36256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58650-6258-914D-3ECA-9EBCD7CA1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DF461E77-C426-853D-972A-A32B13BAD327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ADA3488A-3750-F315-179E-A5A59091E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F27A4D3F-04D3-3EA4-6EAF-6C9C05FEEF0D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13BEC5D3-FC8B-78E0-2492-A126734E1DDE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6BA03E1-4700-7EF2-1D03-463161CFD136}"/>
              </a:ext>
            </a:extLst>
          </p:cNvPr>
          <p:cNvSpPr txBox="1"/>
          <p:nvPr/>
        </p:nvSpPr>
        <p:spPr>
          <a:xfrm>
            <a:off x="216944" y="935010"/>
            <a:ext cx="3599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Derivando a curva LM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A9DD11-F174-AF04-FBA7-517BA7BA4ACD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CCCF78-EE3E-7E74-21B6-6E3761BEE926}"/>
              </a:ext>
            </a:extLst>
          </p:cNvPr>
          <p:cNvSpPr txBox="1"/>
          <p:nvPr/>
        </p:nvSpPr>
        <p:spPr>
          <a:xfrm>
            <a:off x="2541856" y="177792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Relaciona (equilíbrio) mercado monetário</a:t>
            </a:r>
          </a:p>
        </p:txBody>
      </p:sp>
      <p:sp>
        <p:nvSpPr>
          <p:cNvPr id="170" name="Arco 169">
            <a:extLst>
              <a:ext uri="{FF2B5EF4-FFF2-40B4-BE49-F238E27FC236}">
                <a16:creationId xmlns:a16="http://schemas.microsoft.com/office/drawing/2014/main" id="{A7D34FA1-0182-5FB8-9CEE-61078A645E32}"/>
              </a:ext>
            </a:extLst>
          </p:cNvPr>
          <p:cNvSpPr/>
          <p:nvPr/>
        </p:nvSpPr>
        <p:spPr>
          <a:xfrm rot="18590039">
            <a:off x="6788989" y="4932480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150" name="Conector reto 149">
            <a:extLst>
              <a:ext uri="{FF2B5EF4-FFF2-40B4-BE49-F238E27FC236}">
                <a16:creationId xmlns:a16="http://schemas.microsoft.com/office/drawing/2014/main" id="{E1111505-B6FA-F209-71C2-BF1514EB6F15}"/>
              </a:ext>
            </a:extLst>
          </p:cNvPr>
          <p:cNvCxnSpPr>
            <a:cxnSpLocks/>
          </p:cNvCxnSpPr>
          <p:nvPr/>
        </p:nvCxnSpPr>
        <p:spPr>
          <a:xfrm flipV="1">
            <a:off x="3763239" y="5257489"/>
            <a:ext cx="3323295" cy="325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80CD322B-D937-269F-3C71-355BB8DEC760}"/>
              </a:ext>
            </a:extLst>
          </p:cNvPr>
          <p:cNvCxnSpPr/>
          <p:nvPr/>
        </p:nvCxnSpPr>
        <p:spPr>
          <a:xfrm>
            <a:off x="1808356" y="4884669"/>
            <a:ext cx="1025084" cy="70793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E853F01-C59C-ABFC-ECFE-E79B00793AAE}"/>
              </a:ext>
            </a:extLst>
          </p:cNvPr>
          <p:cNvCxnSpPr>
            <a:cxnSpLocks/>
          </p:cNvCxnSpPr>
          <p:nvPr/>
        </p:nvCxnSpPr>
        <p:spPr>
          <a:xfrm>
            <a:off x="1464518" y="4148865"/>
            <a:ext cx="0" cy="170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95696EB-6427-426B-2884-123CE340C85B}"/>
              </a:ext>
            </a:extLst>
          </p:cNvPr>
          <p:cNvCxnSpPr>
            <a:cxnSpLocks/>
          </p:cNvCxnSpPr>
          <p:nvPr/>
        </p:nvCxnSpPr>
        <p:spPr>
          <a:xfrm>
            <a:off x="1464518" y="5262188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9854E65-54D2-F58E-5130-1773FA4A485F}"/>
              </a:ext>
            </a:extLst>
          </p:cNvPr>
          <p:cNvCxnSpPr>
            <a:cxnSpLocks/>
          </p:cNvCxnSpPr>
          <p:nvPr/>
        </p:nvCxnSpPr>
        <p:spPr>
          <a:xfrm flipH="1">
            <a:off x="1890388" y="4217196"/>
            <a:ext cx="6739" cy="1635617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B50ABF8-095E-55C2-77BB-90D5F4020011}"/>
              </a:ext>
            </a:extLst>
          </p:cNvPr>
          <p:cNvCxnSpPr>
            <a:cxnSpLocks/>
          </p:cNvCxnSpPr>
          <p:nvPr/>
        </p:nvCxnSpPr>
        <p:spPr>
          <a:xfrm flipH="1">
            <a:off x="2822165" y="4241047"/>
            <a:ext cx="16216" cy="1598507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4745FBB5-7436-08A4-DCF3-237BA46107C8}"/>
              </a:ext>
            </a:extLst>
          </p:cNvPr>
          <p:cNvCxnSpPr>
            <a:cxnSpLocks/>
          </p:cNvCxnSpPr>
          <p:nvPr/>
        </p:nvCxnSpPr>
        <p:spPr>
          <a:xfrm flipH="1">
            <a:off x="1458168" y="5852813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0A2C923-B1D5-A1A4-C6B0-5CCEF6337534}"/>
              </a:ext>
            </a:extLst>
          </p:cNvPr>
          <p:cNvSpPr txBox="1"/>
          <p:nvPr/>
        </p:nvSpPr>
        <p:spPr>
          <a:xfrm rot="16200000">
            <a:off x="401965" y="483377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33AAC1C-F407-A840-936A-FA5FAC1F5BD7}"/>
              </a:ext>
            </a:extLst>
          </p:cNvPr>
          <p:cNvSpPr txBox="1"/>
          <p:nvPr/>
        </p:nvSpPr>
        <p:spPr>
          <a:xfrm>
            <a:off x="1874345" y="6123926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Oferta Moeda, M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B00F09B3-3F85-5709-9813-47AEB6554401}"/>
              </a:ext>
            </a:extLst>
          </p:cNvPr>
          <p:cNvCxnSpPr>
            <a:cxnSpLocks/>
          </p:cNvCxnSpPr>
          <p:nvPr/>
        </p:nvCxnSpPr>
        <p:spPr>
          <a:xfrm flipH="1">
            <a:off x="3293201" y="4241047"/>
            <a:ext cx="26040" cy="1611766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7CEC606B-3231-17D5-E309-AF126278C464}"/>
              </a:ext>
            </a:extLst>
          </p:cNvPr>
          <p:cNvCxnSpPr>
            <a:cxnSpLocks/>
          </p:cNvCxnSpPr>
          <p:nvPr/>
        </p:nvCxnSpPr>
        <p:spPr>
          <a:xfrm>
            <a:off x="1454225" y="4693133"/>
            <a:ext cx="2396711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A765B18B-4046-B250-4D13-271EF85782AB}"/>
              </a:ext>
            </a:extLst>
          </p:cNvPr>
          <p:cNvCxnSpPr>
            <a:cxnSpLocks/>
          </p:cNvCxnSpPr>
          <p:nvPr/>
        </p:nvCxnSpPr>
        <p:spPr>
          <a:xfrm flipH="1">
            <a:off x="2359440" y="4351402"/>
            <a:ext cx="5241" cy="15541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AD8B184-A1DF-3160-1F51-7D8D992DA233}"/>
              </a:ext>
            </a:extLst>
          </p:cNvPr>
          <p:cNvSpPr txBox="1"/>
          <p:nvPr/>
        </p:nvSpPr>
        <p:spPr>
          <a:xfrm>
            <a:off x="2216144" y="3969028"/>
            <a:ext cx="355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B82B7AEB-003C-3CF1-F8CF-A5F98639DDA3}"/>
              </a:ext>
            </a:extLst>
          </p:cNvPr>
          <p:cNvSpPr txBox="1"/>
          <p:nvPr/>
        </p:nvSpPr>
        <p:spPr>
          <a:xfrm>
            <a:off x="1192160" y="5082100"/>
            <a:ext cx="24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i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58C3EE9-0493-104D-E702-F464CD6A8A7B}"/>
              </a:ext>
            </a:extLst>
          </p:cNvPr>
          <p:cNvSpPr txBox="1"/>
          <p:nvPr/>
        </p:nvSpPr>
        <p:spPr>
          <a:xfrm>
            <a:off x="1210817" y="4515675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i´</a:t>
            </a: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26AB14A4-47CD-C382-C2BC-ECFBCDC92F7D}"/>
              </a:ext>
            </a:extLst>
          </p:cNvPr>
          <p:cNvSpPr/>
          <p:nvPr/>
        </p:nvSpPr>
        <p:spPr>
          <a:xfrm>
            <a:off x="2320667" y="5222702"/>
            <a:ext cx="85723" cy="9782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BB24F097-9D20-FE79-5227-4A759E3FF6A6}"/>
              </a:ext>
            </a:extLst>
          </p:cNvPr>
          <p:cNvSpPr/>
          <p:nvPr/>
        </p:nvSpPr>
        <p:spPr>
          <a:xfrm>
            <a:off x="2330029" y="4697011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156" name="Conector de Seta Reta 155">
            <a:extLst>
              <a:ext uri="{FF2B5EF4-FFF2-40B4-BE49-F238E27FC236}">
                <a16:creationId xmlns:a16="http://schemas.microsoft.com/office/drawing/2014/main" id="{4F90BCE1-7DCB-C864-F0DB-FA891C10CB00}"/>
              </a:ext>
            </a:extLst>
          </p:cNvPr>
          <p:cNvCxnSpPr/>
          <p:nvPr/>
        </p:nvCxnSpPr>
        <p:spPr>
          <a:xfrm flipV="1">
            <a:off x="2047004" y="4759298"/>
            <a:ext cx="169140" cy="170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>
            <a:extLst>
              <a:ext uri="{FF2B5EF4-FFF2-40B4-BE49-F238E27FC236}">
                <a16:creationId xmlns:a16="http://schemas.microsoft.com/office/drawing/2014/main" id="{680297F8-C90F-286F-E070-AB664CF15DBE}"/>
              </a:ext>
            </a:extLst>
          </p:cNvPr>
          <p:cNvCxnSpPr/>
          <p:nvPr/>
        </p:nvCxnSpPr>
        <p:spPr>
          <a:xfrm>
            <a:off x="1971017" y="4480551"/>
            <a:ext cx="1025084" cy="7079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8" name="Conector de Seta Reta 157">
            <a:extLst>
              <a:ext uri="{FF2B5EF4-FFF2-40B4-BE49-F238E27FC236}">
                <a16:creationId xmlns:a16="http://schemas.microsoft.com/office/drawing/2014/main" id="{38543535-45A2-48AC-08EE-546BD8E2930A}"/>
              </a:ext>
            </a:extLst>
          </p:cNvPr>
          <p:cNvCxnSpPr/>
          <p:nvPr/>
        </p:nvCxnSpPr>
        <p:spPr>
          <a:xfrm flipV="1">
            <a:off x="1210817" y="4774642"/>
            <a:ext cx="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63D95FCF-579C-4747-A2DA-BDBAEF678869}"/>
              </a:ext>
            </a:extLst>
          </p:cNvPr>
          <p:cNvSpPr txBox="1"/>
          <p:nvPr/>
        </p:nvSpPr>
        <p:spPr>
          <a:xfrm>
            <a:off x="2347485" y="4940215"/>
            <a:ext cx="28725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</a:p>
        </p:txBody>
      </p: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472D3589-B093-D03B-41CA-998E47F993CB}"/>
              </a:ext>
            </a:extLst>
          </p:cNvPr>
          <p:cNvSpPr txBox="1"/>
          <p:nvPr/>
        </p:nvSpPr>
        <p:spPr>
          <a:xfrm>
            <a:off x="2403508" y="4343428"/>
            <a:ext cx="34336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E´</a:t>
            </a:r>
          </a:p>
        </p:txBody>
      </p:sp>
      <p:cxnSp>
        <p:nvCxnSpPr>
          <p:cNvPr id="166" name="Conector reto 165">
            <a:extLst>
              <a:ext uri="{FF2B5EF4-FFF2-40B4-BE49-F238E27FC236}">
                <a16:creationId xmlns:a16="http://schemas.microsoft.com/office/drawing/2014/main" id="{2E664956-879F-7211-CDBA-FE4AEFB00547}"/>
              </a:ext>
            </a:extLst>
          </p:cNvPr>
          <p:cNvCxnSpPr>
            <a:cxnSpLocks/>
          </p:cNvCxnSpPr>
          <p:nvPr/>
        </p:nvCxnSpPr>
        <p:spPr>
          <a:xfrm>
            <a:off x="3855580" y="4695131"/>
            <a:ext cx="3211984" cy="0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Elipse 129">
            <a:extLst>
              <a:ext uri="{FF2B5EF4-FFF2-40B4-BE49-F238E27FC236}">
                <a16:creationId xmlns:a16="http://schemas.microsoft.com/office/drawing/2014/main" id="{5055F3BC-B835-4350-4E82-59B33E1618DB}"/>
              </a:ext>
            </a:extLst>
          </p:cNvPr>
          <p:cNvSpPr/>
          <p:nvPr/>
        </p:nvSpPr>
        <p:spPr>
          <a:xfrm>
            <a:off x="7629049" y="5220914"/>
            <a:ext cx="85723" cy="978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396FD5ED-4FAE-3668-D129-DB1D6A1A6E45}"/>
              </a:ext>
            </a:extLst>
          </p:cNvPr>
          <p:cNvSpPr txBox="1"/>
          <p:nvPr/>
        </p:nvSpPr>
        <p:spPr>
          <a:xfrm>
            <a:off x="7481609" y="586260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D7E09317-94EE-177F-170D-99231C2ECDF5}"/>
              </a:ext>
            </a:extLst>
          </p:cNvPr>
          <p:cNvSpPr txBox="1"/>
          <p:nvPr/>
        </p:nvSpPr>
        <p:spPr>
          <a:xfrm rot="16200000">
            <a:off x="5836473" y="478791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7433F533-F438-5F55-7DE7-A4185A831738}"/>
              </a:ext>
            </a:extLst>
          </p:cNvPr>
          <p:cNvSpPr txBox="1"/>
          <p:nvPr/>
        </p:nvSpPr>
        <p:spPr>
          <a:xfrm>
            <a:off x="7499953" y="625119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AE17FC80-BEE6-E837-89A0-044BF77D3274}"/>
              </a:ext>
            </a:extLst>
          </p:cNvPr>
          <p:cNvSpPr txBox="1"/>
          <p:nvPr/>
        </p:nvSpPr>
        <p:spPr>
          <a:xfrm>
            <a:off x="8104762" y="58685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Y´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EC978C21-81C9-EE63-F94F-FBE1D378CC48}"/>
              </a:ext>
            </a:extLst>
          </p:cNvPr>
          <p:cNvSpPr txBox="1"/>
          <p:nvPr/>
        </p:nvSpPr>
        <p:spPr>
          <a:xfrm>
            <a:off x="7281031" y="4915785"/>
            <a:ext cx="287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</a:p>
        </p:txBody>
      </p:sp>
      <p:cxnSp>
        <p:nvCxnSpPr>
          <p:cNvPr id="140" name="Conector reto 139">
            <a:extLst>
              <a:ext uri="{FF2B5EF4-FFF2-40B4-BE49-F238E27FC236}">
                <a16:creationId xmlns:a16="http://schemas.microsoft.com/office/drawing/2014/main" id="{E21746E3-52B9-A83E-B14A-65BA8F5D1F27}"/>
              </a:ext>
            </a:extLst>
          </p:cNvPr>
          <p:cNvCxnSpPr>
            <a:cxnSpLocks/>
          </p:cNvCxnSpPr>
          <p:nvPr/>
        </p:nvCxnSpPr>
        <p:spPr>
          <a:xfrm>
            <a:off x="7067564" y="4058082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to 140">
            <a:extLst>
              <a:ext uri="{FF2B5EF4-FFF2-40B4-BE49-F238E27FC236}">
                <a16:creationId xmlns:a16="http://schemas.microsoft.com/office/drawing/2014/main" id="{6DBD0069-3992-5468-5824-40FC65D71029}"/>
              </a:ext>
            </a:extLst>
          </p:cNvPr>
          <p:cNvCxnSpPr>
            <a:cxnSpLocks/>
          </p:cNvCxnSpPr>
          <p:nvPr/>
        </p:nvCxnSpPr>
        <p:spPr>
          <a:xfrm>
            <a:off x="7067564" y="4683706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>
            <a:extLst>
              <a:ext uri="{FF2B5EF4-FFF2-40B4-BE49-F238E27FC236}">
                <a16:creationId xmlns:a16="http://schemas.microsoft.com/office/drawing/2014/main" id="{466AA1A5-02D9-44CC-883B-74F2F7025125}"/>
              </a:ext>
            </a:extLst>
          </p:cNvPr>
          <p:cNvCxnSpPr>
            <a:cxnSpLocks/>
          </p:cNvCxnSpPr>
          <p:nvPr/>
        </p:nvCxnSpPr>
        <p:spPr>
          <a:xfrm>
            <a:off x="7061214" y="5260747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to 142">
            <a:extLst>
              <a:ext uri="{FF2B5EF4-FFF2-40B4-BE49-F238E27FC236}">
                <a16:creationId xmlns:a16="http://schemas.microsoft.com/office/drawing/2014/main" id="{A5401423-CE83-05B9-7B11-FA1A9F7DDE1F}"/>
              </a:ext>
            </a:extLst>
          </p:cNvPr>
          <p:cNvCxnSpPr>
            <a:cxnSpLocks/>
          </p:cNvCxnSpPr>
          <p:nvPr/>
        </p:nvCxnSpPr>
        <p:spPr>
          <a:xfrm>
            <a:off x="7659703" y="4132772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to 144">
            <a:extLst>
              <a:ext uri="{FF2B5EF4-FFF2-40B4-BE49-F238E27FC236}">
                <a16:creationId xmlns:a16="http://schemas.microsoft.com/office/drawing/2014/main" id="{ABE2579B-BC36-E943-60EA-1BF974899BFC}"/>
              </a:ext>
            </a:extLst>
          </p:cNvPr>
          <p:cNvCxnSpPr>
            <a:cxnSpLocks/>
          </p:cNvCxnSpPr>
          <p:nvPr/>
        </p:nvCxnSpPr>
        <p:spPr>
          <a:xfrm flipH="1">
            <a:off x="7061214" y="5828019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to 146">
            <a:extLst>
              <a:ext uri="{FF2B5EF4-FFF2-40B4-BE49-F238E27FC236}">
                <a16:creationId xmlns:a16="http://schemas.microsoft.com/office/drawing/2014/main" id="{0C8A013D-3894-2B7D-5BB4-1EBDE196DC4F}"/>
              </a:ext>
            </a:extLst>
          </p:cNvPr>
          <p:cNvCxnSpPr>
            <a:cxnSpLocks/>
          </p:cNvCxnSpPr>
          <p:nvPr/>
        </p:nvCxnSpPr>
        <p:spPr>
          <a:xfrm>
            <a:off x="8263603" y="4132169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B5BE5798-84B1-D5D5-3D66-C040F884FAA6}"/>
              </a:ext>
            </a:extLst>
          </p:cNvPr>
          <p:cNvSpPr txBox="1"/>
          <p:nvPr/>
        </p:nvSpPr>
        <p:spPr>
          <a:xfrm>
            <a:off x="6760666" y="5092993"/>
            <a:ext cx="24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i</a:t>
            </a: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1906FF64-EEA9-4C69-691A-625F9944E3A8}"/>
              </a:ext>
            </a:extLst>
          </p:cNvPr>
          <p:cNvSpPr txBox="1"/>
          <p:nvPr/>
        </p:nvSpPr>
        <p:spPr>
          <a:xfrm>
            <a:off x="6715481" y="4603236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i´</a:t>
            </a:r>
          </a:p>
        </p:txBody>
      </p:sp>
      <p:cxnSp>
        <p:nvCxnSpPr>
          <p:cNvPr id="164" name="Conector reto 163">
            <a:extLst>
              <a:ext uri="{FF2B5EF4-FFF2-40B4-BE49-F238E27FC236}">
                <a16:creationId xmlns:a16="http://schemas.microsoft.com/office/drawing/2014/main" id="{F30AF137-3EB4-5B02-23E2-C2D302DBAEE8}"/>
              </a:ext>
            </a:extLst>
          </p:cNvPr>
          <p:cNvCxnSpPr>
            <a:cxnSpLocks/>
          </p:cNvCxnSpPr>
          <p:nvPr/>
        </p:nvCxnSpPr>
        <p:spPr>
          <a:xfrm>
            <a:off x="8884059" y="4140840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Elipse 167">
            <a:extLst>
              <a:ext uri="{FF2B5EF4-FFF2-40B4-BE49-F238E27FC236}">
                <a16:creationId xmlns:a16="http://schemas.microsoft.com/office/drawing/2014/main" id="{F5ABF55A-C87A-CE39-FF51-8BF7B0AE556C}"/>
              </a:ext>
            </a:extLst>
          </p:cNvPr>
          <p:cNvSpPr/>
          <p:nvPr/>
        </p:nvSpPr>
        <p:spPr>
          <a:xfrm>
            <a:off x="8232782" y="4632595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D4F62F27-2C35-2881-336B-9B47ADE0FC34}"/>
              </a:ext>
            </a:extLst>
          </p:cNvPr>
          <p:cNvSpPr txBox="1"/>
          <p:nvPr/>
        </p:nvSpPr>
        <p:spPr>
          <a:xfrm flipH="1">
            <a:off x="7924903" y="4351402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E´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A19004E3-F405-2FEC-7695-4B7344280B28}"/>
              </a:ext>
            </a:extLst>
          </p:cNvPr>
          <p:cNvSpPr txBox="1"/>
          <p:nvPr/>
        </p:nvSpPr>
        <p:spPr>
          <a:xfrm rot="19769843">
            <a:off x="9083494" y="4714706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Curva LM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96807A16-8634-7F80-47DC-8988CBE06596}"/>
              </a:ext>
            </a:extLst>
          </p:cNvPr>
          <p:cNvCxnSpPr>
            <a:cxnSpLocks/>
          </p:cNvCxnSpPr>
          <p:nvPr/>
        </p:nvCxnSpPr>
        <p:spPr>
          <a:xfrm flipH="1">
            <a:off x="7235155" y="1411259"/>
            <a:ext cx="1437731" cy="990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EBCC8AC-2035-CA26-E31F-CBB6D969CDD4}"/>
              </a:ext>
            </a:extLst>
          </p:cNvPr>
          <p:cNvCxnSpPr>
            <a:cxnSpLocks/>
          </p:cNvCxnSpPr>
          <p:nvPr/>
        </p:nvCxnSpPr>
        <p:spPr>
          <a:xfrm flipV="1">
            <a:off x="6720398" y="1821679"/>
            <a:ext cx="218" cy="199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8BCE6F0-917E-997B-7C02-3E795BD5B4A4}"/>
              </a:ext>
            </a:extLst>
          </p:cNvPr>
          <p:cNvCxnSpPr>
            <a:cxnSpLocks/>
          </p:cNvCxnSpPr>
          <p:nvPr/>
        </p:nvCxnSpPr>
        <p:spPr>
          <a:xfrm>
            <a:off x="7067564" y="1180961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E7A3A14-854E-9757-BDF6-A7363680BD01}"/>
              </a:ext>
            </a:extLst>
          </p:cNvPr>
          <p:cNvCxnSpPr>
            <a:cxnSpLocks/>
          </p:cNvCxnSpPr>
          <p:nvPr/>
        </p:nvCxnSpPr>
        <p:spPr>
          <a:xfrm>
            <a:off x="7067564" y="1706719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252308A-65EF-A8D6-602B-1497F6D6F006}"/>
              </a:ext>
            </a:extLst>
          </p:cNvPr>
          <p:cNvCxnSpPr>
            <a:cxnSpLocks/>
          </p:cNvCxnSpPr>
          <p:nvPr/>
        </p:nvCxnSpPr>
        <p:spPr>
          <a:xfrm>
            <a:off x="7061214" y="2090773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02A95DB-69BE-16F8-FAC8-28995875110B}"/>
              </a:ext>
            </a:extLst>
          </p:cNvPr>
          <p:cNvCxnSpPr>
            <a:cxnSpLocks/>
          </p:cNvCxnSpPr>
          <p:nvPr/>
        </p:nvCxnSpPr>
        <p:spPr>
          <a:xfrm>
            <a:off x="7650050" y="1257243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0F6A6F4-5766-8FBE-DB88-91B01BACC1C1}"/>
              </a:ext>
            </a:extLst>
          </p:cNvPr>
          <p:cNvCxnSpPr>
            <a:cxnSpLocks/>
          </p:cNvCxnSpPr>
          <p:nvPr/>
        </p:nvCxnSpPr>
        <p:spPr>
          <a:xfrm>
            <a:off x="8263603" y="1257243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68776C9-ABE5-7E05-A7B3-2A3A24814569}"/>
              </a:ext>
            </a:extLst>
          </p:cNvPr>
          <p:cNvCxnSpPr>
            <a:cxnSpLocks/>
          </p:cNvCxnSpPr>
          <p:nvPr/>
        </p:nvCxnSpPr>
        <p:spPr>
          <a:xfrm flipH="1">
            <a:off x="7061214" y="2950898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3DA2100-E934-4EB1-346B-BB2CA7906A0C}"/>
              </a:ext>
            </a:extLst>
          </p:cNvPr>
          <p:cNvSpPr txBox="1"/>
          <p:nvPr/>
        </p:nvSpPr>
        <p:spPr>
          <a:xfrm rot="16200000">
            <a:off x="5568960" y="1865872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por moeda, L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7B956C7-49DE-333F-D81B-D6A24B409C44}"/>
              </a:ext>
            </a:extLst>
          </p:cNvPr>
          <p:cNvSpPr/>
          <p:nvPr/>
        </p:nvSpPr>
        <p:spPr>
          <a:xfrm>
            <a:off x="7630158" y="2051547"/>
            <a:ext cx="85723" cy="978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79F4537-0B3E-DADD-0469-04AF7FEA39C8}"/>
              </a:ext>
            </a:extLst>
          </p:cNvPr>
          <p:cNvSpPr/>
          <p:nvPr/>
        </p:nvSpPr>
        <p:spPr>
          <a:xfrm>
            <a:off x="8212836" y="1656727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5C5ADEC-344C-E6BC-8DC0-0BE90BB9EDD2}"/>
              </a:ext>
            </a:extLst>
          </p:cNvPr>
          <p:cNvCxnSpPr>
            <a:cxnSpLocks/>
          </p:cNvCxnSpPr>
          <p:nvPr/>
        </p:nvCxnSpPr>
        <p:spPr>
          <a:xfrm>
            <a:off x="7740418" y="3316353"/>
            <a:ext cx="374161" cy="8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5DF442B-9CA7-5A38-B2F1-3A6B446F6686}"/>
              </a:ext>
            </a:extLst>
          </p:cNvPr>
          <p:cNvSpPr txBox="1"/>
          <p:nvPr/>
        </p:nvSpPr>
        <p:spPr>
          <a:xfrm>
            <a:off x="6718849" y="1922041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2C4B07C-71A3-48B0-ECEE-2AE921C39A52}"/>
              </a:ext>
            </a:extLst>
          </p:cNvPr>
          <p:cNvSpPr txBox="1"/>
          <p:nvPr/>
        </p:nvSpPr>
        <p:spPr>
          <a:xfrm>
            <a:off x="6734467" y="1527025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L´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A30ED91-FEC9-3966-70D3-94067603CF59}"/>
              </a:ext>
            </a:extLst>
          </p:cNvPr>
          <p:cNvSpPr txBox="1"/>
          <p:nvPr/>
        </p:nvSpPr>
        <p:spPr>
          <a:xfrm>
            <a:off x="7490808" y="2992173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Y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EC292D5-9169-C5AE-C15E-190D13E04F5E}"/>
              </a:ext>
            </a:extLst>
          </p:cNvPr>
          <p:cNvSpPr txBox="1"/>
          <p:nvPr/>
        </p:nvSpPr>
        <p:spPr>
          <a:xfrm>
            <a:off x="8054360" y="3004967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Y´</a:t>
            </a: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1E672A70-AF9E-1E83-351C-33578392F19B}"/>
              </a:ext>
            </a:extLst>
          </p:cNvPr>
          <p:cNvCxnSpPr>
            <a:cxnSpLocks/>
          </p:cNvCxnSpPr>
          <p:nvPr/>
        </p:nvCxnSpPr>
        <p:spPr>
          <a:xfrm>
            <a:off x="8870648" y="1273143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8722A20-F818-327E-A7E2-B4DA159F1B20}"/>
              </a:ext>
            </a:extLst>
          </p:cNvPr>
          <p:cNvSpPr txBox="1"/>
          <p:nvPr/>
        </p:nvSpPr>
        <p:spPr>
          <a:xfrm>
            <a:off x="7582103" y="1700350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F6ADCE8-AC41-3593-8027-944C2657CDC6}"/>
              </a:ext>
            </a:extLst>
          </p:cNvPr>
          <p:cNvSpPr txBox="1"/>
          <p:nvPr/>
        </p:nvSpPr>
        <p:spPr>
          <a:xfrm>
            <a:off x="8226831" y="1271504"/>
            <a:ext cx="3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7C54185-26ED-96D5-E06C-3632860B42E6}"/>
              </a:ext>
            </a:extLst>
          </p:cNvPr>
          <p:cNvCxnSpPr>
            <a:cxnSpLocks/>
          </p:cNvCxnSpPr>
          <p:nvPr/>
        </p:nvCxnSpPr>
        <p:spPr>
          <a:xfrm>
            <a:off x="7031714" y="2486728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F6E1B81-D338-6A08-9653-A79A55A49291}"/>
              </a:ext>
            </a:extLst>
          </p:cNvPr>
          <p:cNvSpPr txBox="1"/>
          <p:nvPr/>
        </p:nvSpPr>
        <p:spPr>
          <a:xfrm>
            <a:off x="7565433" y="334563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6F0DFC11-ADF2-CEB0-FF77-6146FAC036EE}"/>
              </a:ext>
            </a:extLst>
          </p:cNvPr>
          <p:cNvCxnSpPr>
            <a:cxnSpLocks/>
          </p:cNvCxnSpPr>
          <p:nvPr/>
        </p:nvCxnSpPr>
        <p:spPr>
          <a:xfrm flipH="1">
            <a:off x="2351539" y="4178588"/>
            <a:ext cx="16216" cy="1598507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67FDFFA8-D0F5-96F4-B025-7097A2E8E027}"/>
              </a:ext>
            </a:extLst>
          </p:cNvPr>
          <p:cNvCxnSpPr>
            <a:cxnSpLocks/>
          </p:cNvCxnSpPr>
          <p:nvPr/>
        </p:nvCxnSpPr>
        <p:spPr>
          <a:xfrm flipH="1">
            <a:off x="7665579" y="2982746"/>
            <a:ext cx="0" cy="1156692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09DFAAD2-EC7E-C978-D90D-3E4595F555D6}"/>
              </a:ext>
            </a:extLst>
          </p:cNvPr>
          <p:cNvCxnSpPr>
            <a:cxnSpLocks/>
          </p:cNvCxnSpPr>
          <p:nvPr/>
        </p:nvCxnSpPr>
        <p:spPr>
          <a:xfrm flipH="1">
            <a:off x="8257334" y="2975477"/>
            <a:ext cx="0" cy="1156692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" grpId="0"/>
      <p:bldP spid="28" grpId="0"/>
      <p:bldP spid="66" grpId="0"/>
      <p:bldP spid="75" grpId="0"/>
      <p:bldP spid="78" grpId="0"/>
      <p:bldP spid="80" grpId="0" animBg="1"/>
      <p:bldP spid="82" grpId="0" animBg="1"/>
      <p:bldP spid="159" grpId="0"/>
      <p:bldP spid="160" grpId="0"/>
      <p:bldP spid="130" grpId="0" animBg="1"/>
      <p:bldP spid="132" grpId="0"/>
      <p:bldP spid="133" grpId="0"/>
      <p:bldP spid="134" grpId="0"/>
      <p:bldP spid="136" grpId="0"/>
      <p:bldP spid="138" grpId="0"/>
      <p:bldP spid="148" grpId="0"/>
      <p:bldP spid="161" grpId="0"/>
      <p:bldP spid="168" grpId="0" animBg="1"/>
      <p:bldP spid="169" grpId="0"/>
      <p:bldP spid="182" grpId="0"/>
      <p:bldP spid="18" grpId="0"/>
      <p:bldP spid="19" grpId="0" animBg="1"/>
      <p:bldP spid="20" grpId="0" animBg="1"/>
      <p:bldP spid="22" grpId="0"/>
      <p:bldP spid="23" grpId="0"/>
      <p:bldP spid="24" grpId="0"/>
      <p:bldP spid="25" grpId="0"/>
      <p:bldP spid="27" grpId="0"/>
      <p:bldP spid="29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69D32-F142-B868-20A9-198F49157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C2A7BEB4-CB44-B52D-DA44-8108516053D9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FA065685-40E6-11CD-DEBF-5C10D940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79BEF555-322F-2FE2-F1BE-30DC47BDB200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A2C1B0A2-2E26-7932-E013-FDD923429956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ADA2481-C013-3195-9B17-2DC151EDDBB9}"/>
              </a:ext>
            </a:extLst>
          </p:cNvPr>
          <p:cNvSpPr txBox="1"/>
          <p:nvPr/>
        </p:nvSpPr>
        <p:spPr>
          <a:xfrm>
            <a:off x="216944" y="935010"/>
            <a:ext cx="3599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Derivando a curva LM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2CF4FA-4412-E4C8-20BD-C334CB6AA984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35B3B1-A70F-E803-BC1E-A6C852CF0937}"/>
              </a:ext>
            </a:extLst>
          </p:cNvPr>
          <p:cNvSpPr txBox="1"/>
          <p:nvPr/>
        </p:nvSpPr>
        <p:spPr>
          <a:xfrm>
            <a:off x="2541856" y="177792"/>
            <a:ext cx="4171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Relaciona (equilíbrio) mercado monetário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DF17B12-1E86-44FC-C55A-8726F5B26DE4}"/>
              </a:ext>
            </a:extLst>
          </p:cNvPr>
          <p:cNvGrpSpPr/>
          <p:nvPr/>
        </p:nvGrpSpPr>
        <p:grpSpPr>
          <a:xfrm>
            <a:off x="397703" y="2782663"/>
            <a:ext cx="3811117" cy="3071355"/>
            <a:chOff x="6232896" y="4058082"/>
            <a:chExt cx="3811117" cy="3071355"/>
          </a:xfrm>
        </p:grpSpPr>
        <p:sp>
          <p:nvSpPr>
            <p:cNvPr id="170" name="Arco 169">
              <a:extLst>
                <a:ext uri="{FF2B5EF4-FFF2-40B4-BE49-F238E27FC236}">
                  <a16:creationId xmlns:a16="http://schemas.microsoft.com/office/drawing/2014/main" id="{DA9C2172-1F95-400A-2CC4-4B8D1B775592}"/>
                </a:ext>
              </a:extLst>
            </p:cNvPr>
            <p:cNvSpPr/>
            <p:nvPr/>
          </p:nvSpPr>
          <p:spPr>
            <a:xfrm rot="18590039">
              <a:off x="6788989" y="4932480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788C5735-6047-3D34-6652-BEEEDDEB5EA8}"/>
                </a:ext>
              </a:extLst>
            </p:cNvPr>
            <p:cNvSpPr/>
            <p:nvPr/>
          </p:nvSpPr>
          <p:spPr>
            <a:xfrm>
              <a:off x="7629049" y="5220914"/>
              <a:ext cx="85723" cy="9782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32" name="CaixaDeTexto 131">
              <a:extLst>
                <a:ext uri="{FF2B5EF4-FFF2-40B4-BE49-F238E27FC236}">
                  <a16:creationId xmlns:a16="http://schemas.microsoft.com/office/drawing/2014/main" id="{26C3C649-DAF3-9197-34E8-B0403CCFDC62}"/>
                </a:ext>
              </a:extLst>
            </p:cNvPr>
            <p:cNvSpPr txBox="1"/>
            <p:nvPr/>
          </p:nvSpPr>
          <p:spPr>
            <a:xfrm>
              <a:off x="7481609" y="586260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id="{538B46F9-AF2A-A71F-9DF1-47BC15D0F740}"/>
                </a:ext>
              </a:extLst>
            </p:cNvPr>
            <p:cNvSpPr txBox="1"/>
            <p:nvPr/>
          </p:nvSpPr>
          <p:spPr>
            <a:xfrm rot="16200000">
              <a:off x="5836473" y="4787917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134" name="CaixaDeTexto 133">
              <a:extLst>
                <a:ext uri="{FF2B5EF4-FFF2-40B4-BE49-F238E27FC236}">
                  <a16:creationId xmlns:a16="http://schemas.microsoft.com/office/drawing/2014/main" id="{E69DB636-B79D-D3E8-6A06-0D89CDF3A6BA}"/>
                </a:ext>
              </a:extLst>
            </p:cNvPr>
            <p:cNvSpPr txBox="1"/>
            <p:nvPr/>
          </p:nvSpPr>
          <p:spPr>
            <a:xfrm>
              <a:off x="7499953" y="6251198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sp>
          <p:nvSpPr>
            <p:cNvPr id="136" name="CaixaDeTexto 135">
              <a:extLst>
                <a:ext uri="{FF2B5EF4-FFF2-40B4-BE49-F238E27FC236}">
                  <a16:creationId xmlns:a16="http://schemas.microsoft.com/office/drawing/2014/main" id="{6788D474-B450-D345-0E0E-3DC19A064318}"/>
                </a:ext>
              </a:extLst>
            </p:cNvPr>
            <p:cNvSpPr txBox="1"/>
            <p:nvPr/>
          </p:nvSpPr>
          <p:spPr>
            <a:xfrm>
              <a:off x="8104762" y="5868590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Y´</a:t>
              </a:r>
            </a:p>
          </p:txBody>
        </p:sp>
        <p:sp>
          <p:nvSpPr>
            <p:cNvPr id="138" name="CaixaDeTexto 137">
              <a:extLst>
                <a:ext uri="{FF2B5EF4-FFF2-40B4-BE49-F238E27FC236}">
                  <a16:creationId xmlns:a16="http://schemas.microsoft.com/office/drawing/2014/main" id="{907BC4AE-784A-D059-B2B3-D1BF44010FE2}"/>
                </a:ext>
              </a:extLst>
            </p:cNvPr>
            <p:cNvSpPr txBox="1"/>
            <p:nvPr/>
          </p:nvSpPr>
          <p:spPr>
            <a:xfrm>
              <a:off x="7281031" y="4915785"/>
              <a:ext cx="287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</a:t>
              </a:r>
            </a:p>
          </p:txBody>
        </p:sp>
        <p:cxnSp>
          <p:nvCxnSpPr>
            <p:cNvPr id="140" name="Conector reto 139">
              <a:extLst>
                <a:ext uri="{FF2B5EF4-FFF2-40B4-BE49-F238E27FC236}">
                  <a16:creationId xmlns:a16="http://schemas.microsoft.com/office/drawing/2014/main" id="{40FE6080-4284-0536-A23A-25356AB3513D}"/>
                </a:ext>
              </a:extLst>
            </p:cNvPr>
            <p:cNvCxnSpPr>
              <a:cxnSpLocks/>
            </p:cNvCxnSpPr>
            <p:nvPr/>
          </p:nvCxnSpPr>
          <p:spPr>
            <a:xfrm>
              <a:off x="7067564" y="4058082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>
              <a:extLst>
                <a:ext uri="{FF2B5EF4-FFF2-40B4-BE49-F238E27FC236}">
                  <a16:creationId xmlns:a16="http://schemas.microsoft.com/office/drawing/2014/main" id="{EFC6CA26-654D-C7B4-C40C-9A25E2675F1F}"/>
                </a:ext>
              </a:extLst>
            </p:cNvPr>
            <p:cNvCxnSpPr>
              <a:cxnSpLocks/>
            </p:cNvCxnSpPr>
            <p:nvPr/>
          </p:nvCxnSpPr>
          <p:spPr>
            <a:xfrm>
              <a:off x="7067564" y="4683706"/>
              <a:ext cx="2282723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>
              <a:extLst>
                <a:ext uri="{FF2B5EF4-FFF2-40B4-BE49-F238E27FC236}">
                  <a16:creationId xmlns:a16="http://schemas.microsoft.com/office/drawing/2014/main" id="{B9E6A582-1918-E319-E340-B7EF72F6BED3}"/>
                </a:ext>
              </a:extLst>
            </p:cNvPr>
            <p:cNvCxnSpPr>
              <a:cxnSpLocks/>
            </p:cNvCxnSpPr>
            <p:nvPr/>
          </p:nvCxnSpPr>
          <p:spPr>
            <a:xfrm>
              <a:off x="7061214" y="5260747"/>
              <a:ext cx="2289073" cy="93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>
              <a:extLst>
                <a:ext uri="{FF2B5EF4-FFF2-40B4-BE49-F238E27FC236}">
                  <a16:creationId xmlns:a16="http://schemas.microsoft.com/office/drawing/2014/main" id="{EC82C184-D479-76CA-30CA-F1121AFD4D33}"/>
                </a:ext>
              </a:extLst>
            </p:cNvPr>
            <p:cNvCxnSpPr>
              <a:cxnSpLocks/>
            </p:cNvCxnSpPr>
            <p:nvPr/>
          </p:nvCxnSpPr>
          <p:spPr>
            <a:xfrm>
              <a:off x="7659703" y="4132772"/>
              <a:ext cx="5080" cy="16915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to 144">
              <a:extLst>
                <a:ext uri="{FF2B5EF4-FFF2-40B4-BE49-F238E27FC236}">
                  <a16:creationId xmlns:a16="http://schemas.microsoft.com/office/drawing/2014/main" id="{FF807F22-2315-30E7-3B33-AC02A85067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61214" y="5828019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>
              <a:extLst>
                <a:ext uri="{FF2B5EF4-FFF2-40B4-BE49-F238E27FC236}">
                  <a16:creationId xmlns:a16="http://schemas.microsoft.com/office/drawing/2014/main" id="{343188FF-17D5-8C9F-3925-B252179DE59B}"/>
                </a:ext>
              </a:extLst>
            </p:cNvPr>
            <p:cNvCxnSpPr>
              <a:cxnSpLocks/>
            </p:cNvCxnSpPr>
            <p:nvPr/>
          </p:nvCxnSpPr>
          <p:spPr>
            <a:xfrm>
              <a:off x="8263603" y="4132169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CaixaDeTexto 147">
              <a:extLst>
                <a:ext uri="{FF2B5EF4-FFF2-40B4-BE49-F238E27FC236}">
                  <a16:creationId xmlns:a16="http://schemas.microsoft.com/office/drawing/2014/main" id="{5EFE7968-BFE9-11C9-8E11-3700C84E8DEF}"/>
                </a:ext>
              </a:extLst>
            </p:cNvPr>
            <p:cNvSpPr txBox="1"/>
            <p:nvPr/>
          </p:nvSpPr>
          <p:spPr>
            <a:xfrm>
              <a:off x="6760666" y="5092993"/>
              <a:ext cx="243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000">
                  <a:solidFill>
                    <a:schemeClr val="tx2">
                      <a:lumMod val="50000"/>
                      <a:lumOff val="50000"/>
                    </a:schemeClr>
                  </a:solidFill>
                  <a:latin typeface="Aparajita" panose="02020603050405020304" pitchFamily="18" charset="0"/>
                  <a:cs typeface="Aparajita" panose="02020603050405020304" pitchFamily="18" charset="0"/>
                </a:defRPr>
              </a:lvl1pPr>
            </a:lstStyle>
            <a:p>
              <a:r>
                <a:rPr lang="pt-BR" dirty="0"/>
                <a:t>i</a:t>
              </a:r>
            </a:p>
          </p:txBody>
        </p:sp>
        <p:sp>
          <p:nvSpPr>
            <p:cNvPr id="161" name="CaixaDeTexto 160">
              <a:extLst>
                <a:ext uri="{FF2B5EF4-FFF2-40B4-BE49-F238E27FC236}">
                  <a16:creationId xmlns:a16="http://schemas.microsoft.com/office/drawing/2014/main" id="{EF960C9A-6F2D-FDA0-CDF6-F748AB2B8643}"/>
                </a:ext>
              </a:extLst>
            </p:cNvPr>
            <p:cNvSpPr txBox="1"/>
            <p:nvPr/>
          </p:nvSpPr>
          <p:spPr>
            <a:xfrm>
              <a:off x="6715481" y="4603236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n>
                    <a:solidFill>
                      <a:sysClr val="windowText" lastClr="000000"/>
                    </a:solidFill>
                  </a:ln>
                  <a:latin typeface="Aparajita" panose="020B0502040204020203" pitchFamily="18" charset="0"/>
                  <a:cs typeface="Aparajita" panose="020B0502040204020203" pitchFamily="18" charset="0"/>
                </a:rPr>
                <a:t>i´</a:t>
              </a:r>
            </a:p>
          </p:txBody>
        </p:sp>
        <p:cxnSp>
          <p:nvCxnSpPr>
            <p:cNvPr id="164" name="Conector reto 163">
              <a:extLst>
                <a:ext uri="{FF2B5EF4-FFF2-40B4-BE49-F238E27FC236}">
                  <a16:creationId xmlns:a16="http://schemas.microsoft.com/office/drawing/2014/main" id="{9E7672E5-ABAE-FABE-2477-5AA447F9011F}"/>
                </a:ext>
              </a:extLst>
            </p:cNvPr>
            <p:cNvCxnSpPr>
              <a:cxnSpLocks/>
            </p:cNvCxnSpPr>
            <p:nvPr/>
          </p:nvCxnSpPr>
          <p:spPr>
            <a:xfrm>
              <a:off x="8884059" y="4140840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Elipse 167">
              <a:extLst>
                <a:ext uri="{FF2B5EF4-FFF2-40B4-BE49-F238E27FC236}">
                  <a16:creationId xmlns:a16="http://schemas.microsoft.com/office/drawing/2014/main" id="{839B0A2C-E6E7-705C-F3B1-6C85B35C2EED}"/>
                </a:ext>
              </a:extLst>
            </p:cNvPr>
            <p:cNvSpPr/>
            <p:nvPr/>
          </p:nvSpPr>
          <p:spPr>
            <a:xfrm>
              <a:off x="8232782" y="4632595"/>
              <a:ext cx="85723" cy="978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69" name="CaixaDeTexto 168">
              <a:extLst>
                <a:ext uri="{FF2B5EF4-FFF2-40B4-BE49-F238E27FC236}">
                  <a16:creationId xmlns:a16="http://schemas.microsoft.com/office/drawing/2014/main" id="{CA23D452-C4E7-63A3-60CD-86EF2B7EA22F}"/>
                </a:ext>
              </a:extLst>
            </p:cNvPr>
            <p:cNvSpPr txBox="1"/>
            <p:nvPr/>
          </p:nvSpPr>
          <p:spPr>
            <a:xfrm flipH="1">
              <a:off x="7924903" y="4351402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E´</a:t>
              </a:r>
            </a:p>
          </p:txBody>
        </p:sp>
        <p:sp>
          <p:nvSpPr>
            <p:cNvPr id="182" name="CaixaDeTexto 181">
              <a:extLst>
                <a:ext uri="{FF2B5EF4-FFF2-40B4-BE49-F238E27FC236}">
                  <a16:creationId xmlns:a16="http://schemas.microsoft.com/office/drawing/2014/main" id="{495C92F4-D387-8EF8-B1D0-3C1E9F3D83CA}"/>
                </a:ext>
              </a:extLst>
            </p:cNvPr>
            <p:cNvSpPr txBox="1"/>
            <p:nvPr/>
          </p:nvSpPr>
          <p:spPr>
            <a:xfrm rot="19769843">
              <a:off x="9083494" y="4714706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Curva LM</a:t>
              </a:r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F29943D-A695-BF3E-7FFF-48EBEA62CB85}"/>
              </a:ext>
            </a:extLst>
          </p:cNvPr>
          <p:cNvSpPr txBox="1"/>
          <p:nvPr/>
        </p:nvSpPr>
        <p:spPr>
          <a:xfrm>
            <a:off x="4617889" y="122960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curva LM mostra a relação entre i e Y que equilibram o mercado monetário.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53745150-B9C0-FBE8-5B2F-83779D57356E}"/>
              </a:ext>
            </a:extLst>
          </p:cNvPr>
          <p:cNvSpPr txBox="1"/>
          <p:nvPr/>
        </p:nvSpPr>
        <p:spPr>
          <a:xfrm>
            <a:off x="4617889" y="2136332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Cada ponto ao longo da curva LM representa um ponto de equilíbrio no mercado monetário.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BC1DDE6-F32F-68E7-198D-57767B87B9E6}"/>
              </a:ext>
            </a:extLst>
          </p:cNvPr>
          <p:cNvSpPr txBox="1"/>
          <p:nvPr/>
        </p:nvSpPr>
        <p:spPr>
          <a:xfrm>
            <a:off x="4617889" y="3051044"/>
            <a:ext cx="6094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 gráfico da curva LM geralmente indica que, à medida que a renda aumenta, a taxa de juros também aumenta. Aqui está o porquê:</a:t>
            </a:r>
          </a:p>
        </p:txBody>
      </p:sp>
      <p:sp>
        <p:nvSpPr>
          <p:cNvPr id="39" name="Rectangle 1">
            <a:extLst>
              <a:ext uri="{FF2B5EF4-FFF2-40B4-BE49-F238E27FC236}">
                <a16:creationId xmlns:a16="http://schemas.microsoft.com/office/drawing/2014/main" id="{AEF0B21F-1D97-0347-E679-3D7F785F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7889" y="5289810"/>
            <a:ext cx="744178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altLang="pt-BR" b="1" dirty="0"/>
              <a:t>Equilíbrio no mercado monetário: </a:t>
            </a:r>
            <a:r>
              <a:rPr lang="pt-BR" altLang="pt-BR" dirty="0"/>
              <a:t>A curva LM representa o equilíbrio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dirty="0"/>
              <a:t>      entre a oferta e a demanda por moeda. Quando o PIB aumenta, para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dirty="0"/>
              <a:t>      manter o equilíbrio, a taxa  de juros precisa subir, de modo a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dirty="0"/>
              <a:t>      contrabalançar a maior demanda por moeda.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">
            <a:extLst>
              <a:ext uri="{FF2B5EF4-FFF2-40B4-BE49-F238E27FC236}">
                <a16:creationId xmlns:a16="http://schemas.microsoft.com/office/drawing/2014/main" id="{58FBA8D1-D092-3880-834D-9FF0A9E46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074" y="4131246"/>
            <a:ext cx="668009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pt-BR" altLang="pt-BR" b="1" dirty="0"/>
              <a:t>Demanda por moeda: </a:t>
            </a:r>
            <a:r>
              <a:rPr lang="pt-BR" altLang="pt-BR" dirty="0"/>
              <a:t>Com um aumento na renda (ou PIB), as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dirty="0"/>
              <a:t>      pessoas e empresas tendem a demandar mais moeda para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dirty="0"/>
              <a:t>      transações.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01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58B9B-56F2-167E-36A6-5F9D50318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2AB2EBCE-716B-D43E-1601-84B80495901B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CF789ADB-C945-9008-36ED-7C2318F4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2BB64F14-3D3D-8439-2176-214FE97D7AC0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01F42080-3970-4679-DD72-DAB85C95CECE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1EBE94D-2B48-E460-314D-0540AD717262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IS LM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12469D1-22DF-63F7-48AB-92712595EC9B}"/>
              </a:ext>
            </a:extLst>
          </p:cNvPr>
          <p:cNvGrpSpPr/>
          <p:nvPr/>
        </p:nvGrpSpPr>
        <p:grpSpPr>
          <a:xfrm>
            <a:off x="643433" y="1363446"/>
            <a:ext cx="4178083" cy="2735753"/>
            <a:chOff x="643433" y="1363446"/>
            <a:chExt cx="4178083" cy="2735753"/>
          </a:xfrm>
        </p:grpSpPr>
        <p:sp>
          <p:nvSpPr>
            <p:cNvPr id="30" name="Arco 29">
              <a:extLst>
                <a:ext uri="{FF2B5EF4-FFF2-40B4-BE49-F238E27FC236}">
                  <a16:creationId xmlns:a16="http://schemas.microsoft.com/office/drawing/2014/main" id="{5533EB19-F4FB-E726-4C24-31D56F5597FE}"/>
                </a:ext>
              </a:extLst>
            </p:cNvPr>
            <p:cNvSpPr/>
            <p:nvPr/>
          </p:nvSpPr>
          <p:spPr>
            <a:xfrm rot="12163036">
              <a:off x="1856015" y="1392453"/>
              <a:ext cx="2965501" cy="1428414"/>
            </a:xfrm>
            <a:prstGeom prst="arc">
              <a:avLst>
                <a:gd name="adj1" fmla="val 16200000"/>
                <a:gd name="adj2" fmla="val 2118082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0AC04ECB-C8D3-1B68-AFB8-B8B369026E2A}"/>
                </a:ext>
              </a:extLst>
            </p:cNvPr>
            <p:cNvSpPr/>
            <p:nvPr/>
          </p:nvSpPr>
          <p:spPr>
            <a:xfrm>
              <a:off x="2035173" y="2019352"/>
              <a:ext cx="69849" cy="7301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E07D354F-9518-0521-BDD7-FC50BD8E02C0}"/>
                </a:ext>
              </a:extLst>
            </p:cNvPr>
            <p:cNvSpPr/>
            <p:nvPr/>
          </p:nvSpPr>
          <p:spPr>
            <a:xfrm>
              <a:off x="2690036" y="2535705"/>
              <a:ext cx="85723" cy="9782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A4D6719D-165E-FA8D-3716-B6AC05E07947}"/>
                </a:ext>
              </a:extLst>
            </p:cNvPr>
            <p:cNvSpPr txBox="1"/>
            <p:nvPr/>
          </p:nvSpPr>
          <p:spPr>
            <a:xfrm>
              <a:off x="1187552" y="2356158"/>
              <a:ext cx="2423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3F1E2C70-28E0-E366-524B-9ADE4F969FFC}"/>
                </a:ext>
              </a:extLst>
            </p:cNvPr>
            <p:cNvSpPr txBox="1"/>
            <p:nvPr/>
          </p:nvSpPr>
          <p:spPr>
            <a:xfrm>
              <a:off x="2548592" y="320278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DB043030-0C85-625E-E2DB-69B2A00536BD}"/>
                </a:ext>
              </a:extLst>
            </p:cNvPr>
            <p:cNvSpPr txBox="1"/>
            <p:nvPr/>
          </p:nvSpPr>
          <p:spPr>
            <a:xfrm rot="16200000">
              <a:off x="247010" y="2083854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013D5B18-932A-1FB3-6885-BA315D1A4CB8}"/>
                </a:ext>
              </a:extLst>
            </p:cNvPr>
            <p:cNvSpPr txBox="1"/>
            <p:nvPr/>
          </p:nvSpPr>
          <p:spPr>
            <a:xfrm>
              <a:off x="2079557" y="3699089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33B86A6E-77A8-5655-8441-18C30ECD3469}"/>
                </a:ext>
              </a:extLst>
            </p:cNvPr>
            <p:cNvSpPr txBox="1"/>
            <p:nvPr/>
          </p:nvSpPr>
          <p:spPr>
            <a:xfrm>
              <a:off x="1169737" y="190816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i´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6CA1E8B0-0AE4-9DEC-389A-1C511C263F1C}"/>
                </a:ext>
              </a:extLst>
            </p:cNvPr>
            <p:cNvSpPr txBox="1"/>
            <p:nvPr/>
          </p:nvSpPr>
          <p:spPr>
            <a:xfrm>
              <a:off x="1906555" y="3202789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Y´</a:t>
              </a:r>
            </a:p>
          </p:txBody>
        </p:sp>
        <p:cxnSp>
          <p:nvCxnSpPr>
            <p:cNvPr id="40" name="Conector de Seta Reta 39">
              <a:extLst>
                <a:ext uri="{FF2B5EF4-FFF2-40B4-BE49-F238E27FC236}">
                  <a16:creationId xmlns:a16="http://schemas.microsoft.com/office/drawing/2014/main" id="{D059E5A6-EFF9-6DCD-8975-33B36A1546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0602" y="3665470"/>
              <a:ext cx="4445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F99DAEE0-3504-262C-03A1-DABE4ACABEDA}"/>
                </a:ext>
              </a:extLst>
            </p:cNvPr>
            <p:cNvSpPr txBox="1"/>
            <p:nvPr/>
          </p:nvSpPr>
          <p:spPr>
            <a:xfrm>
              <a:off x="2729435" y="2241954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3C902D8F-96E7-6CA7-D744-000F1E7E4A26}"/>
                </a:ext>
              </a:extLst>
            </p:cNvPr>
            <p:cNvSpPr txBox="1"/>
            <p:nvPr/>
          </p:nvSpPr>
          <p:spPr>
            <a:xfrm>
              <a:off x="1694805" y="176284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A´</a:t>
              </a:r>
            </a:p>
          </p:txBody>
        </p: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7D6CC004-8995-8684-8C90-5EA5E41055D5}"/>
                </a:ext>
              </a:extLst>
            </p:cNvPr>
            <p:cNvCxnSpPr>
              <a:cxnSpLocks/>
            </p:cNvCxnSpPr>
            <p:nvPr/>
          </p:nvCxnSpPr>
          <p:spPr>
            <a:xfrm>
              <a:off x="1478101" y="1363446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6CE4BDB2-78D5-109D-7C40-601339FBF93A}"/>
                </a:ext>
              </a:extLst>
            </p:cNvPr>
            <p:cNvCxnSpPr>
              <a:cxnSpLocks/>
            </p:cNvCxnSpPr>
            <p:nvPr/>
          </p:nvCxnSpPr>
          <p:spPr>
            <a:xfrm>
              <a:off x="1450915" y="2070579"/>
              <a:ext cx="2282723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12899F6D-9A8C-54BD-A4E5-4A599E084D1A}"/>
                </a:ext>
              </a:extLst>
            </p:cNvPr>
            <p:cNvCxnSpPr>
              <a:cxnSpLocks/>
            </p:cNvCxnSpPr>
            <p:nvPr/>
          </p:nvCxnSpPr>
          <p:spPr>
            <a:xfrm>
              <a:off x="1471751" y="2566111"/>
              <a:ext cx="2289073" cy="93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CA927758-4050-4140-1294-01481A5783DC}"/>
                </a:ext>
              </a:extLst>
            </p:cNvPr>
            <p:cNvCxnSpPr>
              <a:cxnSpLocks/>
            </p:cNvCxnSpPr>
            <p:nvPr/>
          </p:nvCxnSpPr>
          <p:spPr>
            <a:xfrm>
              <a:off x="2060587" y="1439728"/>
              <a:ext cx="5080" cy="16915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F63E621F-8517-B6F1-CCC4-E08D715C4495}"/>
                </a:ext>
              </a:extLst>
            </p:cNvPr>
            <p:cNvCxnSpPr>
              <a:cxnSpLocks/>
            </p:cNvCxnSpPr>
            <p:nvPr/>
          </p:nvCxnSpPr>
          <p:spPr>
            <a:xfrm>
              <a:off x="2711848" y="1439728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EA9A103A-720B-6165-889E-DC92E96A9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751" y="3133383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de Seta Reta 50">
              <a:extLst>
                <a:ext uri="{FF2B5EF4-FFF2-40B4-BE49-F238E27FC236}">
                  <a16:creationId xmlns:a16="http://schemas.microsoft.com/office/drawing/2014/main" id="{A91AD72C-2125-65E8-F5D1-08933A954E34}"/>
                </a:ext>
              </a:extLst>
            </p:cNvPr>
            <p:cNvCxnSpPr/>
            <p:nvPr/>
          </p:nvCxnSpPr>
          <p:spPr>
            <a:xfrm flipV="1">
              <a:off x="1066085" y="2159100"/>
              <a:ext cx="0" cy="406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2080C288-65D3-FD3C-EEDC-15295CEBF55D}"/>
                </a:ext>
              </a:extLst>
            </p:cNvPr>
            <p:cNvCxnSpPr>
              <a:cxnSpLocks/>
            </p:cNvCxnSpPr>
            <p:nvPr/>
          </p:nvCxnSpPr>
          <p:spPr>
            <a:xfrm>
              <a:off x="3357620" y="1435375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9A9788F2-CDC8-41B6-5D19-EE586CA39770}"/>
                </a:ext>
              </a:extLst>
            </p:cNvPr>
            <p:cNvSpPr txBox="1"/>
            <p:nvPr/>
          </p:nvSpPr>
          <p:spPr>
            <a:xfrm rot="19769843">
              <a:off x="3450495" y="2050997"/>
              <a:ext cx="84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Curva IS</a:t>
              </a: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885E684-E39F-4800-8F60-BE2BD7FDC598}"/>
              </a:ext>
            </a:extLst>
          </p:cNvPr>
          <p:cNvGrpSpPr/>
          <p:nvPr/>
        </p:nvGrpSpPr>
        <p:grpSpPr>
          <a:xfrm>
            <a:off x="5916616" y="1432852"/>
            <a:ext cx="3811117" cy="3071355"/>
            <a:chOff x="5916616" y="1432852"/>
            <a:chExt cx="3811117" cy="3071355"/>
          </a:xfrm>
        </p:grpSpPr>
        <p:sp>
          <p:nvSpPr>
            <p:cNvPr id="77" name="Arco 76">
              <a:extLst>
                <a:ext uri="{FF2B5EF4-FFF2-40B4-BE49-F238E27FC236}">
                  <a16:creationId xmlns:a16="http://schemas.microsoft.com/office/drawing/2014/main" id="{146269EE-4B30-638C-1612-60C6B64EB3D9}"/>
                </a:ext>
              </a:extLst>
            </p:cNvPr>
            <p:cNvSpPr/>
            <p:nvPr/>
          </p:nvSpPr>
          <p:spPr>
            <a:xfrm rot="18476579">
              <a:off x="6406720" y="2307250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9813FE06-782E-05FF-1FA0-C96C1B3F0CD8}"/>
                </a:ext>
              </a:extLst>
            </p:cNvPr>
            <p:cNvSpPr/>
            <p:nvPr/>
          </p:nvSpPr>
          <p:spPr>
            <a:xfrm>
              <a:off x="7218499" y="2586257"/>
              <a:ext cx="85723" cy="97826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C8F90289-6EDB-90B6-C731-E8BBA2AD5EE6}"/>
                </a:ext>
              </a:extLst>
            </p:cNvPr>
            <p:cNvSpPr txBox="1"/>
            <p:nvPr/>
          </p:nvSpPr>
          <p:spPr>
            <a:xfrm>
              <a:off x="7096414" y="3237371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83" name="CaixaDeTexto 82">
              <a:extLst>
                <a:ext uri="{FF2B5EF4-FFF2-40B4-BE49-F238E27FC236}">
                  <a16:creationId xmlns:a16="http://schemas.microsoft.com/office/drawing/2014/main" id="{C3DC4334-47CE-C146-3992-CBF5D42E4CAA}"/>
                </a:ext>
              </a:extLst>
            </p:cNvPr>
            <p:cNvSpPr txBox="1"/>
            <p:nvPr/>
          </p:nvSpPr>
          <p:spPr>
            <a:xfrm rot="16200000">
              <a:off x="5520193" y="2162687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C61C5B3D-517E-0641-ED77-71A8E19BE13C}"/>
                </a:ext>
              </a:extLst>
            </p:cNvPr>
            <p:cNvSpPr txBox="1"/>
            <p:nvPr/>
          </p:nvSpPr>
          <p:spPr>
            <a:xfrm>
              <a:off x="7145965" y="3625968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sp>
          <p:nvSpPr>
            <p:cNvPr id="85" name="CaixaDeTexto 84">
              <a:extLst>
                <a:ext uri="{FF2B5EF4-FFF2-40B4-BE49-F238E27FC236}">
                  <a16:creationId xmlns:a16="http://schemas.microsoft.com/office/drawing/2014/main" id="{B6C2D9D6-7D23-B256-AF27-CC6235A8A85A}"/>
                </a:ext>
              </a:extLst>
            </p:cNvPr>
            <p:cNvSpPr txBox="1"/>
            <p:nvPr/>
          </p:nvSpPr>
          <p:spPr>
            <a:xfrm>
              <a:off x="7640247" y="3214324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rial" panose="020B0604020202020204" pitchFamily="34" charset="0"/>
                  <a:cs typeface="Arial" panose="020B0604020202020204" pitchFamily="34" charset="0"/>
                </a:rPr>
                <a:t>Y´</a:t>
              </a:r>
            </a:p>
          </p:txBody>
        </p:sp>
        <p:cxnSp>
          <p:nvCxnSpPr>
            <p:cNvPr id="86" name="Conector de Seta Reta 85">
              <a:extLst>
                <a:ext uri="{FF2B5EF4-FFF2-40B4-BE49-F238E27FC236}">
                  <a16:creationId xmlns:a16="http://schemas.microsoft.com/office/drawing/2014/main" id="{569963D0-B6EC-7F27-C1F6-EFD9091C4B78}"/>
                </a:ext>
              </a:extLst>
            </p:cNvPr>
            <p:cNvCxnSpPr>
              <a:cxnSpLocks/>
            </p:cNvCxnSpPr>
            <p:nvPr/>
          </p:nvCxnSpPr>
          <p:spPr>
            <a:xfrm>
              <a:off x="7330445" y="3637481"/>
              <a:ext cx="46785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aixaDeTexto 86">
              <a:extLst>
                <a:ext uri="{FF2B5EF4-FFF2-40B4-BE49-F238E27FC236}">
                  <a16:creationId xmlns:a16="http://schemas.microsoft.com/office/drawing/2014/main" id="{4F28C3E0-83D4-AF05-8CC2-81547D42D86C}"/>
                </a:ext>
              </a:extLst>
            </p:cNvPr>
            <p:cNvSpPr txBox="1"/>
            <p:nvPr/>
          </p:nvSpPr>
          <p:spPr>
            <a:xfrm>
              <a:off x="6964751" y="2290555"/>
              <a:ext cx="2872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</a:t>
              </a:r>
            </a:p>
          </p:txBody>
        </p:sp>
        <p:cxnSp>
          <p:nvCxnSpPr>
            <p:cNvPr id="88" name="Conector reto 87">
              <a:extLst>
                <a:ext uri="{FF2B5EF4-FFF2-40B4-BE49-F238E27FC236}">
                  <a16:creationId xmlns:a16="http://schemas.microsoft.com/office/drawing/2014/main" id="{D781A913-0855-C7EF-8B33-5453F75BF82A}"/>
                </a:ext>
              </a:extLst>
            </p:cNvPr>
            <p:cNvCxnSpPr>
              <a:cxnSpLocks/>
            </p:cNvCxnSpPr>
            <p:nvPr/>
          </p:nvCxnSpPr>
          <p:spPr>
            <a:xfrm>
              <a:off x="6751284" y="1432852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1926E0FE-6AF2-7A71-FC1A-542357F0BAD2}"/>
                </a:ext>
              </a:extLst>
            </p:cNvPr>
            <p:cNvCxnSpPr>
              <a:cxnSpLocks/>
            </p:cNvCxnSpPr>
            <p:nvPr/>
          </p:nvCxnSpPr>
          <p:spPr>
            <a:xfrm>
              <a:off x="6751284" y="2058476"/>
              <a:ext cx="2282723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id="{CD87B12E-8EF9-44EA-92C7-E525E3908E51}"/>
                </a:ext>
              </a:extLst>
            </p:cNvPr>
            <p:cNvCxnSpPr>
              <a:cxnSpLocks/>
            </p:cNvCxnSpPr>
            <p:nvPr/>
          </p:nvCxnSpPr>
          <p:spPr>
            <a:xfrm>
              <a:off x="6744934" y="2635517"/>
              <a:ext cx="2289073" cy="93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>
              <a:extLst>
                <a:ext uri="{FF2B5EF4-FFF2-40B4-BE49-F238E27FC236}">
                  <a16:creationId xmlns:a16="http://schemas.microsoft.com/office/drawing/2014/main" id="{21ADCA72-D8B2-AD07-FCC3-DBCE297C6B19}"/>
                </a:ext>
              </a:extLst>
            </p:cNvPr>
            <p:cNvCxnSpPr>
              <a:cxnSpLocks/>
            </p:cNvCxnSpPr>
            <p:nvPr/>
          </p:nvCxnSpPr>
          <p:spPr>
            <a:xfrm>
              <a:off x="7249153" y="1507542"/>
              <a:ext cx="5080" cy="16915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>
              <a:extLst>
                <a:ext uri="{FF2B5EF4-FFF2-40B4-BE49-F238E27FC236}">
                  <a16:creationId xmlns:a16="http://schemas.microsoft.com/office/drawing/2014/main" id="{A9C81ECD-DFBB-8BBB-70E2-8894CCE06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934" y="3202789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>
              <a:extLst>
                <a:ext uri="{FF2B5EF4-FFF2-40B4-BE49-F238E27FC236}">
                  <a16:creationId xmlns:a16="http://schemas.microsoft.com/office/drawing/2014/main" id="{FB23836F-3549-88D4-8AF4-669212DF5AAF}"/>
                </a:ext>
              </a:extLst>
            </p:cNvPr>
            <p:cNvCxnSpPr>
              <a:cxnSpLocks/>
            </p:cNvCxnSpPr>
            <p:nvPr/>
          </p:nvCxnSpPr>
          <p:spPr>
            <a:xfrm>
              <a:off x="7815608" y="1504780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EE498E02-916E-48D6-B93F-2E0B51DAE346}"/>
                </a:ext>
              </a:extLst>
            </p:cNvPr>
            <p:cNvSpPr txBox="1"/>
            <p:nvPr/>
          </p:nvSpPr>
          <p:spPr>
            <a:xfrm>
              <a:off x="6444386" y="2467763"/>
              <a:ext cx="243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000">
                  <a:solidFill>
                    <a:schemeClr val="tx2">
                      <a:lumMod val="50000"/>
                      <a:lumOff val="50000"/>
                    </a:schemeClr>
                  </a:solidFill>
                  <a:latin typeface="Aparajita" panose="02020603050405020304" pitchFamily="18" charset="0"/>
                  <a:cs typeface="Aparajita" panose="02020603050405020304" pitchFamily="18" charset="0"/>
                </a:defRPr>
              </a:lvl1pPr>
            </a:lstStyle>
            <a:p>
              <a:r>
                <a:rPr lang="pt-BR" dirty="0"/>
                <a:t>i</a:t>
              </a:r>
            </a:p>
          </p:txBody>
        </p:sp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C00BAD33-F103-AD63-148E-D2D4C4FDE226}"/>
                </a:ext>
              </a:extLst>
            </p:cNvPr>
            <p:cNvSpPr txBox="1"/>
            <p:nvPr/>
          </p:nvSpPr>
          <p:spPr>
            <a:xfrm>
              <a:off x="6399201" y="1978006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n>
                    <a:solidFill>
                      <a:sysClr val="windowText" lastClr="000000"/>
                    </a:solidFill>
                  </a:ln>
                  <a:latin typeface="Aparajita" panose="020B0502040204020203" pitchFamily="18" charset="0"/>
                  <a:cs typeface="Aparajita" panose="020B0502040204020203" pitchFamily="18" charset="0"/>
                </a:rPr>
                <a:t>i´</a:t>
              </a:r>
            </a:p>
          </p:txBody>
        </p:sp>
        <p:cxnSp>
          <p:nvCxnSpPr>
            <p:cNvPr id="99" name="Conector reto 98">
              <a:extLst>
                <a:ext uri="{FF2B5EF4-FFF2-40B4-BE49-F238E27FC236}">
                  <a16:creationId xmlns:a16="http://schemas.microsoft.com/office/drawing/2014/main" id="{32E3CD36-89C7-9E6A-88A7-C2A73A80F4D4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18" y="1506995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ipse 99">
              <a:extLst>
                <a:ext uri="{FF2B5EF4-FFF2-40B4-BE49-F238E27FC236}">
                  <a16:creationId xmlns:a16="http://schemas.microsoft.com/office/drawing/2014/main" id="{5F5E51AA-2B3C-7FA6-BCE2-AEA74006F04E}"/>
                </a:ext>
              </a:extLst>
            </p:cNvPr>
            <p:cNvSpPr/>
            <p:nvPr/>
          </p:nvSpPr>
          <p:spPr>
            <a:xfrm>
              <a:off x="7775097" y="2026219"/>
              <a:ext cx="85723" cy="978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01" name="CaixaDeTexto 100">
              <a:extLst>
                <a:ext uri="{FF2B5EF4-FFF2-40B4-BE49-F238E27FC236}">
                  <a16:creationId xmlns:a16="http://schemas.microsoft.com/office/drawing/2014/main" id="{2FB40A8C-F2F9-A102-2A43-C4297AC63ACF}"/>
                </a:ext>
              </a:extLst>
            </p:cNvPr>
            <p:cNvSpPr txBox="1"/>
            <p:nvPr/>
          </p:nvSpPr>
          <p:spPr>
            <a:xfrm flipH="1">
              <a:off x="7533207" y="1726172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E´</a:t>
              </a:r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DC59E14B-4E52-AF28-0028-4A2B231F5F21}"/>
                </a:ext>
              </a:extLst>
            </p:cNvPr>
            <p:cNvSpPr txBox="1"/>
            <p:nvPr/>
          </p:nvSpPr>
          <p:spPr>
            <a:xfrm rot="19769843">
              <a:off x="8767214" y="2089476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Curva LM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512A592-E874-79BC-23BA-0FBCFBB6319E}"/>
              </a:ext>
            </a:extLst>
          </p:cNvPr>
          <p:cNvGrpSpPr/>
          <p:nvPr/>
        </p:nvGrpSpPr>
        <p:grpSpPr>
          <a:xfrm>
            <a:off x="3212311" y="4191268"/>
            <a:ext cx="8495586" cy="2990377"/>
            <a:chOff x="3429129" y="4191268"/>
            <a:chExt cx="8495586" cy="2990377"/>
          </a:xfrm>
        </p:grpSpPr>
        <p:cxnSp>
          <p:nvCxnSpPr>
            <p:cNvPr id="106" name="Conector reto 105">
              <a:extLst>
                <a:ext uri="{FF2B5EF4-FFF2-40B4-BE49-F238E27FC236}">
                  <a16:creationId xmlns:a16="http://schemas.microsoft.com/office/drawing/2014/main" id="{56171A1B-249B-E537-B7AD-469846712899}"/>
                </a:ext>
              </a:extLst>
            </p:cNvPr>
            <p:cNvCxnSpPr>
              <a:cxnSpLocks/>
            </p:cNvCxnSpPr>
            <p:nvPr/>
          </p:nvCxnSpPr>
          <p:spPr>
            <a:xfrm>
              <a:off x="4236611" y="4898401"/>
              <a:ext cx="2282723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Arco 111">
              <a:extLst>
                <a:ext uri="{FF2B5EF4-FFF2-40B4-BE49-F238E27FC236}">
                  <a16:creationId xmlns:a16="http://schemas.microsoft.com/office/drawing/2014/main" id="{BA349001-8727-3893-6172-FAAA295F3208}"/>
                </a:ext>
              </a:extLst>
            </p:cNvPr>
            <p:cNvSpPr/>
            <p:nvPr/>
          </p:nvSpPr>
          <p:spPr>
            <a:xfrm rot="12163036">
              <a:off x="4825265" y="4213415"/>
              <a:ext cx="2965501" cy="1428414"/>
            </a:xfrm>
            <a:prstGeom prst="arc">
              <a:avLst>
                <a:gd name="adj1" fmla="val 16200000"/>
                <a:gd name="adj2" fmla="val 2118082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13" name="Arco 112">
              <a:extLst>
                <a:ext uri="{FF2B5EF4-FFF2-40B4-BE49-F238E27FC236}">
                  <a16:creationId xmlns:a16="http://schemas.microsoft.com/office/drawing/2014/main" id="{006A096F-7E4E-7BD7-3D7B-9D86DA7BB507}"/>
                </a:ext>
              </a:extLst>
            </p:cNvPr>
            <p:cNvSpPr/>
            <p:nvPr/>
          </p:nvSpPr>
          <p:spPr>
            <a:xfrm rot="18476579">
              <a:off x="4148453" y="4984688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03" name="CaixaDeTexto 102">
              <a:extLst>
                <a:ext uri="{FF2B5EF4-FFF2-40B4-BE49-F238E27FC236}">
                  <a16:creationId xmlns:a16="http://schemas.microsoft.com/office/drawing/2014/main" id="{3A22A1B4-1218-6E37-2C62-080F9695190F}"/>
                </a:ext>
              </a:extLst>
            </p:cNvPr>
            <p:cNvSpPr txBox="1"/>
            <p:nvPr/>
          </p:nvSpPr>
          <p:spPr>
            <a:xfrm rot="16200000">
              <a:off x="3032706" y="4911676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AA721839-69C2-AEAD-2A57-3973226491B9}"/>
                </a:ext>
              </a:extLst>
            </p:cNvPr>
            <p:cNvSpPr txBox="1"/>
            <p:nvPr/>
          </p:nvSpPr>
          <p:spPr>
            <a:xfrm>
              <a:off x="4865253" y="6526911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cxnSp>
          <p:nvCxnSpPr>
            <p:cNvPr id="105" name="Conector reto 104">
              <a:extLst>
                <a:ext uri="{FF2B5EF4-FFF2-40B4-BE49-F238E27FC236}">
                  <a16:creationId xmlns:a16="http://schemas.microsoft.com/office/drawing/2014/main" id="{30390461-0998-A877-520B-6C61355399AF}"/>
                </a:ext>
              </a:extLst>
            </p:cNvPr>
            <p:cNvCxnSpPr>
              <a:cxnSpLocks/>
            </p:cNvCxnSpPr>
            <p:nvPr/>
          </p:nvCxnSpPr>
          <p:spPr>
            <a:xfrm>
              <a:off x="4263797" y="4191268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>
              <a:extLst>
                <a:ext uri="{FF2B5EF4-FFF2-40B4-BE49-F238E27FC236}">
                  <a16:creationId xmlns:a16="http://schemas.microsoft.com/office/drawing/2014/main" id="{A8375627-B687-181C-C62B-40092764FC78}"/>
                </a:ext>
              </a:extLst>
            </p:cNvPr>
            <p:cNvCxnSpPr>
              <a:cxnSpLocks/>
            </p:cNvCxnSpPr>
            <p:nvPr/>
          </p:nvCxnSpPr>
          <p:spPr>
            <a:xfrm>
              <a:off x="4257447" y="5393933"/>
              <a:ext cx="2289073" cy="93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>
              <a:extLst>
                <a:ext uri="{FF2B5EF4-FFF2-40B4-BE49-F238E27FC236}">
                  <a16:creationId xmlns:a16="http://schemas.microsoft.com/office/drawing/2014/main" id="{D2AAD8E5-D6E3-61A7-1DA4-6D9662CBB871}"/>
                </a:ext>
              </a:extLst>
            </p:cNvPr>
            <p:cNvCxnSpPr>
              <a:cxnSpLocks/>
            </p:cNvCxnSpPr>
            <p:nvPr/>
          </p:nvCxnSpPr>
          <p:spPr>
            <a:xfrm>
              <a:off x="4846283" y="4267550"/>
              <a:ext cx="5080" cy="16915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>
              <a:extLst>
                <a:ext uri="{FF2B5EF4-FFF2-40B4-BE49-F238E27FC236}">
                  <a16:creationId xmlns:a16="http://schemas.microsoft.com/office/drawing/2014/main" id="{49499F7A-D1EF-F37A-200A-372D68280714}"/>
                </a:ext>
              </a:extLst>
            </p:cNvPr>
            <p:cNvCxnSpPr>
              <a:cxnSpLocks/>
            </p:cNvCxnSpPr>
            <p:nvPr/>
          </p:nvCxnSpPr>
          <p:spPr>
            <a:xfrm>
              <a:off x="5497544" y="4267550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>
              <a:extLst>
                <a:ext uri="{FF2B5EF4-FFF2-40B4-BE49-F238E27FC236}">
                  <a16:creationId xmlns:a16="http://schemas.microsoft.com/office/drawing/2014/main" id="{F20EBCF2-D151-46EA-0529-23F7D5EBED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7447" y="5961205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>
              <a:extLst>
                <a:ext uri="{FF2B5EF4-FFF2-40B4-BE49-F238E27FC236}">
                  <a16:creationId xmlns:a16="http://schemas.microsoft.com/office/drawing/2014/main" id="{921C15BB-8002-583B-E398-D96114AA6DE6}"/>
                </a:ext>
              </a:extLst>
            </p:cNvPr>
            <p:cNvCxnSpPr>
              <a:cxnSpLocks/>
            </p:cNvCxnSpPr>
            <p:nvPr/>
          </p:nvCxnSpPr>
          <p:spPr>
            <a:xfrm>
              <a:off x="6115035" y="4263197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id="{076AF091-DC7D-1A6C-2324-41FD67E276CF}"/>
                </a:ext>
              </a:extLst>
            </p:cNvPr>
            <p:cNvSpPr txBox="1"/>
            <p:nvPr/>
          </p:nvSpPr>
          <p:spPr>
            <a:xfrm>
              <a:off x="5859802" y="4344780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LM</a:t>
              </a:r>
            </a:p>
          </p:txBody>
        </p:sp>
        <p:sp>
          <p:nvSpPr>
            <p:cNvPr id="115" name="CaixaDeTexto 114">
              <a:extLst>
                <a:ext uri="{FF2B5EF4-FFF2-40B4-BE49-F238E27FC236}">
                  <a16:creationId xmlns:a16="http://schemas.microsoft.com/office/drawing/2014/main" id="{7A40A167-BCB1-18CF-1676-DA5AE2C04D42}"/>
                </a:ext>
              </a:extLst>
            </p:cNvPr>
            <p:cNvSpPr txBox="1"/>
            <p:nvPr/>
          </p:nvSpPr>
          <p:spPr>
            <a:xfrm>
              <a:off x="6097143" y="540453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IS</a:t>
              </a:r>
            </a:p>
          </p:txBody>
        </p:sp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1C5B8AC8-2C5B-07DA-94CA-13772CAEBC59}"/>
                </a:ext>
              </a:extLst>
            </p:cNvPr>
            <p:cNvGrpSpPr/>
            <p:nvPr/>
          </p:nvGrpSpPr>
          <p:grpSpPr>
            <a:xfrm>
              <a:off x="4229919" y="5076236"/>
              <a:ext cx="1011384" cy="882859"/>
              <a:chOff x="4229919" y="5076236"/>
              <a:chExt cx="1011384" cy="882859"/>
            </a:xfrm>
          </p:grpSpPr>
          <p:cxnSp>
            <p:nvCxnSpPr>
              <p:cNvPr id="117" name="Conector reto 116">
                <a:extLst>
                  <a:ext uri="{FF2B5EF4-FFF2-40B4-BE49-F238E27FC236}">
                    <a16:creationId xmlns:a16="http://schemas.microsoft.com/office/drawing/2014/main" id="{651E99A8-FA8B-0572-BB44-F9A0A6AA3BDB}"/>
                  </a:ext>
                </a:extLst>
              </p:cNvPr>
              <p:cNvCxnSpPr/>
              <p:nvPr/>
            </p:nvCxnSpPr>
            <p:spPr>
              <a:xfrm>
                <a:off x="5241303" y="5076236"/>
                <a:ext cx="0" cy="88285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118">
                <a:extLst>
                  <a:ext uri="{FF2B5EF4-FFF2-40B4-BE49-F238E27FC236}">
                    <a16:creationId xmlns:a16="http://schemas.microsoft.com/office/drawing/2014/main" id="{6BA6EB32-7B49-A836-0999-79F4D5F71D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9919" y="5101019"/>
                <a:ext cx="1011384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68120806-C902-F63C-AC5D-D7F9D4B29ECC}"/>
                </a:ext>
              </a:extLst>
            </p:cNvPr>
            <p:cNvSpPr txBox="1"/>
            <p:nvPr/>
          </p:nvSpPr>
          <p:spPr>
            <a:xfrm>
              <a:off x="7600909" y="4681256"/>
              <a:ext cx="432380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pt-BR" sz="1800" dirty="0"/>
            </a:p>
            <a:p>
              <a:r>
                <a:rPr lang="pt-BR" sz="1800" dirty="0"/>
                <a:t> Neste ponto o mercado de bens e o</a:t>
              </a:r>
            </a:p>
            <a:p>
              <a:r>
                <a:rPr lang="pt-BR" sz="1800" dirty="0"/>
                <a:t> mercado monetário estão em equilíbrio.</a:t>
              </a:r>
              <a:endParaRPr lang="pt-BR" sz="1600" dirty="0"/>
            </a:p>
          </p:txBody>
        </p:sp>
        <p:sp>
          <p:nvSpPr>
            <p:cNvPr id="122" name="Seta: para a Direita 121">
              <a:extLst>
                <a:ext uri="{FF2B5EF4-FFF2-40B4-BE49-F238E27FC236}">
                  <a16:creationId xmlns:a16="http://schemas.microsoft.com/office/drawing/2014/main" id="{A0109C06-C11A-CE32-20C1-B1F4D1CDAB73}"/>
                </a:ext>
              </a:extLst>
            </p:cNvPr>
            <p:cNvSpPr/>
            <p:nvPr/>
          </p:nvSpPr>
          <p:spPr>
            <a:xfrm>
              <a:off x="6907189" y="5111731"/>
              <a:ext cx="397033" cy="2928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CaixaDeTexto 122">
              <a:extLst>
                <a:ext uri="{FF2B5EF4-FFF2-40B4-BE49-F238E27FC236}">
                  <a16:creationId xmlns:a16="http://schemas.microsoft.com/office/drawing/2014/main" id="{B5320D18-E7C5-4ABA-020A-589AB390CFBA}"/>
                </a:ext>
              </a:extLst>
            </p:cNvPr>
            <p:cNvSpPr txBox="1"/>
            <p:nvPr/>
          </p:nvSpPr>
          <p:spPr>
            <a:xfrm>
              <a:off x="5111322" y="5953192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Y</a:t>
              </a:r>
            </a:p>
          </p:txBody>
        </p:sp>
        <p:sp>
          <p:nvSpPr>
            <p:cNvPr id="124" name="CaixaDeTexto 123">
              <a:extLst>
                <a:ext uri="{FF2B5EF4-FFF2-40B4-BE49-F238E27FC236}">
                  <a16:creationId xmlns:a16="http://schemas.microsoft.com/office/drawing/2014/main" id="{9999FD83-2959-300D-7D24-F7202B576163}"/>
                </a:ext>
              </a:extLst>
            </p:cNvPr>
            <p:cNvSpPr txBox="1"/>
            <p:nvPr/>
          </p:nvSpPr>
          <p:spPr>
            <a:xfrm rot="16200000">
              <a:off x="3898111" y="4942866"/>
              <a:ext cx="272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1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28E51-65A2-87C9-31E2-067108C80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89F8A0CE-A52C-8D93-43C0-22671DBCB642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F2248EA4-678C-F7AD-6A7D-2A9B2307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CE9C2A32-63C0-45B8-ABDC-140DEC370D64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5D5C649F-6C68-6168-9C45-61D2093A9CEC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5DE294DB-474E-9212-3A7D-29287C902C72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Modelo IS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A8CB435-FC0B-E4F0-CB88-6232B77813D3}"/>
              </a:ext>
            </a:extLst>
          </p:cNvPr>
          <p:cNvSpPr txBox="1"/>
          <p:nvPr/>
        </p:nvSpPr>
        <p:spPr>
          <a:xfrm>
            <a:off x="3154858" y="101025"/>
            <a:ext cx="2528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Monetária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35CCB37-9DD7-273B-C5EA-87934E357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8085"/>
            <a:ext cx="12192000" cy="1089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515D9EE2-25BF-C73A-3887-E87A68BACFF4}"/>
              </a:ext>
            </a:extLst>
          </p:cNvPr>
          <p:cNvSpPr/>
          <p:nvPr/>
        </p:nvSpPr>
        <p:spPr>
          <a:xfrm>
            <a:off x="0" y="5768088"/>
            <a:ext cx="12192000" cy="108991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4B7B7A-8597-FA8B-8B29-68A9F17239F7}"/>
              </a:ext>
            </a:extLst>
          </p:cNvPr>
          <p:cNvSpPr txBox="1"/>
          <p:nvPr/>
        </p:nvSpPr>
        <p:spPr>
          <a:xfrm>
            <a:off x="690467" y="1500827"/>
            <a:ext cx="96115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Política monetária refere-se às ações e decisões tomadas pelo banco central </a:t>
            </a:r>
            <a:r>
              <a:rPr lang="pt-BR" sz="1600" b="1" dirty="0"/>
              <a:t>para controlar a quantidade de dinheiro em circulação e as taxas de juros</a:t>
            </a:r>
            <a:r>
              <a:rPr lang="pt-BR" sz="1600" dirty="0"/>
              <a:t>. O objetivo principal da política monetária é garantir a estabilidade econômica, controlando a inflação, estimulando o crescimento econômico.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Existem duas formas principais de política monetária: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 Política Monetária Contracionista</a:t>
            </a:r>
            <a:r>
              <a:rPr lang="pt-BR" sz="1600" dirty="0"/>
              <a:t>: Reduz a quantidade de dinheiro em circulação e aumenta as taxas de juros para controlar a inflação.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 Política Monetária Expansiva</a:t>
            </a:r>
            <a:r>
              <a:rPr lang="pt-BR" sz="1600" dirty="0"/>
              <a:t>: Aumenta a quantidade de dinheiro em circulação e reduz as taxas de juros para estimular o crescimento econômico.</a:t>
            </a:r>
          </a:p>
        </p:txBody>
      </p:sp>
    </p:spTree>
    <p:extLst>
      <p:ext uri="{BB962C8B-B14F-4D97-AF65-F5344CB8AC3E}">
        <p14:creationId xmlns:p14="http://schemas.microsoft.com/office/powerpoint/2010/main" val="4159104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61D3A-DDBD-2822-541C-6B3283A85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80DF722E-DA57-C11C-94C6-58F3C13702B0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B28587B6-A5DA-8B31-4FDF-A6C4AD82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06F695D0-0D66-DD7E-9950-5EA19918B757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4E166DB2-C4C4-CAAB-A616-BEBDC8ACD352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1D41A2E8-049B-FDC3-3BA6-9689D0F8AF31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911A3A-E10E-9136-514F-675FCB4D555C}"/>
              </a:ext>
            </a:extLst>
          </p:cNvPr>
          <p:cNvSpPr txBox="1"/>
          <p:nvPr/>
        </p:nvSpPr>
        <p:spPr>
          <a:xfrm>
            <a:off x="2541856" y="177792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Monetária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06CD68B-5E7F-4937-1952-9689A5F50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8085"/>
            <a:ext cx="12192000" cy="1089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79C4F03-0211-94AF-A923-D3910A00CC5D}"/>
              </a:ext>
            </a:extLst>
          </p:cNvPr>
          <p:cNvSpPr/>
          <p:nvPr/>
        </p:nvSpPr>
        <p:spPr>
          <a:xfrm>
            <a:off x="0" y="5768088"/>
            <a:ext cx="12192000" cy="108991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2463EE-C797-B683-E384-021D17FCC32D}"/>
              </a:ext>
            </a:extLst>
          </p:cNvPr>
          <p:cNvSpPr txBox="1"/>
          <p:nvPr/>
        </p:nvSpPr>
        <p:spPr>
          <a:xfrm>
            <a:off x="491398" y="1133289"/>
            <a:ext cx="9396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monetária Contracionista</a:t>
            </a:r>
          </a:p>
          <a:p>
            <a:pPr algn="just"/>
            <a:endParaRPr lang="pt-BR" sz="1600" dirty="0"/>
          </a:p>
          <a:p>
            <a:pPr marL="285750" indent="-285750" algn="just">
              <a:buFontTx/>
              <a:buChar char="-"/>
            </a:pPr>
            <a:r>
              <a:rPr lang="pt-BR" sz="1600" dirty="0"/>
              <a:t>Reduz a oferta de moeda </a:t>
            </a:r>
            <a:r>
              <a:rPr lang="pt-BR" sz="1600" dirty="0">
                <a:sym typeface="Wingdings" panose="05000000000000000000" pitchFamily="2" charset="2"/>
              </a:rPr>
              <a:t></a:t>
            </a:r>
            <a:r>
              <a:rPr lang="pt-BR" sz="1600" dirty="0"/>
              <a:t> aumenta taxa compulsório, vende títulos da dívida, aumenta taxa de juros</a:t>
            </a:r>
          </a:p>
          <a:p>
            <a:pPr marL="285750" indent="-285750" algn="just">
              <a:buFontTx/>
              <a:buChar char="-"/>
            </a:pPr>
            <a:r>
              <a:rPr lang="pt-BR" sz="1600" dirty="0"/>
              <a:t>a curva LM se desloca para a esquerda </a:t>
            </a:r>
          </a:p>
        </p:txBody>
      </p:sp>
      <p:sp>
        <p:nvSpPr>
          <p:cNvPr id="121" name="Arco 120">
            <a:extLst>
              <a:ext uri="{FF2B5EF4-FFF2-40B4-BE49-F238E27FC236}">
                <a16:creationId xmlns:a16="http://schemas.microsoft.com/office/drawing/2014/main" id="{68908CBA-4AF7-1B4A-1D59-F1EC97FFEC6E}"/>
              </a:ext>
            </a:extLst>
          </p:cNvPr>
          <p:cNvSpPr/>
          <p:nvPr/>
        </p:nvSpPr>
        <p:spPr>
          <a:xfrm rot="12163036">
            <a:off x="2988849" y="2968676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2" name="Arco 121">
            <a:extLst>
              <a:ext uri="{FF2B5EF4-FFF2-40B4-BE49-F238E27FC236}">
                <a16:creationId xmlns:a16="http://schemas.microsoft.com/office/drawing/2014/main" id="{13235C87-FF9E-73A7-FB49-6B9ADF879B0B}"/>
              </a:ext>
            </a:extLst>
          </p:cNvPr>
          <p:cNvSpPr/>
          <p:nvPr/>
        </p:nvSpPr>
        <p:spPr>
          <a:xfrm rot="18476579">
            <a:off x="2312037" y="3739949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D84B521D-8398-F162-4C3A-59B47E319D94}"/>
              </a:ext>
            </a:extLst>
          </p:cNvPr>
          <p:cNvSpPr txBox="1"/>
          <p:nvPr/>
        </p:nvSpPr>
        <p:spPr>
          <a:xfrm rot="16200000">
            <a:off x="1203557" y="365287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1DE88E30-A4AD-488C-2DD8-D3E2B1F5E2E2}"/>
              </a:ext>
            </a:extLst>
          </p:cNvPr>
          <p:cNvSpPr txBox="1"/>
          <p:nvPr/>
        </p:nvSpPr>
        <p:spPr>
          <a:xfrm>
            <a:off x="3036104" y="526811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id="{0475C876-5430-5C07-14D7-006112C34F3B}"/>
              </a:ext>
            </a:extLst>
          </p:cNvPr>
          <p:cNvCxnSpPr>
            <a:cxnSpLocks/>
          </p:cNvCxnSpPr>
          <p:nvPr/>
        </p:nvCxnSpPr>
        <p:spPr>
          <a:xfrm>
            <a:off x="2434648" y="2932469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17F220C9-E2A7-2B4C-77B2-E8CE03552F61}"/>
              </a:ext>
            </a:extLst>
          </p:cNvPr>
          <p:cNvCxnSpPr>
            <a:cxnSpLocks/>
          </p:cNvCxnSpPr>
          <p:nvPr/>
        </p:nvCxnSpPr>
        <p:spPr>
          <a:xfrm>
            <a:off x="2407462" y="3639602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09F1BEB9-39AF-E353-EFBD-E7038FA4936D}"/>
              </a:ext>
            </a:extLst>
          </p:cNvPr>
          <p:cNvCxnSpPr>
            <a:cxnSpLocks/>
          </p:cNvCxnSpPr>
          <p:nvPr/>
        </p:nvCxnSpPr>
        <p:spPr>
          <a:xfrm>
            <a:off x="2428298" y="4135134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99DA7F50-EE01-D7B2-7808-4FEEC17924C8}"/>
              </a:ext>
            </a:extLst>
          </p:cNvPr>
          <p:cNvCxnSpPr>
            <a:cxnSpLocks/>
          </p:cNvCxnSpPr>
          <p:nvPr/>
        </p:nvCxnSpPr>
        <p:spPr>
          <a:xfrm>
            <a:off x="3017134" y="3008751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9B38BE2D-CBC1-3A51-E8FE-C3E236968C89}"/>
              </a:ext>
            </a:extLst>
          </p:cNvPr>
          <p:cNvCxnSpPr>
            <a:cxnSpLocks/>
          </p:cNvCxnSpPr>
          <p:nvPr/>
        </p:nvCxnSpPr>
        <p:spPr>
          <a:xfrm>
            <a:off x="3668395" y="300875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6AAD79D4-051B-32A4-F763-91A2D9F225F4}"/>
              </a:ext>
            </a:extLst>
          </p:cNvPr>
          <p:cNvCxnSpPr>
            <a:cxnSpLocks/>
          </p:cNvCxnSpPr>
          <p:nvPr/>
        </p:nvCxnSpPr>
        <p:spPr>
          <a:xfrm flipH="1">
            <a:off x="2428298" y="4702406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67C44625-EF77-DCCC-F866-824F5C2F7CD5}"/>
              </a:ext>
            </a:extLst>
          </p:cNvPr>
          <p:cNvCxnSpPr>
            <a:cxnSpLocks/>
          </p:cNvCxnSpPr>
          <p:nvPr/>
        </p:nvCxnSpPr>
        <p:spPr>
          <a:xfrm>
            <a:off x="4285886" y="3004398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E2C2D9A-06A6-AEAF-F2C2-BDE5AEA3411D}"/>
              </a:ext>
            </a:extLst>
          </p:cNvPr>
          <p:cNvSpPr txBox="1"/>
          <p:nvPr/>
        </p:nvSpPr>
        <p:spPr>
          <a:xfrm>
            <a:off x="4030653" y="3085981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369C218E-CC0A-FAAC-B273-467C46324F7A}"/>
              </a:ext>
            </a:extLst>
          </p:cNvPr>
          <p:cNvSpPr txBox="1"/>
          <p:nvPr/>
        </p:nvSpPr>
        <p:spPr>
          <a:xfrm>
            <a:off x="4267994" y="414573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C8B3DCAA-171D-AE67-4C4F-563E01B6B4A3}"/>
              </a:ext>
            </a:extLst>
          </p:cNvPr>
          <p:cNvCxnSpPr/>
          <p:nvPr/>
        </p:nvCxnSpPr>
        <p:spPr>
          <a:xfrm>
            <a:off x="3412154" y="3817437"/>
            <a:ext cx="0" cy="8828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EEC40057-150A-1A6F-98D9-FE7BD1EBAB1B}"/>
              </a:ext>
            </a:extLst>
          </p:cNvPr>
          <p:cNvCxnSpPr>
            <a:cxnSpLocks/>
          </p:cNvCxnSpPr>
          <p:nvPr/>
        </p:nvCxnSpPr>
        <p:spPr>
          <a:xfrm flipV="1">
            <a:off x="2400770" y="3842220"/>
            <a:ext cx="10113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D4F3398-7B5B-6636-F9C7-EFCF78E29AE0}"/>
              </a:ext>
            </a:extLst>
          </p:cNvPr>
          <p:cNvSpPr txBox="1"/>
          <p:nvPr/>
        </p:nvSpPr>
        <p:spPr>
          <a:xfrm>
            <a:off x="3282173" y="4694393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0178B04E-2825-10BC-BDD0-6933C7981AFE}"/>
              </a:ext>
            </a:extLst>
          </p:cNvPr>
          <p:cNvSpPr txBox="1"/>
          <p:nvPr/>
        </p:nvSpPr>
        <p:spPr>
          <a:xfrm rot="16200000">
            <a:off x="2068962" y="3684067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sp>
        <p:nvSpPr>
          <p:cNvPr id="146" name="Arco 145">
            <a:extLst>
              <a:ext uri="{FF2B5EF4-FFF2-40B4-BE49-F238E27FC236}">
                <a16:creationId xmlns:a16="http://schemas.microsoft.com/office/drawing/2014/main" id="{76FF280C-E4AE-49FB-54E5-88CEDA51BB52}"/>
              </a:ext>
            </a:extLst>
          </p:cNvPr>
          <p:cNvSpPr/>
          <p:nvPr/>
        </p:nvSpPr>
        <p:spPr>
          <a:xfrm rot="12163036">
            <a:off x="7371291" y="2914059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E4FBDFB7-9553-BB75-990E-90E0B7BED628}"/>
              </a:ext>
            </a:extLst>
          </p:cNvPr>
          <p:cNvSpPr txBox="1"/>
          <p:nvPr/>
        </p:nvSpPr>
        <p:spPr>
          <a:xfrm rot="16200000">
            <a:off x="5648253" y="3676471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F2D627EE-5C42-60B5-762E-99AD3297C5E6}"/>
              </a:ext>
            </a:extLst>
          </p:cNvPr>
          <p:cNvSpPr txBox="1"/>
          <p:nvPr/>
        </p:nvSpPr>
        <p:spPr>
          <a:xfrm>
            <a:off x="7480800" y="529170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23A2F4B2-7EDF-A473-4987-32C969A6D15D}"/>
              </a:ext>
            </a:extLst>
          </p:cNvPr>
          <p:cNvCxnSpPr>
            <a:cxnSpLocks/>
          </p:cNvCxnSpPr>
          <p:nvPr/>
        </p:nvCxnSpPr>
        <p:spPr>
          <a:xfrm>
            <a:off x="6860490" y="2956063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E4E2F73C-14E2-5DE7-9222-F38ACBF4A24B}"/>
              </a:ext>
            </a:extLst>
          </p:cNvPr>
          <p:cNvCxnSpPr>
            <a:cxnSpLocks/>
          </p:cNvCxnSpPr>
          <p:nvPr/>
        </p:nvCxnSpPr>
        <p:spPr>
          <a:xfrm flipH="1">
            <a:off x="6854140" y="4726000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o 137">
            <a:extLst>
              <a:ext uri="{FF2B5EF4-FFF2-40B4-BE49-F238E27FC236}">
                <a16:creationId xmlns:a16="http://schemas.microsoft.com/office/drawing/2014/main" id="{29288B3A-1509-DB83-B238-1E7FB9156000}"/>
              </a:ext>
            </a:extLst>
          </p:cNvPr>
          <p:cNvSpPr/>
          <p:nvPr/>
        </p:nvSpPr>
        <p:spPr>
          <a:xfrm rot="18476579">
            <a:off x="6756733" y="3763543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DAC12925-5ECC-9B33-3A53-8EBEFBE9D6DE}"/>
              </a:ext>
            </a:extLst>
          </p:cNvPr>
          <p:cNvSpPr txBox="1"/>
          <p:nvPr/>
        </p:nvSpPr>
        <p:spPr>
          <a:xfrm>
            <a:off x="8475349" y="3109575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5564D83D-B8A3-3414-2DC2-AF0E98C699C0}"/>
              </a:ext>
            </a:extLst>
          </p:cNvPr>
          <p:cNvSpPr txBox="1"/>
          <p:nvPr/>
        </p:nvSpPr>
        <p:spPr>
          <a:xfrm>
            <a:off x="8712690" y="4169326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141" name="Conector reto 140">
            <a:extLst>
              <a:ext uri="{FF2B5EF4-FFF2-40B4-BE49-F238E27FC236}">
                <a16:creationId xmlns:a16="http://schemas.microsoft.com/office/drawing/2014/main" id="{29417AAE-B286-EBD4-1A7D-5DED012FF0E1}"/>
              </a:ext>
            </a:extLst>
          </p:cNvPr>
          <p:cNvCxnSpPr/>
          <p:nvPr/>
        </p:nvCxnSpPr>
        <p:spPr>
          <a:xfrm>
            <a:off x="7856850" y="3841031"/>
            <a:ext cx="0" cy="88285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>
            <a:extLst>
              <a:ext uri="{FF2B5EF4-FFF2-40B4-BE49-F238E27FC236}">
                <a16:creationId xmlns:a16="http://schemas.microsoft.com/office/drawing/2014/main" id="{8DFF1986-5BD1-BDE0-29D7-CE9CD566A8AC}"/>
              </a:ext>
            </a:extLst>
          </p:cNvPr>
          <p:cNvCxnSpPr>
            <a:cxnSpLocks/>
          </p:cNvCxnSpPr>
          <p:nvPr/>
        </p:nvCxnSpPr>
        <p:spPr>
          <a:xfrm flipV="1">
            <a:off x="6845466" y="3865814"/>
            <a:ext cx="1011384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C450C649-FCB8-056B-69A0-EAB7BEB921A4}"/>
              </a:ext>
            </a:extLst>
          </p:cNvPr>
          <p:cNvSpPr txBox="1"/>
          <p:nvPr/>
        </p:nvSpPr>
        <p:spPr>
          <a:xfrm>
            <a:off x="7726869" y="471798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D425D1FE-A303-1DFC-F950-96F00FC14429}"/>
              </a:ext>
            </a:extLst>
          </p:cNvPr>
          <p:cNvSpPr txBox="1"/>
          <p:nvPr/>
        </p:nvSpPr>
        <p:spPr>
          <a:xfrm rot="16200000">
            <a:off x="6513658" y="3707661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sp>
        <p:nvSpPr>
          <p:cNvPr id="147" name="Arco 146">
            <a:extLst>
              <a:ext uri="{FF2B5EF4-FFF2-40B4-BE49-F238E27FC236}">
                <a16:creationId xmlns:a16="http://schemas.microsoft.com/office/drawing/2014/main" id="{78531C57-A855-CFB1-2073-13A064AD48BE}"/>
              </a:ext>
            </a:extLst>
          </p:cNvPr>
          <p:cNvSpPr/>
          <p:nvPr/>
        </p:nvSpPr>
        <p:spPr>
          <a:xfrm rot="18476579">
            <a:off x="6466877" y="3500015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B7C5D4B3-D872-708F-A160-69D38B08FDB7}"/>
              </a:ext>
            </a:extLst>
          </p:cNvPr>
          <p:cNvSpPr txBox="1"/>
          <p:nvPr/>
        </p:nvSpPr>
        <p:spPr>
          <a:xfrm>
            <a:off x="8152400" y="283792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LM´</a:t>
            </a:r>
          </a:p>
        </p:txBody>
      </p:sp>
      <p:cxnSp>
        <p:nvCxnSpPr>
          <p:cNvPr id="149" name="Conector reto 148">
            <a:extLst>
              <a:ext uri="{FF2B5EF4-FFF2-40B4-BE49-F238E27FC236}">
                <a16:creationId xmlns:a16="http://schemas.microsoft.com/office/drawing/2014/main" id="{660C8E79-9C6C-FB9D-B620-5268D258A447}"/>
              </a:ext>
            </a:extLst>
          </p:cNvPr>
          <p:cNvCxnSpPr>
            <a:cxnSpLocks/>
          </p:cNvCxnSpPr>
          <p:nvPr/>
        </p:nvCxnSpPr>
        <p:spPr>
          <a:xfrm>
            <a:off x="7569089" y="3554014"/>
            <a:ext cx="0" cy="1171986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>
            <a:extLst>
              <a:ext uri="{FF2B5EF4-FFF2-40B4-BE49-F238E27FC236}">
                <a16:creationId xmlns:a16="http://schemas.microsoft.com/office/drawing/2014/main" id="{DEF9A4BD-EC7B-4DEE-BC19-EBDB6A60EC96}"/>
              </a:ext>
            </a:extLst>
          </p:cNvPr>
          <p:cNvCxnSpPr>
            <a:cxnSpLocks/>
          </p:cNvCxnSpPr>
          <p:nvPr/>
        </p:nvCxnSpPr>
        <p:spPr>
          <a:xfrm flipV="1">
            <a:off x="6851156" y="3554014"/>
            <a:ext cx="680225" cy="7346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>
            <a:extLst>
              <a:ext uri="{FF2B5EF4-FFF2-40B4-BE49-F238E27FC236}">
                <a16:creationId xmlns:a16="http://schemas.microsoft.com/office/drawing/2014/main" id="{B768416A-6364-8ED0-50DA-CE454A945E98}"/>
              </a:ext>
            </a:extLst>
          </p:cNvPr>
          <p:cNvCxnSpPr>
            <a:cxnSpLocks/>
          </p:cNvCxnSpPr>
          <p:nvPr/>
        </p:nvCxnSpPr>
        <p:spPr>
          <a:xfrm flipH="1" flipV="1">
            <a:off x="8024377" y="3249078"/>
            <a:ext cx="181860" cy="15098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4384EF75-AFB5-384F-7113-DBDD9A93E31E}"/>
              </a:ext>
            </a:extLst>
          </p:cNvPr>
          <p:cNvSpPr txBox="1"/>
          <p:nvPr/>
        </p:nvSpPr>
        <p:spPr>
          <a:xfrm rot="16200000">
            <a:off x="6486916" y="337711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i´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E6AA2618-F8F2-F586-DB93-D3025E98D826}"/>
              </a:ext>
            </a:extLst>
          </p:cNvPr>
          <p:cNvSpPr txBox="1"/>
          <p:nvPr/>
        </p:nvSpPr>
        <p:spPr>
          <a:xfrm flipH="1">
            <a:off x="7961409" y="3619968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78B9EABA-49C0-105D-39F3-9D6BFCE3D9CE}"/>
              </a:ext>
            </a:extLst>
          </p:cNvPr>
          <p:cNvSpPr txBox="1"/>
          <p:nvPr/>
        </p:nvSpPr>
        <p:spPr>
          <a:xfrm>
            <a:off x="7403365" y="4707998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Y´</a:t>
            </a:r>
          </a:p>
        </p:txBody>
      </p:sp>
      <p:cxnSp>
        <p:nvCxnSpPr>
          <p:cNvPr id="159" name="Conector de Seta Reta 158">
            <a:extLst>
              <a:ext uri="{FF2B5EF4-FFF2-40B4-BE49-F238E27FC236}">
                <a16:creationId xmlns:a16="http://schemas.microsoft.com/office/drawing/2014/main" id="{9205B6FF-1C97-1E27-0A68-05B88292EB10}"/>
              </a:ext>
            </a:extLst>
          </p:cNvPr>
          <p:cNvCxnSpPr>
            <a:cxnSpLocks/>
          </p:cNvCxnSpPr>
          <p:nvPr/>
        </p:nvCxnSpPr>
        <p:spPr>
          <a:xfrm flipV="1">
            <a:off x="6477237" y="3577554"/>
            <a:ext cx="0" cy="267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FCFD4F1F-824F-F88D-8A89-3F4404EE8788}"/>
              </a:ext>
            </a:extLst>
          </p:cNvPr>
          <p:cNvCxnSpPr>
            <a:cxnSpLocks/>
          </p:cNvCxnSpPr>
          <p:nvPr/>
        </p:nvCxnSpPr>
        <p:spPr>
          <a:xfrm flipH="1">
            <a:off x="7531381" y="5122239"/>
            <a:ext cx="3608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F6BB1B-A133-0D0C-1D5C-C2201EC397DD}"/>
              </a:ext>
            </a:extLst>
          </p:cNvPr>
          <p:cNvSpPr txBox="1"/>
          <p:nvPr/>
        </p:nvSpPr>
        <p:spPr>
          <a:xfrm flipH="1">
            <a:off x="7453406" y="3093392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E´</a:t>
            </a:r>
          </a:p>
        </p:txBody>
      </p:sp>
    </p:spTree>
    <p:extLst>
      <p:ext uri="{BB962C8B-B14F-4D97-AF65-F5344CB8AC3E}">
        <p14:creationId xmlns:p14="http://schemas.microsoft.com/office/powerpoint/2010/main" val="205243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29" grpId="0"/>
      <p:bldP spid="130" grpId="0"/>
      <p:bldP spid="138" grpId="0" animBg="1"/>
      <p:bldP spid="139" grpId="0"/>
      <p:bldP spid="140" grpId="0"/>
      <p:bldP spid="143" grpId="0"/>
      <p:bldP spid="144" grpId="0"/>
      <p:bldP spid="147" grpId="0" animBg="1"/>
      <p:bldP spid="148" grpId="0"/>
      <p:bldP spid="156" grpId="0"/>
      <p:bldP spid="157" grpId="0"/>
      <p:bldP spid="15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F7593-4D4D-E0BC-D2EB-6EA53C19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6540E723-283C-90EF-8D80-059B1FA96D40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8AFA6B7D-6E89-5127-06C4-CD478366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B1B61318-8FD7-B523-C9CF-89456DF00B6B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C861AB39-E0D1-167C-C9D1-EE0EAE02CF56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DAB662A-17C2-B178-E87D-DCA32469D8F7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E5C82FA-31BB-1E8F-39DE-E964A67034F3}"/>
              </a:ext>
            </a:extLst>
          </p:cNvPr>
          <p:cNvSpPr txBox="1"/>
          <p:nvPr/>
        </p:nvSpPr>
        <p:spPr>
          <a:xfrm>
            <a:off x="2541856" y="177792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Monetária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5EC96E6-E20A-C34B-5103-B841B4D54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C12938B-EC76-6DA4-9BE3-BE870D5AF69D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FE2933-091E-4064-2AFB-4A9570BC2761}"/>
              </a:ext>
            </a:extLst>
          </p:cNvPr>
          <p:cNvSpPr txBox="1"/>
          <p:nvPr/>
        </p:nvSpPr>
        <p:spPr>
          <a:xfrm>
            <a:off x="491398" y="1133289"/>
            <a:ext cx="351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monetária Contracionista                                                                           </a:t>
            </a:r>
          </a:p>
        </p:txBody>
      </p:sp>
      <p:sp>
        <p:nvSpPr>
          <p:cNvPr id="22" name="Retângulo de cantos arredondados 26">
            <a:extLst>
              <a:ext uri="{FF2B5EF4-FFF2-40B4-BE49-F238E27FC236}">
                <a16:creationId xmlns:a16="http://schemas.microsoft.com/office/drawing/2014/main" id="{BAE80578-1366-1FCA-BFB9-9B409CC84479}"/>
              </a:ext>
            </a:extLst>
          </p:cNvPr>
          <p:cNvSpPr/>
          <p:nvPr/>
        </p:nvSpPr>
        <p:spPr>
          <a:xfrm>
            <a:off x="7558601" y="3618658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C5F28535-DA17-E1A9-A1FB-DFFE819F6E9D}"/>
              </a:ext>
            </a:extLst>
          </p:cNvPr>
          <p:cNvSpPr/>
          <p:nvPr/>
        </p:nvSpPr>
        <p:spPr>
          <a:xfrm>
            <a:off x="7898670" y="3657381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de cantos arredondados 26">
            <a:extLst>
              <a:ext uri="{FF2B5EF4-FFF2-40B4-BE49-F238E27FC236}">
                <a16:creationId xmlns:a16="http://schemas.microsoft.com/office/drawing/2014/main" id="{646BA919-5D4E-A834-1D57-5659544722CB}"/>
              </a:ext>
            </a:extLst>
          </p:cNvPr>
          <p:cNvSpPr/>
          <p:nvPr/>
        </p:nvSpPr>
        <p:spPr>
          <a:xfrm>
            <a:off x="8683756" y="361265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07C3B14-B0B8-C335-9E38-141AD62E3237}"/>
              </a:ext>
            </a:extLst>
          </p:cNvPr>
          <p:cNvSpPr/>
          <p:nvPr/>
        </p:nvSpPr>
        <p:spPr>
          <a:xfrm>
            <a:off x="8920558" y="3651517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de cantos arredondados 26">
            <a:extLst>
              <a:ext uri="{FF2B5EF4-FFF2-40B4-BE49-F238E27FC236}">
                <a16:creationId xmlns:a16="http://schemas.microsoft.com/office/drawing/2014/main" id="{51FD37D5-69F0-C914-DEE1-B0DFB20ED751}"/>
              </a:ext>
            </a:extLst>
          </p:cNvPr>
          <p:cNvSpPr/>
          <p:nvPr/>
        </p:nvSpPr>
        <p:spPr>
          <a:xfrm>
            <a:off x="9826427" y="3599804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0930348-6CFD-73D9-294B-25FA5A865164}"/>
              </a:ext>
            </a:extLst>
          </p:cNvPr>
          <p:cNvSpPr/>
          <p:nvPr/>
        </p:nvSpPr>
        <p:spPr>
          <a:xfrm>
            <a:off x="10134797" y="3640020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de cantos arredondados 26">
            <a:extLst>
              <a:ext uri="{FF2B5EF4-FFF2-40B4-BE49-F238E27FC236}">
                <a16:creationId xmlns:a16="http://schemas.microsoft.com/office/drawing/2014/main" id="{AE9E1A43-087C-92FE-A427-18BE5075063E}"/>
              </a:ext>
            </a:extLst>
          </p:cNvPr>
          <p:cNvSpPr/>
          <p:nvPr/>
        </p:nvSpPr>
        <p:spPr>
          <a:xfrm>
            <a:off x="6461586" y="3616589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8A9BCE1-F7CA-C8E0-DF2C-FF8343CFBA7B}"/>
              </a:ext>
            </a:extLst>
          </p:cNvPr>
          <p:cNvSpPr/>
          <p:nvPr/>
        </p:nvSpPr>
        <p:spPr>
          <a:xfrm>
            <a:off x="6769956" y="3656805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" name="Retângulo de cantos arredondados 26">
            <a:extLst>
              <a:ext uri="{FF2B5EF4-FFF2-40B4-BE49-F238E27FC236}">
                <a16:creationId xmlns:a16="http://schemas.microsoft.com/office/drawing/2014/main" id="{3F0A2C15-6E08-EF47-2AA6-13EFB873152A}"/>
              </a:ext>
            </a:extLst>
          </p:cNvPr>
          <p:cNvSpPr/>
          <p:nvPr/>
        </p:nvSpPr>
        <p:spPr>
          <a:xfrm>
            <a:off x="5394397" y="363495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6467743-94D4-15D4-CD68-4C7B9312F3F2}"/>
              </a:ext>
            </a:extLst>
          </p:cNvPr>
          <p:cNvSpPr/>
          <p:nvPr/>
        </p:nvSpPr>
        <p:spPr>
          <a:xfrm>
            <a:off x="5734466" y="3673678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Seta entalhada para a direita 39">
            <a:extLst>
              <a:ext uri="{FF2B5EF4-FFF2-40B4-BE49-F238E27FC236}">
                <a16:creationId xmlns:a16="http://schemas.microsoft.com/office/drawing/2014/main" id="{E62B6EA6-151D-D0F5-4EE9-FEC523B5B966}"/>
              </a:ext>
            </a:extLst>
          </p:cNvPr>
          <p:cNvSpPr/>
          <p:nvPr/>
        </p:nvSpPr>
        <p:spPr>
          <a:xfrm rot="16200000">
            <a:off x="5685519" y="4390340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7B64564-4638-20AD-2720-D09AB2672F5E}"/>
              </a:ext>
            </a:extLst>
          </p:cNvPr>
          <p:cNvSpPr txBox="1"/>
          <p:nvPr/>
        </p:nvSpPr>
        <p:spPr>
          <a:xfrm rot="18118147">
            <a:off x="5521285" y="2886355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A5832D7-B845-0208-BD90-AA0A50C7C6DA}"/>
              </a:ext>
            </a:extLst>
          </p:cNvPr>
          <p:cNvSpPr txBox="1"/>
          <p:nvPr/>
        </p:nvSpPr>
        <p:spPr>
          <a:xfrm rot="18118147">
            <a:off x="7693032" y="2880749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Investimento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0F37188-ED86-795F-FA7A-B3BF6D0399FC}"/>
              </a:ext>
            </a:extLst>
          </p:cNvPr>
          <p:cNvSpPr txBox="1"/>
          <p:nvPr/>
        </p:nvSpPr>
        <p:spPr>
          <a:xfrm rot="18118147">
            <a:off x="8624953" y="2700828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3B75F54-1B8A-A5CE-0FD3-83FCE7D0ED21}"/>
              </a:ext>
            </a:extLst>
          </p:cNvPr>
          <p:cNvSpPr txBox="1"/>
          <p:nvPr/>
        </p:nvSpPr>
        <p:spPr>
          <a:xfrm rot="18118147">
            <a:off x="9961520" y="281935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D641E29-DD52-AEFE-3692-C111A8550F3E}"/>
              </a:ext>
            </a:extLst>
          </p:cNvPr>
          <p:cNvSpPr txBox="1"/>
          <p:nvPr/>
        </p:nvSpPr>
        <p:spPr>
          <a:xfrm rot="18118147">
            <a:off x="6492232" y="2782570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Moeda</a:t>
            </a:r>
          </a:p>
        </p:txBody>
      </p:sp>
      <p:sp>
        <p:nvSpPr>
          <p:cNvPr id="35" name="Seta entalhada para a direita 39">
            <a:extLst>
              <a:ext uri="{FF2B5EF4-FFF2-40B4-BE49-F238E27FC236}">
                <a16:creationId xmlns:a16="http://schemas.microsoft.com/office/drawing/2014/main" id="{4CB789D4-747A-8295-8BD0-866B84E67D57}"/>
              </a:ext>
            </a:extLst>
          </p:cNvPr>
          <p:cNvSpPr/>
          <p:nvPr/>
        </p:nvSpPr>
        <p:spPr>
          <a:xfrm rot="5400000">
            <a:off x="6734686" y="4368042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6" name="Seta entalhada para a direita 39">
            <a:extLst>
              <a:ext uri="{FF2B5EF4-FFF2-40B4-BE49-F238E27FC236}">
                <a16:creationId xmlns:a16="http://schemas.microsoft.com/office/drawing/2014/main" id="{2E55FD38-6195-865B-462C-895A8EF856E3}"/>
              </a:ext>
            </a:extLst>
          </p:cNvPr>
          <p:cNvSpPr/>
          <p:nvPr/>
        </p:nvSpPr>
        <p:spPr>
          <a:xfrm rot="5400000">
            <a:off x="7878448" y="436804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7" name="Seta entalhada para a direita 39">
            <a:extLst>
              <a:ext uri="{FF2B5EF4-FFF2-40B4-BE49-F238E27FC236}">
                <a16:creationId xmlns:a16="http://schemas.microsoft.com/office/drawing/2014/main" id="{5156299A-771C-A266-752D-526AF55C5B43}"/>
              </a:ext>
            </a:extLst>
          </p:cNvPr>
          <p:cNvSpPr/>
          <p:nvPr/>
        </p:nvSpPr>
        <p:spPr>
          <a:xfrm rot="5400000">
            <a:off x="9003918" y="436804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8" name="Seta entalhada para a direita 39">
            <a:extLst>
              <a:ext uri="{FF2B5EF4-FFF2-40B4-BE49-F238E27FC236}">
                <a16:creationId xmlns:a16="http://schemas.microsoft.com/office/drawing/2014/main" id="{CCEA5336-6522-3AA7-ADD3-FCBCC9307DB4}"/>
              </a:ext>
            </a:extLst>
          </p:cNvPr>
          <p:cNvSpPr/>
          <p:nvPr/>
        </p:nvSpPr>
        <p:spPr>
          <a:xfrm rot="5400000">
            <a:off x="10179430" y="435815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E871F74B-6638-0A3E-2511-4774855A417C}"/>
              </a:ext>
            </a:extLst>
          </p:cNvPr>
          <p:cNvSpPr/>
          <p:nvPr/>
        </p:nvSpPr>
        <p:spPr>
          <a:xfrm rot="12163036">
            <a:off x="2129767" y="2514516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AC8D2A76-C035-08DA-B0F9-AA5D7E5DD431}"/>
              </a:ext>
            </a:extLst>
          </p:cNvPr>
          <p:cNvSpPr txBox="1"/>
          <p:nvPr/>
        </p:nvSpPr>
        <p:spPr>
          <a:xfrm>
            <a:off x="6978285" y="1152143"/>
            <a:ext cx="260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Resultado do cenário 1                                               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C1263C3-0B9B-BF25-CECE-34732E6DB05E}"/>
              </a:ext>
            </a:extLst>
          </p:cNvPr>
          <p:cNvGrpSpPr/>
          <p:nvPr/>
        </p:nvGrpSpPr>
        <p:grpSpPr>
          <a:xfrm>
            <a:off x="509047" y="1706254"/>
            <a:ext cx="4091233" cy="4147794"/>
            <a:chOff x="509047" y="1706254"/>
            <a:chExt cx="4091233" cy="4147794"/>
          </a:xfrm>
        </p:grpSpPr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1A09639A-AB9A-BB58-3734-EBCCB56ADE8D}"/>
                </a:ext>
              </a:extLst>
            </p:cNvPr>
            <p:cNvSpPr/>
            <p:nvPr/>
          </p:nvSpPr>
          <p:spPr>
            <a:xfrm>
              <a:off x="509047" y="1706254"/>
              <a:ext cx="4091233" cy="4147794"/>
            </a:xfrm>
            <a:custGeom>
              <a:avLst/>
              <a:gdLst>
                <a:gd name="connsiteX0" fmla="*/ 3431357 w 4091233"/>
                <a:gd name="connsiteY0" fmla="*/ 263951 h 4147794"/>
                <a:gd name="connsiteX1" fmla="*/ 3431357 w 4091233"/>
                <a:gd name="connsiteY1" fmla="*/ 263951 h 4147794"/>
                <a:gd name="connsiteX2" fmla="*/ 3827283 w 4091233"/>
                <a:gd name="connsiteY2" fmla="*/ 499621 h 4147794"/>
                <a:gd name="connsiteX3" fmla="*/ 3864990 w 4091233"/>
                <a:gd name="connsiteY3" fmla="*/ 556182 h 4147794"/>
                <a:gd name="connsiteX4" fmla="*/ 3883844 w 4091233"/>
                <a:gd name="connsiteY4" fmla="*/ 650450 h 4147794"/>
                <a:gd name="connsiteX5" fmla="*/ 3864990 w 4091233"/>
                <a:gd name="connsiteY5" fmla="*/ 867266 h 4147794"/>
                <a:gd name="connsiteX6" fmla="*/ 3855563 w 4091233"/>
                <a:gd name="connsiteY6" fmla="*/ 904973 h 4147794"/>
                <a:gd name="connsiteX7" fmla="*/ 3855563 w 4091233"/>
                <a:gd name="connsiteY7" fmla="*/ 1008668 h 4147794"/>
                <a:gd name="connsiteX8" fmla="*/ 3714161 w 4091233"/>
                <a:gd name="connsiteY8" fmla="*/ 1555423 h 4147794"/>
                <a:gd name="connsiteX9" fmla="*/ 4091233 w 4091233"/>
                <a:gd name="connsiteY9" fmla="*/ 2582944 h 4147794"/>
                <a:gd name="connsiteX10" fmla="*/ 3770722 w 4091233"/>
                <a:gd name="connsiteY10" fmla="*/ 3601039 h 4147794"/>
                <a:gd name="connsiteX11" fmla="*/ 2394409 w 4091233"/>
                <a:gd name="connsiteY11" fmla="*/ 4147794 h 4147794"/>
                <a:gd name="connsiteX12" fmla="*/ 1168924 w 4091233"/>
                <a:gd name="connsiteY12" fmla="*/ 4110087 h 4147794"/>
                <a:gd name="connsiteX13" fmla="*/ 1291473 w 4091233"/>
                <a:gd name="connsiteY13" fmla="*/ 3619893 h 4147794"/>
                <a:gd name="connsiteX14" fmla="*/ 546755 w 4091233"/>
                <a:gd name="connsiteY14" fmla="*/ 3280528 h 4147794"/>
                <a:gd name="connsiteX15" fmla="*/ 0 w 4091233"/>
                <a:gd name="connsiteY15" fmla="*/ 2300140 h 4147794"/>
                <a:gd name="connsiteX16" fmla="*/ 131976 w 4091233"/>
                <a:gd name="connsiteY16" fmla="*/ 499621 h 4147794"/>
                <a:gd name="connsiteX17" fmla="*/ 575035 w 4091233"/>
                <a:gd name="connsiteY17" fmla="*/ 103695 h 4147794"/>
                <a:gd name="connsiteX18" fmla="*/ 1348033 w 4091233"/>
                <a:gd name="connsiteY18" fmla="*/ 0 h 4147794"/>
                <a:gd name="connsiteX19" fmla="*/ 2460396 w 4091233"/>
                <a:gd name="connsiteY19" fmla="*/ 103695 h 4147794"/>
                <a:gd name="connsiteX20" fmla="*/ 2828042 w 4091233"/>
                <a:gd name="connsiteY20" fmla="*/ 301658 h 4147794"/>
                <a:gd name="connsiteX21" fmla="*/ 3431357 w 4091233"/>
                <a:gd name="connsiteY21" fmla="*/ 263951 h 41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1233" h="4147794">
                  <a:moveTo>
                    <a:pt x="3431357" y="263951"/>
                  </a:moveTo>
                  <a:lnTo>
                    <a:pt x="3431357" y="263951"/>
                  </a:lnTo>
                  <a:cubicBezTo>
                    <a:pt x="3610629" y="353587"/>
                    <a:pt x="3687344" y="373675"/>
                    <a:pt x="3827283" y="499621"/>
                  </a:cubicBezTo>
                  <a:cubicBezTo>
                    <a:pt x="3844125" y="514779"/>
                    <a:pt x="3852421" y="537328"/>
                    <a:pt x="3864990" y="556182"/>
                  </a:cubicBezTo>
                  <a:cubicBezTo>
                    <a:pt x="3871275" y="587605"/>
                    <a:pt x="3883844" y="618405"/>
                    <a:pt x="3883844" y="650450"/>
                  </a:cubicBezTo>
                  <a:cubicBezTo>
                    <a:pt x="3883844" y="722995"/>
                    <a:pt x="3873001" y="795165"/>
                    <a:pt x="3864990" y="867266"/>
                  </a:cubicBezTo>
                  <a:cubicBezTo>
                    <a:pt x="3863559" y="880143"/>
                    <a:pt x="3856425" y="892046"/>
                    <a:pt x="3855563" y="904973"/>
                  </a:cubicBezTo>
                  <a:cubicBezTo>
                    <a:pt x="3853264" y="939461"/>
                    <a:pt x="3855563" y="974103"/>
                    <a:pt x="3855563" y="1008668"/>
                  </a:cubicBezTo>
                  <a:lnTo>
                    <a:pt x="3714161" y="1555423"/>
                  </a:lnTo>
                  <a:lnTo>
                    <a:pt x="4091233" y="2582944"/>
                  </a:lnTo>
                  <a:lnTo>
                    <a:pt x="3770722" y="3601039"/>
                  </a:lnTo>
                  <a:lnTo>
                    <a:pt x="2394409" y="4147794"/>
                  </a:lnTo>
                  <a:lnTo>
                    <a:pt x="1168924" y="4110087"/>
                  </a:lnTo>
                  <a:lnTo>
                    <a:pt x="1291473" y="3619893"/>
                  </a:lnTo>
                  <a:lnTo>
                    <a:pt x="546755" y="3280528"/>
                  </a:lnTo>
                  <a:lnTo>
                    <a:pt x="0" y="2300140"/>
                  </a:lnTo>
                  <a:lnTo>
                    <a:pt x="131976" y="499621"/>
                  </a:lnTo>
                  <a:lnTo>
                    <a:pt x="575035" y="103695"/>
                  </a:lnTo>
                  <a:lnTo>
                    <a:pt x="1348033" y="0"/>
                  </a:lnTo>
                  <a:lnTo>
                    <a:pt x="2460396" y="103695"/>
                  </a:lnTo>
                  <a:lnTo>
                    <a:pt x="2828042" y="301658"/>
                  </a:lnTo>
                  <a:lnTo>
                    <a:pt x="3431357" y="263951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57920FF4-B821-3E01-31AB-C00957FD2407}"/>
                </a:ext>
              </a:extLst>
            </p:cNvPr>
            <p:cNvSpPr txBox="1"/>
            <p:nvPr/>
          </p:nvSpPr>
          <p:spPr>
            <a:xfrm rot="16200000">
              <a:off x="406729" y="3276928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30A59CA7-B844-F1DF-DF35-E267AF866A82}"/>
                </a:ext>
              </a:extLst>
            </p:cNvPr>
            <p:cNvSpPr txBox="1"/>
            <p:nvPr/>
          </p:nvSpPr>
          <p:spPr>
            <a:xfrm>
              <a:off x="2239276" y="4892163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F98068C2-FA8B-CD68-0935-79B41C06FB46}"/>
                </a:ext>
              </a:extLst>
            </p:cNvPr>
            <p:cNvCxnSpPr>
              <a:cxnSpLocks/>
            </p:cNvCxnSpPr>
            <p:nvPr/>
          </p:nvCxnSpPr>
          <p:spPr>
            <a:xfrm>
              <a:off x="1618966" y="2556520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A4718F1B-3169-9D40-3980-D39632DE74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2616" y="4326457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o 66">
              <a:extLst>
                <a:ext uri="{FF2B5EF4-FFF2-40B4-BE49-F238E27FC236}">
                  <a16:creationId xmlns:a16="http://schemas.microsoft.com/office/drawing/2014/main" id="{77AB4DD1-2F98-FC48-568E-A9A4D441290F}"/>
                </a:ext>
              </a:extLst>
            </p:cNvPr>
            <p:cNvSpPr/>
            <p:nvPr/>
          </p:nvSpPr>
          <p:spPr>
            <a:xfrm rot="18476579">
              <a:off x="1515209" y="3364000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 dirty="0"/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E1971B73-69B9-B6C2-750A-F9537B0CF8DF}"/>
                </a:ext>
              </a:extLst>
            </p:cNvPr>
            <p:cNvSpPr txBox="1"/>
            <p:nvPr/>
          </p:nvSpPr>
          <p:spPr>
            <a:xfrm>
              <a:off x="3233825" y="2710032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LM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830BB1CD-A087-5410-5CF6-7051B401306E}"/>
                </a:ext>
              </a:extLst>
            </p:cNvPr>
            <p:cNvSpPr txBox="1"/>
            <p:nvPr/>
          </p:nvSpPr>
          <p:spPr>
            <a:xfrm>
              <a:off x="3471166" y="376978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IS</a:t>
              </a:r>
            </a:p>
          </p:txBody>
        </p: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21ADE63F-B16D-5353-1904-36F7A0344926}"/>
                </a:ext>
              </a:extLst>
            </p:cNvPr>
            <p:cNvCxnSpPr/>
            <p:nvPr/>
          </p:nvCxnSpPr>
          <p:spPr>
            <a:xfrm>
              <a:off x="2615326" y="3441488"/>
              <a:ext cx="0" cy="88285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F23FA808-3CC6-AFE4-7A50-7825B7A9C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942" y="3466271"/>
              <a:ext cx="1011384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B1A31F80-5D4F-8799-0494-7BC903BC0F65}"/>
                </a:ext>
              </a:extLst>
            </p:cNvPr>
            <p:cNvSpPr txBox="1"/>
            <p:nvPr/>
          </p:nvSpPr>
          <p:spPr>
            <a:xfrm>
              <a:off x="2485345" y="4318444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</a:t>
              </a: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99C7499B-9036-F680-7BB0-45F478F95D10}"/>
                </a:ext>
              </a:extLst>
            </p:cNvPr>
            <p:cNvSpPr txBox="1"/>
            <p:nvPr/>
          </p:nvSpPr>
          <p:spPr>
            <a:xfrm rot="16200000">
              <a:off x="1272134" y="3308118"/>
              <a:ext cx="272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</a:t>
              </a:r>
            </a:p>
          </p:txBody>
        </p:sp>
        <p:sp>
          <p:nvSpPr>
            <p:cNvPr id="74" name="Arco 73">
              <a:extLst>
                <a:ext uri="{FF2B5EF4-FFF2-40B4-BE49-F238E27FC236}">
                  <a16:creationId xmlns:a16="http://schemas.microsoft.com/office/drawing/2014/main" id="{104C36FE-5B1D-9366-E58C-7FEFF101FD29}"/>
                </a:ext>
              </a:extLst>
            </p:cNvPr>
            <p:cNvSpPr/>
            <p:nvPr/>
          </p:nvSpPr>
          <p:spPr>
            <a:xfrm rot="18476579">
              <a:off x="1225353" y="3100472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92C43B33-D549-5EEF-0FBB-A39CD7918A36}"/>
                </a:ext>
              </a:extLst>
            </p:cNvPr>
            <p:cNvSpPr txBox="1"/>
            <p:nvPr/>
          </p:nvSpPr>
          <p:spPr>
            <a:xfrm>
              <a:off x="2910876" y="2438380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LM´</a:t>
              </a:r>
            </a:p>
          </p:txBody>
        </p: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C78E610F-76CB-44A6-8031-10140AB8BAC2}"/>
                </a:ext>
              </a:extLst>
            </p:cNvPr>
            <p:cNvCxnSpPr>
              <a:cxnSpLocks/>
            </p:cNvCxnSpPr>
            <p:nvPr/>
          </p:nvCxnSpPr>
          <p:spPr>
            <a:xfrm>
              <a:off x="2327565" y="3154471"/>
              <a:ext cx="0" cy="1171986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0E591417-AD89-182F-9694-71457BFC1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9632" y="3154471"/>
              <a:ext cx="680225" cy="7346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de Seta Reta 77">
              <a:extLst>
                <a:ext uri="{FF2B5EF4-FFF2-40B4-BE49-F238E27FC236}">
                  <a16:creationId xmlns:a16="http://schemas.microsoft.com/office/drawing/2014/main" id="{2EE44EE3-A439-8DDB-8812-B8979F92FF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04977" y="2842019"/>
              <a:ext cx="74336" cy="23997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39BD0E2B-75E8-E3C5-D668-5361CCCF8327}"/>
                </a:ext>
              </a:extLst>
            </p:cNvPr>
            <p:cNvSpPr txBox="1"/>
            <p:nvPr/>
          </p:nvSpPr>
          <p:spPr>
            <a:xfrm rot="16200000">
              <a:off x="1245392" y="2977573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i´</a:t>
              </a:r>
            </a:p>
          </p:txBody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CBB22062-C2B0-F8DA-42F6-14545E8B7437}"/>
                </a:ext>
              </a:extLst>
            </p:cNvPr>
            <p:cNvSpPr txBox="1"/>
            <p:nvPr/>
          </p:nvSpPr>
          <p:spPr>
            <a:xfrm flipH="1">
              <a:off x="2719885" y="3220425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</a:t>
              </a: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300DE912-5DA8-622A-66BB-36B657249C6C}"/>
                </a:ext>
              </a:extLst>
            </p:cNvPr>
            <p:cNvSpPr txBox="1"/>
            <p:nvPr/>
          </p:nvSpPr>
          <p:spPr>
            <a:xfrm>
              <a:off x="2161841" y="430845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Y´</a:t>
              </a:r>
            </a:p>
          </p:txBody>
        </p:sp>
        <p:cxnSp>
          <p:nvCxnSpPr>
            <p:cNvPr id="82" name="Conector de Seta Reta 81">
              <a:extLst>
                <a:ext uri="{FF2B5EF4-FFF2-40B4-BE49-F238E27FC236}">
                  <a16:creationId xmlns:a16="http://schemas.microsoft.com/office/drawing/2014/main" id="{80167741-3D09-5C9F-6AD3-4130D39A02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5713" y="3178011"/>
              <a:ext cx="0" cy="2671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de Seta Reta 82">
              <a:extLst>
                <a:ext uri="{FF2B5EF4-FFF2-40B4-BE49-F238E27FC236}">
                  <a16:creationId xmlns:a16="http://schemas.microsoft.com/office/drawing/2014/main" id="{49A33158-325B-2031-049B-08DDEDA814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9857" y="4722696"/>
              <a:ext cx="3608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6A22476C-9E8E-FAD3-FB7B-2D6CA1824D62}"/>
                </a:ext>
              </a:extLst>
            </p:cNvPr>
            <p:cNvSpPr txBox="1"/>
            <p:nvPr/>
          </p:nvSpPr>
          <p:spPr>
            <a:xfrm flipH="1">
              <a:off x="2211882" y="2693849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E´</a:t>
              </a:r>
            </a:p>
          </p:txBody>
        </p:sp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id="{6F1D31FB-AD94-38FC-34C9-05BC7BAB4677}"/>
                </a:ext>
              </a:extLst>
            </p:cNvPr>
            <p:cNvSpPr txBox="1"/>
            <p:nvPr/>
          </p:nvSpPr>
          <p:spPr>
            <a:xfrm>
              <a:off x="1203262" y="1757465"/>
              <a:ext cx="13795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600" b="1" dirty="0"/>
                <a:t>Cenário 1                         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2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" grpId="0" animBg="1"/>
      <p:bldP spid="7" grpId="0"/>
      <p:bldP spid="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61" grpId="0" animBg="1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ângulo: Cantos Arredondados 107">
            <a:extLst>
              <a:ext uri="{FF2B5EF4-FFF2-40B4-BE49-F238E27FC236}">
                <a16:creationId xmlns:a16="http://schemas.microsoft.com/office/drawing/2014/main" id="{82957B83-4679-0E0D-91F1-A8C8CBF4DB9F}"/>
              </a:ext>
            </a:extLst>
          </p:cNvPr>
          <p:cNvSpPr/>
          <p:nvPr/>
        </p:nvSpPr>
        <p:spPr>
          <a:xfrm>
            <a:off x="843578" y="3680432"/>
            <a:ext cx="3357141" cy="4392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7" name="Retângulo: Cantos Arredondados 106">
            <a:extLst>
              <a:ext uri="{FF2B5EF4-FFF2-40B4-BE49-F238E27FC236}">
                <a16:creationId xmlns:a16="http://schemas.microsoft.com/office/drawing/2014/main" id="{2AF00E2E-5F7A-63D6-2653-B90AEEF141A8}"/>
              </a:ext>
            </a:extLst>
          </p:cNvPr>
          <p:cNvSpPr/>
          <p:nvPr/>
        </p:nvSpPr>
        <p:spPr>
          <a:xfrm>
            <a:off x="6552075" y="3677701"/>
            <a:ext cx="3357141" cy="43924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2253283-4581-0042-7F75-A68CD5547C7F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ABB28654-44EE-4BC9-7EF7-7E52AD9C48F3}"/>
              </a:ext>
            </a:extLst>
          </p:cNvPr>
          <p:cNvSpPr txBox="1"/>
          <p:nvPr/>
        </p:nvSpPr>
        <p:spPr>
          <a:xfrm>
            <a:off x="352696" y="1262743"/>
            <a:ext cx="808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Investimento é o gasto em acréscimo ao capital ( máquinas, instalações).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37F747FF-E037-22B5-BC75-2D25A0C72D17}"/>
              </a:ext>
            </a:extLst>
          </p:cNvPr>
          <p:cNvSpPr txBox="1"/>
          <p:nvPr/>
        </p:nvSpPr>
        <p:spPr>
          <a:xfrm>
            <a:off x="352696" y="1716129"/>
            <a:ext cx="808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Vamos analisar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investimento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 o componente </a:t>
            </a:r>
            <a:r>
              <a:rPr lang="pt-B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de Juros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93198828-8282-97F6-787F-3643F14D5516}"/>
              </a:ext>
            </a:extLst>
          </p:cNvPr>
          <p:cNvSpPr txBox="1"/>
          <p:nvPr/>
        </p:nvSpPr>
        <p:spPr>
          <a:xfrm>
            <a:off x="352696" y="2591340"/>
            <a:ext cx="502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Como se relacionam Taxa de juros e investimento?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11D0C14-6F5C-7BAA-27FF-78C099372CBF}"/>
              </a:ext>
            </a:extLst>
          </p:cNvPr>
          <p:cNvSpPr txBox="1"/>
          <p:nvPr/>
        </p:nvSpPr>
        <p:spPr>
          <a:xfrm>
            <a:off x="974191" y="3712802"/>
            <a:ext cx="3226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Quanto maior i (taxa de juros)</a:t>
            </a:r>
          </a:p>
        </p:txBody>
      </p:sp>
      <p:cxnSp>
        <p:nvCxnSpPr>
          <p:cNvPr id="82" name="Conector de Seta Reta 81">
            <a:extLst>
              <a:ext uri="{FF2B5EF4-FFF2-40B4-BE49-F238E27FC236}">
                <a16:creationId xmlns:a16="http://schemas.microsoft.com/office/drawing/2014/main" id="{C56E1F8C-8B27-96B6-F127-415128C0C71D}"/>
              </a:ext>
            </a:extLst>
          </p:cNvPr>
          <p:cNvCxnSpPr>
            <a:cxnSpLocks/>
          </p:cNvCxnSpPr>
          <p:nvPr/>
        </p:nvCxnSpPr>
        <p:spPr>
          <a:xfrm>
            <a:off x="1078691" y="4813086"/>
            <a:ext cx="2699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6CCBDF8B-87FF-1628-701B-32BBAEEE190D}"/>
              </a:ext>
            </a:extLst>
          </p:cNvPr>
          <p:cNvSpPr txBox="1"/>
          <p:nvPr/>
        </p:nvSpPr>
        <p:spPr>
          <a:xfrm>
            <a:off x="1514117" y="4661227"/>
            <a:ext cx="355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maior o custo de tomar empréstimo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626B857B-496E-4DB4-55ED-1D70C50EB657}"/>
              </a:ext>
            </a:extLst>
          </p:cNvPr>
          <p:cNvSpPr txBox="1"/>
          <p:nvPr/>
        </p:nvSpPr>
        <p:spPr>
          <a:xfrm>
            <a:off x="1493025" y="5202781"/>
            <a:ext cx="450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menor o retorno esperado de um investimento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415AB34A-E8C9-8933-1772-4F085DBE6813}"/>
              </a:ext>
            </a:extLst>
          </p:cNvPr>
          <p:cNvSpPr txBox="1"/>
          <p:nvPr/>
        </p:nvSpPr>
        <p:spPr>
          <a:xfrm>
            <a:off x="1514116" y="5689920"/>
            <a:ext cx="450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menor o volume de investimento</a:t>
            </a:r>
          </a:p>
        </p:txBody>
      </p:sp>
      <p:cxnSp>
        <p:nvCxnSpPr>
          <p:cNvPr id="92" name="Conector de Seta Reta 91">
            <a:extLst>
              <a:ext uri="{FF2B5EF4-FFF2-40B4-BE49-F238E27FC236}">
                <a16:creationId xmlns:a16="http://schemas.microsoft.com/office/drawing/2014/main" id="{5CD88230-A8BC-7181-3FD1-75704750D659}"/>
              </a:ext>
            </a:extLst>
          </p:cNvPr>
          <p:cNvCxnSpPr>
            <a:cxnSpLocks/>
          </p:cNvCxnSpPr>
          <p:nvPr/>
        </p:nvCxnSpPr>
        <p:spPr>
          <a:xfrm>
            <a:off x="1078691" y="5366081"/>
            <a:ext cx="2699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9502BA4E-7FB2-72E1-7438-23D2BF708EC0}"/>
              </a:ext>
            </a:extLst>
          </p:cNvPr>
          <p:cNvCxnSpPr>
            <a:cxnSpLocks/>
          </p:cNvCxnSpPr>
          <p:nvPr/>
        </p:nvCxnSpPr>
        <p:spPr>
          <a:xfrm>
            <a:off x="1078690" y="5859197"/>
            <a:ext cx="2699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>
            <a:extLst>
              <a:ext uri="{FF2B5EF4-FFF2-40B4-BE49-F238E27FC236}">
                <a16:creationId xmlns:a16="http://schemas.microsoft.com/office/drawing/2014/main" id="{C74BBC67-15D5-DDA0-8C1D-4E76729CF7F6}"/>
              </a:ext>
            </a:extLst>
          </p:cNvPr>
          <p:cNvCxnSpPr>
            <a:cxnSpLocks/>
          </p:cNvCxnSpPr>
          <p:nvPr/>
        </p:nvCxnSpPr>
        <p:spPr>
          <a:xfrm>
            <a:off x="1074341" y="4155589"/>
            <a:ext cx="0" cy="1703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3B5EC8B0-23D7-1CC5-E9B2-054E8FA6B06E}"/>
              </a:ext>
            </a:extLst>
          </p:cNvPr>
          <p:cNvSpPr txBox="1"/>
          <p:nvPr/>
        </p:nvSpPr>
        <p:spPr>
          <a:xfrm>
            <a:off x="6682674" y="3716346"/>
            <a:ext cx="3226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Quanto menor i (taxa de juros)</a:t>
            </a:r>
          </a:p>
        </p:txBody>
      </p:sp>
      <p:cxnSp>
        <p:nvCxnSpPr>
          <p:cNvPr id="97" name="Conector de Seta Reta 96">
            <a:extLst>
              <a:ext uri="{FF2B5EF4-FFF2-40B4-BE49-F238E27FC236}">
                <a16:creationId xmlns:a16="http://schemas.microsoft.com/office/drawing/2014/main" id="{29DC4126-CEC2-E52B-3211-F7D0A187ED34}"/>
              </a:ext>
            </a:extLst>
          </p:cNvPr>
          <p:cNvCxnSpPr>
            <a:cxnSpLocks/>
          </p:cNvCxnSpPr>
          <p:nvPr/>
        </p:nvCxnSpPr>
        <p:spPr>
          <a:xfrm>
            <a:off x="6852487" y="4813086"/>
            <a:ext cx="2699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885CBBA9-B567-51B9-15CC-0E5E1C38393A}"/>
              </a:ext>
            </a:extLst>
          </p:cNvPr>
          <p:cNvSpPr txBox="1"/>
          <p:nvPr/>
        </p:nvSpPr>
        <p:spPr>
          <a:xfrm>
            <a:off x="7287913" y="4661227"/>
            <a:ext cx="355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menor o custo de tomar empréstimo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36B54E3E-C58E-40D7-0719-540DA58AA6AF}"/>
              </a:ext>
            </a:extLst>
          </p:cNvPr>
          <p:cNvSpPr txBox="1"/>
          <p:nvPr/>
        </p:nvSpPr>
        <p:spPr>
          <a:xfrm>
            <a:off x="7279530" y="5196804"/>
            <a:ext cx="450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maior o retorno esperado de um investimento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F884B064-6E54-45D8-F53C-334964EA2138}"/>
              </a:ext>
            </a:extLst>
          </p:cNvPr>
          <p:cNvSpPr txBox="1"/>
          <p:nvPr/>
        </p:nvSpPr>
        <p:spPr>
          <a:xfrm>
            <a:off x="7287912" y="5689920"/>
            <a:ext cx="4502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maior o volume de investimento</a:t>
            </a:r>
          </a:p>
        </p:txBody>
      </p:sp>
      <p:cxnSp>
        <p:nvCxnSpPr>
          <p:cNvPr id="101" name="Conector de Seta Reta 100">
            <a:extLst>
              <a:ext uri="{FF2B5EF4-FFF2-40B4-BE49-F238E27FC236}">
                <a16:creationId xmlns:a16="http://schemas.microsoft.com/office/drawing/2014/main" id="{4564C6B5-F0CB-665B-05DA-E9229F4D124E}"/>
              </a:ext>
            </a:extLst>
          </p:cNvPr>
          <p:cNvCxnSpPr>
            <a:cxnSpLocks/>
          </p:cNvCxnSpPr>
          <p:nvPr/>
        </p:nvCxnSpPr>
        <p:spPr>
          <a:xfrm>
            <a:off x="6852487" y="5366081"/>
            <a:ext cx="2699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7797C3FF-603F-204E-4024-329EB5A1B608}"/>
              </a:ext>
            </a:extLst>
          </p:cNvPr>
          <p:cNvCxnSpPr>
            <a:cxnSpLocks/>
          </p:cNvCxnSpPr>
          <p:nvPr/>
        </p:nvCxnSpPr>
        <p:spPr>
          <a:xfrm>
            <a:off x="6852486" y="5859197"/>
            <a:ext cx="2699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to 102">
            <a:extLst>
              <a:ext uri="{FF2B5EF4-FFF2-40B4-BE49-F238E27FC236}">
                <a16:creationId xmlns:a16="http://schemas.microsoft.com/office/drawing/2014/main" id="{1DB0A3AB-73C5-42F1-E134-CAAAA5095914}"/>
              </a:ext>
            </a:extLst>
          </p:cNvPr>
          <p:cNvCxnSpPr>
            <a:cxnSpLocks/>
          </p:cNvCxnSpPr>
          <p:nvPr/>
        </p:nvCxnSpPr>
        <p:spPr>
          <a:xfrm>
            <a:off x="6848137" y="4155589"/>
            <a:ext cx="0" cy="1703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6" name="Picture 2" descr="UMC">
            <a:extLst>
              <a:ext uri="{FF2B5EF4-FFF2-40B4-BE49-F238E27FC236}">
                <a16:creationId xmlns:a16="http://schemas.microsoft.com/office/drawing/2014/main" id="{636A9C20-8F59-358B-AC9B-C43CDBA7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tângulo 108">
            <a:extLst>
              <a:ext uri="{FF2B5EF4-FFF2-40B4-BE49-F238E27FC236}">
                <a16:creationId xmlns:a16="http://schemas.microsoft.com/office/drawing/2014/main" id="{3C71DC83-F0DC-5F4B-88BE-E3E5620DC8D3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C191D16F-A5BC-1F24-5608-583C4373DE23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5800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F1DE6-FE7E-3456-684A-A92D8384E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BF55B0DC-F749-BF45-FCF7-6A7682A91F95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2233170A-FCE7-E27A-BD1A-18C7DABC5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9F5AD65F-5495-B5F3-EA19-A312BAFBD023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B06B0634-F0E4-17CB-A281-8A83F68CA402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46EDFB1B-CACA-0CBB-CF7D-171A7ABC0E81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9C468F8-B52D-B59A-0CA6-31B0E5515392}"/>
              </a:ext>
            </a:extLst>
          </p:cNvPr>
          <p:cNvSpPr txBox="1"/>
          <p:nvPr/>
        </p:nvSpPr>
        <p:spPr>
          <a:xfrm>
            <a:off x="2541856" y="177792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Monetária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CC58D4E-AC1B-EC74-ACC2-9B7198435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2999"/>
            <a:ext cx="12192000" cy="65499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A33640C-FC11-5E32-E5BA-3AF7C53C6BF7}"/>
              </a:ext>
            </a:extLst>
          </p:cNvPr>
          <p:cNvSpPr/>
          <p:nvPr/>
        </p:nvSpPr>
        <p:spPr>
          <a:xfrm>
            <a:off x="0" y="6162561"/>
            <a:ext cx="12192000" cy="695439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00E7D5C-E999-1D1B-F773-C1C92B550AF8}"/>
              </a:ext>
            </a:extLst>
          </p:cNvPr>
          <p:cNvSpPr txBox="1"/>
          <p:nvPr/>
        </p:nvSpPr>
        <p:spPr>
          <a:xfrm>
            <a:off x="491398" y="1133289"/>
            <a:ext cx="9396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monetária Expansionista</a:t>
            </a:r>
          </a:p>
          <a:p>
            <a:pPr algn="just"/>
            <a:endParaRPr lang="pt-BR" sz="1600" dirty="0"/>
          </a:p>
          <a:p>
            <a:pPr marL="285750" indent="-285750" algn="just">
              <a:buFontTx/>
              <a:buChar char="-"/>
            </a:pPr>
            <a:r>
              <a:rPr lang="pt-BR" sz="1600" dirty="0"/>
              <a:t>Aumenta a oferta de moeda </a:t>
            </a:r>
            <a:r>
              <a:rPr lang="pt-BR" sz="1600" dirty="0">
                <a:sym typeface="Wingdings" panose="05000000000000000000" pitchFamily="2" charset="2"/>
              </a:rPr>
              <a:t></a:t>
            </a:r>
            <a:r>
              <a:rPr lang="pt-BR" sz="1600" dirty="0"/>
              <a:t> reduz taxa compulsório, compro títulos da dívida, reduz taxa de juros</a:t>
            </a:r>
          </a:p>
          <a:p>
            <a:pPr marL="285750" indent="-285750" algn="just">
              <a:buFontTx/>
              <a:buChar char="-"/>
            </a:pPr>
            <a:r>
              <a:rPr lang="pt-BR" sz="1600" dirty="0"/>
              <a:t>a curva LM se desloca para a direita 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16FD9C74-744D-E49C-EDB5-01DF9E48E149}"/>
              </a:ext>
            </a:extLst>
          </p:cNvPr>
          <p:cNvSpPr txBox="1"/>
          <p:nvPr/>
        </p:nvSpPr>
        <p:spPr>
          <a:xfrm rot="16200000">
            <a:off x="1241263" y="3633044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321792F6-433C-FFAB-4E2F-6F2C1AB8329C}"/>
              </a:ext>
            </a:extLst>
          </p:cNvPr>
          <p:cNvSpPr txBox="1"/>
          <p:nvPr/>
        </p:nvSpPr>
        <p:spPr>
          <a:xfrm>
            <a:off x="3073810" y="5248279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114" name="Conector reto 113">
            <a:extLst>
              <a:ext uri="{FF2B5EF4-FFF2-40B4-BE49-F238E27FC236}">
                <a16:creationId xmlns:a16="http://schemas.microsoft.com/office/drawing/2014/main" id="{D545D615-6060-8F15-EA48-87EE6CC14A02}"/>
              </a:ext>
            </a:extLst>
          </p:cNvPr>
          <p:cNvCxnSpPr>
            <a:cxnSpLocks/>
          </p:cNvCxnSpPr>
          <p:nvPr/>
        </p:nvCxnSpPr>
        <p:spPr>
          <a:xfrm>
            <a:off x="2472354" y="2912636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EAFE5F43-F702-518A-2875-0156F24BB551}"/>
              </a:ext>
            </a:extLst>
          </p:cNvPr>
          <p:cNvCxnSpPr>
            <a:cxnSpLocks/>
          </p:cNvCxnSpPr>
          <p:nvPr/>
        </p:nvCxnSpPr>
        <p:spPr>
          <a:xfrm>
            <a:off x="2445168" y="3619769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to 115">
            <a:extLst>
              <a:ext uri="{FF2B5EF4-FFF2-40B4-BE49-F238E27FC236}">
                <a16:creationId xmlns:a16="http://schemas.microsoft.com/office/drawing/2014/main" id="{7F1B232F-8C97-77F7-D560-CF01171AD774}"/>
              </a:ext>
            </a:extLst>
          </p:cNvPr>
          <p:cNvCxnSpPr>
            <a:cxnSpLocks/>
          </p:cNvCxnSpPr>
          <p:nvPr/>
        </p:nvCxnSpPr>
        <p:spPr>
          <a:xfrm>
            <a:off x="2466004" y="4115301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B39553AA-BC02-BDAF-21C3-00A75C49F455}"/>
              </a:ext>
            </a:extLst>
          </p:cNvPr>
          <p:cNvCxnSpPr>
            <a:cxnSpLocks/>
          </p:cNvCxnSpPr>
          <p:nvPr/>
        </p:nvCxnSpPr>
        <p:spPr>
          <a:xfrm>
            <a:off x="3054840" y="2988918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4E19A4AE-CA0F-032E-2DE5-E87D3A3D0457}"/>
              </a:ext>
            </a:extLst>
          </p:cNvPr>
          <p:cNvCxnSpPr>
            <a:cxnSpLocks/>
          </p:cNvCxnSpPr>
          <p:nvPr/>
        </p:nvCxnSpPr>
        <p:spPr>
          <a:xfrm>
            <a:off x="3706101" y="2988918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3CF0A353-293D-3891-87BA-87A0B880B7F6}"/>
              </a:ext>
            </a:extLst>
          </p:cNvPr>
          <p:cNvCxnSpPr>
            <a:cxnSpLocks/>
          </p:cNvCxnSpPr>
          <p:nvPr/>
        </p:nvCxnSpPr>
        <p:spPr>
          <a:xfrm flipH="1">
            <a:off x="2466004" y="4682573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to 119">
            <a:extLst>
              <a:ext uri="{FF2B5EF4-FFF2-40B4-BE49-F238E27FC236}">
                <a16:creationId xmlns:a16="http://schemas.microsoft.com/office/drawing/2014/main" id="{ADBB69D1-0D42-E688-DC51-3C6A25450844}"/>
              </a:ext>
            </a:extLst>
          </p:cNvPr>
          <p:cNvCxnSpPr>
            <a:cxnSpLocks/>
          </p:cNvCxnSpPr>
          <p:nvPr/>
        </p:nvCxnSpPr>
        <p:spPr>
          <a:xfrm>
            <a:off x="4323592" y="2984565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Arco 120">
            <a:extLst>
              <a:ext uri="{FF2B5EF4-FFF2-40B4-BE49-F238E27FC236}">
                <a16:creationId xmlns:a16="http://schemas.microsoft.com/office/drawing/2014/main" id="{8E0885FA-637C-C32D-B9A2-AC60F0F9D472}"/>
              </a:ext>
            </a:extLst>
          </p:cNvPr>
          <p:cNvSpPr/>
          <p:nvPr/>
        </p:nvSpPr>
        <p:spPr>
          <a:xfrm rot="12163036">
            <a:off x="3026555" y="2948843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2" name="Arco 121">
            <a:extLst>
              <a:ext uri="{FF2B5EF4-FFF2-40B4-BE49-F238E27FC236}">
                <a16:creationId xmlns:a16="http://schemas.microsoft.com/office/drawing/2014/main" id="{E5384249-3D70-BAAC-D673-08F093623E78}"/>
              </a:ext>
            </a:extLst>
          </p:cNvPr>
          <p:cNvSpPr/>
          <p:nvPr/>
        </p:nvSpPr>
        <p:spPr>
          <a:xfrm rot="18476579">
            <a:off x="2349743" y="3720116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6067D17B-8277-5A5A-F649-AC0F16581DB0}"/>
              </a:ext>
            </a:extLst>
          </p:cNvPr>
          <p:cNvSpPr txBox="1"/>
          <p:nvPr/>
        </p:nvSpPr>
        <p:spPr>
          <a:xfrm>
            <a:off x="4068359" y="3066148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6A648A71-9567-92E4-0E82-4D984B1A1F4B}"/>
              </a:ext>
            </a:extLst>
          </p:cNvPr>
          <p:cNvSpPr txBox="1"/>
          <p:nvPr/>
        </p:nvSpPr>
        <p:spPr>
          <a:xfrm>
            <a:off x="4305700" y="4125899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F4FC9DCF-AA72-0199-9116-D2D2B58BB4DD}"/>
              </a:ext>
            </a:extLst>
          </p:cNvPr>
          <p:cNvCxnSpPr/>
          <p:nvPr/>
        </p:nvCxnSpPr>
        <p:spPr>
          <a:xfrm>
            <a:off x="3449860" y="3797604"/>
            <a:ext cx="0" cy="8828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3510DD90-7EAF-45E9-03C2-0FAAAC7FDA95}"/>
              </a:ext>
            </a:extLst>
          </p:cNvPr>
          <p:cNvCxnSpPr>
            <a:cxnSpLocks/>
          </p:cNvCxnSpPr>
          <p:nvPr/>
        </p:nvCxnSpPr>
        <p:spPr>
          <a:xfrm flipV="1">
            <a:off x="2438476" y="3822387"/>
            <a:ext cx="10113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BE7E8451-5683-5326-80B8-05B5F759BE38}"/>
              </a:ext>
            </a:extLst>
          </p:cNvPr>
          <p:cNvSpPr txBox="1"/>
          <p:nvPr/>
        </p:nvSpPr>
        <p:spPr>
          <a:xfrm>
            <a:off x="3319879" y="467456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2BB03A93-C6D0-CCB7-C686-94F76032BC75}"/>
              </a:ext>
            </a:extLst>
          </p:cNvPr>
          <p:cNvSpPr txBox="1"/>
          <p:nvPr/>
        </p:nvSpPr>
        <p:spPr>
          <a:xfrm rot="16200000">
            <a:off x="2106668" y="3664234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sp>
        <p:nvSpPr>
          <p:cNvPr id="146" name="Arco 145">
            <a:extLst>
              <a:ext uri="{FF2B5EF4-FFF2-40B4-BE49-F238E27FC236}">
                <a16:creationId xmlns:a16="http://schemas.microsoft.com/office/drawing/2014/main" id="{C04F01A3-1BD2-E749-DF01-C33CEE6F5963}"/>
              </a:ext>
            </a:extLst>
          </p:cNvPr>
          <p:cNvSpPr/>
          <p:nvPr/>
        </p:nvSpPr>
        <p:spPr>
          <a:xfrm rot="12163036">
            <a:off x="7313096" y="2890933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47" name="Arco 146">
            <a:extLst>
              <a:ext uri="{FF2B5EF4-FFF2-40B4-BE49-F238E27FC236}">
                <a16:creationId xmlns:a16="http://schemas.microsoft.com/office/drawing/2014/main" id="{F906570C-8E56-462A-12F4-025F9F37232B}"/>
              </a:ext>
            </a:extLst>
          </p:cNvPr>
          <p:cNvSpPr/>
          <p:nvPr/>
        </p:nvSpPr>
        <p:spPr>
          <a:xfrm rot="18548922">
            <a:off x="7025547" y="3986347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chemeClr val="accent3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1C69EF05-B90D-8CE9-786F-2010DE1A8F5A}"/>
              </a:ext>
            </a:extLst>
          </p:cNvPr>
          <p:cNvSpPr txBox="1"/>
          <p:nvPr/>
        </p:nvSpPr>
        <p:spPr>
          <a:xfrm rot="16200000">
            <a:off x="5622236" y="3655986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DFA41F17-496C-F1AB-E4E3-782D7B7F2D57}"/>
              </a:ext>
            </a:extLst>
          </p:cNvPr>
          <p:cNvSpPr txBox="1"/>
          <p:nvPr/>
        </p:nvSpPr>
        <p:spPr>
          <a:xfrm>
            <a:off x="7454783" y="5271221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131" name="Conector reto 130">
            <a:extLst>
              <a:ext uri="{FF2B5EF4-FFF2-40B4-BE49-F238E27FC236}">
                <a16:creationId xmlns:a16="http://schemas.microsoft.com/office/drawing/2014/main" id="{3ADFAFC7-1C58-05BF-DEFA-A051A6F92226}"/>
              </a:ext>
            </a:extLst>
          </p:cNvPr>
          <p:cNvCxnSpPr>
            <a:cxnSpLocks/>
          </p:cNvCxnSpPr>
          <p:nvPr/>
        </p:nvCxnSpPr>
        <p:spPr>
          <a:xfrm>
            <a:off x="6825046" y="2935578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50068DA6-88E8-5B75-25D2-C8BEDE53DB76}"/>
              </a:ext>
            </a:extLst>
          </p:cNvPr>
          <p:cNvCxnSpPr>
            <a:cxnSpLocks/>
          </p:cNvCxnSpPr>
          <p:nvPr/>
        </p:nvCxnSpPr>
        <p:spPr>
          <a:xfrm flipH="1">
            <a:off x="6818696" y="4705515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Arco 137">
            <a:extLst>
              <a:ext uri="{FF2B5EF4-FFF2-40B4-BE49-F238E27FC236}">
                <a16:creationId xmlns:a16="http://schemas.microsoft.com/office/drawing/2014/main" id="{FF74F63A-5EC9-628E-5CC7-2F8CE306ABA9}"/>
              </a:ext>
            </a:extLst>
          </p:cNvPr>
          <p:cNvSpPr/>
          <p:nvPr/>
        </p:nvSpPr>
        <p:spPr>
          <a:xfrm rot="18476579">
            <a:off x="6730716" y="3743058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2FFB25D4-8191-5CF4-50A9-574102AEA473}"/>
              </a:ext>
            </a:extLst>
          </p:cNvPr>
          <p:cNvSpPr txBox="1"/>
          <p:nvPr/>
        </p:nvSpPr>
        <p:spPr>
          <a:xfrm>
            <a:off x="8449332" y="3089090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F2515A63-D28A-F1BF-D466-2C4A54951DB3}"/>
              </a:ext>
            </a:extLst>
          </p:cNvPr>
          <p:cNvSpPr txBox="1"/>
          <p:nvPr/>
        </p:nvSpPr>
        <p:spPr>
          <a:xfrm>
            <a:off x="8686673" y="4148841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141" name="Conector reto 140">
            <a:extLst>
              <a:ext uri="{FF2B5EF4-FFF2-40B4-BE49-F238E27FC236}">
                <a16:creationId xmlns:a16="http://schemas.microsoft.com/office/drawing/2014/main" id="{78C97665-6886-79B7-02C6-F14426CD7ADF}"/>
              </a:ext>
            </a:extLst>
          </p:cNvPr>
          <p:cNvCxnSpPr/>
          <p:nvPr/>
        </p:nvCxnSpPr>
        <p:spPr>
          <a:xfrm>
            <a:off x="7830833" y="3820546"/>
            <a:ext cx="0" cy="88285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>
            <a:extLst>
              <a:ext uri="{FF2B5EF4-FFF2-40B4-BE49-F238E27FC236}">
                <a16:creationId xmlns:a16="http://schemas.microsoft.com/office/drawing/2014/main" id="{C602D2CB-946E-4990-01D1-D489D4450405}"/>
              </a:ext>
            </a:extLst>
          </p:cNvPr>
          <p:cNvCxnSpPr>
            <a:cxnSpLocks/>
          </p:cNvCxnSpPr>
          <p:nvPr/>
        </p:nvCxnSpPr>
        <p:spPr>
          <a:xfrm flipV="1">
            <a:off x="6819449" y="3845329"/>
            <a:ext cx="1011384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AA50B349-DBEF-10B0-09D5-7951D3042250}"/>
              </a:ext>
            </a:extLst>
          </p:cNvPr>
          <p:cNvSpPr txBox="1"/>
          <p:nvPr/>
        </p:nvSpPr>
        <p:spPr>
          <a:xfrm>
            <a:off x="7700852" y="4697502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076B344A-96BC-4D38-29BE-C1392A983D6A}"/>
              </a:ext>
            </a:extLst>
          </p:cNvPr>
          <p:cNvSpPr txBox="1"/>
          <p:nvPr/>
        </p:nvSpPr>
        <p:spPr>
          <a:xfrm rot="16200000">
            <a:off x="6487641" y="3687176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5D79AD7B-B3F3-AE32-6B34-CE449576DA51}"/>
              </a:ext>
            </a:extLst>
          </p:cNvPr>
          <p:cNvSpPr txBox="1"/>
          <p:nvPr/>
        </p:nvSpPr>
        <p:spPr>
          <a:xfrm>
            <a:off x="8759673" y="343121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LM´</a:t>
            </a:r>
          </a:p>
        </p:txBody>
      </p:sp>
      <p:cxnSp>
        <p:nvCxnSpPr>
          <p:cNvPr id="149" name="Conector reto 148">
            <a:extLst>
              <a:ext uri="{FF2B5EF4-FFF2-40B4-BE49-F238E27FC236}">
                <a16:creationId xmlns:a16="http://schemas.microsoft.com/office/drawing/2014/main" id="{99E57EFA-3494-59CF-164A-A33531997476}"/>
              </a:ext>
            </a:extLst>
          </p:cNvPr>
          <p:cNvCxnSpPr>
            <a:cxnSpLocks/>
          </p:cNvCxnSpPr>
          <p:nvPr/>
        </p:nvCxnSpPr>
        <p:spPr>
          <a:xfrm>
            <a:off x="8157567" y="4103444"/>
            <a:ext cx="0" cy="63139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>
            <a:extLst>
              <a:ext uri="{FF2B5EF4-FFF2-40B4-BE49-F238E27FC236}">
                <a16:creationId xmlns:a16="http://schemas.microsoft.com/office/drawing/2014/main" id="{748DDF2F-078F-A30A-D44C-FD8FD4EEB4A1}"/>
              </a:ext>
            </a:extLst>
          </p:cNvPr>
          <p:cNvCxnSpPr>
            <a:cxnSpLocks/>
          </p:cNvCxnSpPr>
          <p:nvPr/>
        </p:nvCxnSpPr>
        <p:spPr>
          <a:xfrm>
            <a:off x="6853327" y="4088053"/>
            <a:ext cx="1304240" cy="6678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de Seta Reta 154">
            <a:extLst>
              <a:ext uri="{FF2B5EF4-FFF2-40B4-BE49-F238E27FC236}">
                <a16:creationId xmlns:a16="http://schemas.microsoft.com/office/drawing/2014/main" id="{77F40BF4-7C31-406B-F66C-9D477B5D268F}"/>
              </a:ext>
            </a:extLst>
          </p:cNvPr>
          <p:cNvCxnSpPr>
            <a:cxnSpLocks/>
          </p:cNvCxnSpPr>
          <p:nvPr/>
        </p:nvCxnSpPr>
        <p:spPr>
          <a:xfrm>
            <a:off x="8275060" y="3537252"/>
            <a:ext cx="156699" cy="14686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38C9176F-C193-E0CE-BA6E-C21E6B8FB901}"/>
              </a:ext>
            </a:extLst>
          </p:cNvPr>
          <p:cNvSpPr txBox="1"/>
          <p:nvPr/>
        </p:nvSpPr>
        <p:spPr>
          <a:xfrm rot="16200000">
            <a:off x="6470286" y="3903389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i´</a:t>
            </a: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8A624FB6-C91C-69AF-EB4F-099A7E30E737}"/>
              </a:ext>
            </a:extLst>
          </p:cNvPr>
          <p:cNvSpPr txBox="1"/>
          <p:nvPr/>
        </p:nvSpPr>
        <p:spPr>
          <a:xfrm flipH="1">
            <a:off x="7868086" y="3630081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D7EBC27F-E509-DBF4-9C39-F8A5081AAB42}"/>
              </a:ext>
            </a:extLst>
          </p:cNvPr>
          <p:cNvSpPr txBox="1"/>
          <p:nvPr/>
        </p:nvSpPr>
        <p:spPr>
          <a:xfrm>
            <a:off x="8063980" y="4693844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Y´</a:t>
            </a:r>
          </a:p>
        </p:txBody>
      </p:sp>
      <p:cxnSp>
        <p:nvCxnSpPr>
          <p:cNvPr id="159" name="Conector de Seta Reta 158">
            <a:extLst>
              <a:ext uri="{FF2B5EF4-FFF2-40B4-BE49-F238E27FC236}">
                <a16:creationId xmlns:a16="http://schemas.microsoft.com/office/drawing/2014/main" id="{3A29FE97-8A4E-9254-03E5-603D31B421A4}"/>
              </a:ext>
            </a:extLst>
          </p:cNvPr>
          <p:cNvCxnSpPr>
            <a:cxnSpLocks/>
          </p:cNvCxnSpPr>
          <p:nvPr/>
        </p:nvCxnSpPr>
        <p:spPr>
          <a:xfrm>
            <a:off x="6472407" y="3840180"/>
            <a:ext cx="0" cy="285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6CF74C-07A0-84AA-8082-E77132E8D88C}"/>
              </a:ext>
            </a:extLst>
          </p:cNvPr>
          <p:cNvSpPr txBox="1"/>
          <p:nvPr/>
        </p:nvSpPr>
        <p:spPr>
          <a:xfrm flipH="1">
            <a:off x="8316141" y="3855614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E´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B653D7E4-B2E7-709D-3EC5-E9B6265A8AD8}"/>
              </a:ext>
            </a:extLst>
          </p:cNvPr>
          <p:cNvCxnSpPr>
            <a:cxnSpLocks/>
          </p:cNvCxnSpPr>
          <p:nvPr/>
        </p:nvCxnSpPr>
        <p:spPr>
          <a:xfrm>
            <a:off x="7809434" y="5104458"/>
            <a:ext cx="4678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1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29" grpId="0"/>
      <p:bldP spid="130" grpId="0"/>
      <p:bldP spid="138" grpId="0" animBg="1"/>
      <p:bldP spid="139" grpId="0"/>
      <p:bldP spid="140" grpId="0"/>
      <p:bldP spid="143" grpId="0"/>
      <p:bldP spid="144" grpId="0"/>
      <p:bldP spid="148" grpId="0"/>
      <p:bldP spid="156" grpId="0"/>
      <p:bldP spid="157" grpId="0"/>
      <p:bldP spid="15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A6D5-C75A-5505-59EC-E29650CD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58F48BA7-ADC1-98C4-ECA5-4361990CE010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A70708F3-E877-952E-CD2C-026CCE46F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A16A9CA1-0039-F649-BBD0-CFE95AD3A952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5AA65A6-C1C0-7BFC-15DB-7629EC713286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350329FC-F61C-4CD5-18DA-4BE3A1674F93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391BB2-76F0-E468-B948-F82AF8042F70}"/>
              </a:ext>
            </a:extLst>
          </p:cNvPr>
          <p:cNvSpPr txBox="1"/>
          <p:nvPr/>
        </p:nvSpPr>
        <p:spPr>
          <a:xfrm>
            <a:off x="2541856" y="177792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Monetária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6D86E5-7EB1-483D-F860-554BADDF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01AE432-3A5F-B74D-DAE8-B2C6B5A6A820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E922BC-4FB8-E972-40E5-B775A76D2173}"/>
              </a:ext>
            </a:extLst>
          </p:cNvPr>
          <p:cNvSpPr txBox="1"/>
          <p:nvPr/>
        </p:nvSpPr>
        <p:spPr>
          <a:xfrm>
            <a:off x="491398" y="1133289"/>
            <a:ext cx="351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monetária Expansionista                                                        </a:t>
            </a:r>
          </a:p>
        </p:txBody>
      </p:sp>
      <p:sp>
        <p:nvSpPr>
          <p:cNvPr id="3" name="Retângulo de cantos arredondados 26">
            <a:extLst>
              <a:ext uri="{FF2B5EF4-FFF2-40B4-BE49-F238E27FC236}">
                <a16:creationId xmlns:a16="http://schemas.microsoft.com/office/drawing/2014/main" id="{181DC025-3B67-1C44-25E8-259F5077961D}"/>
              </a:ext>
            </a:extLst>
          </p:cNvPr>
          <p:cNvSpPr/>
          <p:nvPr/>
        </p:nvSpPr>
        <p:spPr>
          <a:xfrm>
            <a:off x="5394397" y="363495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730EEEB-D5D1-42EA-1A0C-7A17EF5CC625}"/>
              </a:ext>
            </a:extLst>
          </p:cNvPr>
          <p:cNvSpPr/>
          <p:nvPr/>
        </p:nvSpPr>
        <p:spPr>
          <a:xfrm>
            <a:off x="5734466" y="3673678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Seta entalhada para a direita 39">
            <a:extLst>
              <a:ext uri="{FF2B5EF4-FFF2-40B4-BE49-F238E27FC236}">
                <a16:creationId xmlns:a16="http://schemas.microsoft.com/office/drawing/2014/main" id="{F08C3C3B-03B4-DEF5-5D2F-66B5569AB948}"/>
              </a:ext>
            </a:extLst>
          </p:cNvPr>
          <p:cNvSpPr/>
          <p:nvPr/>
        </p:nvSpPr>
        <p:spPr>
          <a:xfrm rot="5400000">
            <a:off x="5685519" y="4390340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2" name="Retângulo de cantos arredondados 26">
            <a:extLst>
              <a:ext uri="{FF2B5EF4-FFF2-40B4-BE49-F238E27FC236}">
                <a16:creationId xmlns:a16="http://schemas.microsoft.com/office/drawing/2014/main" id="{8FC689AF-4E21-A948-5B66-AEBCC5E1EB2F}"/>
              </a:ext>
            </a:extLst>
          </p:cNvPr>
          <p:cNvSpPr/>
          <p:nvPr/>
        </p:nvSpPr>
        <p:spPr>
          <a:xfrm>
            <a:off x="7558601" y="3618658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F840D358-32B8-94E8-A03A-95F371CF40F7}"/>
              </a:ext>
            </a:extLst>
          </p:cNvPr>
          <p:cNvSpPr/>
          <p:nvPr/>
        </p:nvSpPr>
        <p:spPr>
          <a:xfrm>
            <a:off x="7898670" y="3657381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de cantos arredondados 26">
            <a:extLst>
              <a:ext uri="{FF2B5EF4-FFF2-40B4-BE49-F238E27FC236}">
                <a16:creationId xmlns:a16="http://schemas.microsoft.com/office/drawing/2014/main" id="{C9752380-2357-F4E4-F816-7A2FDF8B14CE}"/>
              </a:ext>
            </a:extLst>
          </p:cNvPr>
          <p:cNvSpPr/>
          <p:nvPr/>
        </p:nvSpPr>
        <p:spPr>
          <a:xfrm>
            <a:off x="8683756" y="361265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107DB2D-8719-E37D-7D35-CBCCA773330A}"/>
              </a:ext>
            </a:extLst>
          </p:cNvPr>
          <p:cNvSpPr/>
          <p:nvPr/>
        </p:nvSpPr>
        <p:spPr>
          <a:xfrm>
            <a:off x="8920558" y="3651517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de cantos arredondados 26">
            <a:extLst>
              <a:ext uri="{FF2B5EF4-FFF2-40B4-BE49-F238E27FC236}">
                <a16:creationId xmlns:a16="http://schemas.microsoft.com/office/drawing/2014/main" id="{F615C4AA-F9EA-2F15-28E3-8CBDF412B2A1}"/>
              </a:ext>
            </a:extLst>
          </p:cNvPr>
          <p:cNvSpPr/>
          <p:nvPr/>
        </p:nvSpPr>
        <p:spPr>
          <a:xfrm>
            <a:off x="9826427" y="3599804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4707C0A-16AA-D7C3-27FF-2C0A49BB5C05}"/>
              </a:ext>
            </a:extLst>
          </p:cNvPr>
          <p:cNvSpPr/>
          <p:nvPr/>
        </p:nvSpPr>
        <p:spPr>
          <a:xfrm>
            <a:off x="10134797" y="3640020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de cantos arredondados 26">
            <a:extLst>
              <a:ext uri="{FF2B5EF4-FFF2-40B4-BE49-F238E27FC236}">
                <a16:creationId xmlns:a16="http://schemas.microsoft.com/office/drawing/2014/main" id="{7BEA7E36-0C10-7135-3ED1-93FEF83B7839}"/>
              </a:ext>
            </a:extLst>
          </p:cNvPr>
          <p:cNvSpPr/>
          <p:nvPr/>
        </p:nvSpPr>
        <p:spPr>
          <a:xfrm>
            <a:off x="6461586" y="3616589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205E22A-E2EC-2ECA-9541-4D8103AA9866}"/>
              </a:ext>
            </a:extLst>
          </p:cNvPr>
          <p:cNvSpPr/>
          <p:nvPr/>
        </p:nvSpPr>
        <p:spPr>
          <a:xfrm>
            <a:off x="6769956" y="3656805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89C1A1C-1339-C78A-D021-227403DF8199}"/>
              </a:ext>
            </a:extLst>
          </p:cNvPr>
          <p:cNvSpPr txBox="1"/>
          <p:nvPr/>
        </p:nvSpPr>
        <p:spPr>
          <a:xfrm rot="18118147">
            <a:off x="5493039" y="2832062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E9830B5-48E7-53EA-843C-C1704A0C9C54}"/>
              </a:ext>
            </a:extLst>
          </p:cNvPr>
          <p:cNvSpPr txBox="1"/>
          <p:nvPr/>
        </p:nvSpPr>
        <p:spPr>
          <a:xfrm rot="18118147">
            <a:off x="7658210" y="2880749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Investimento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12EE3D7-2ACD-9550-B54B-C60670337773}"/>
              </a:ext>
            </a:extLst>
          </p:cNvPr>
          <p:cNvSpPr txBox="1"/>
          <p:nvPr/>
        </p:nvSpPr>
        <p:spPr>
          <a:xfrm rot="18118147">
            <a:off x="8665481" y="2712696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B175EF5-BBDC-C623-1A65-2A4A2EF44E91}"/>
              </a:ext>
            </a:extLst>
          </p:cNvPr>
          <p:cNvSpPr txBox="1"/>
          <p:nvPr/>
        </p:nvSpPr>
        <p:spPr>
          <a:xfrm rot="18118147">
            <a:off x="9935383" y="2856457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C304D2D-A38C-4F75-F35C-D9059C2940E3}"/>
              </a:ext>
            </a:extLst>
          </p:cNvPr>
          <p:cNvSpPr txBox="1"/>
          <p:nvPr/>
        </p:nvSpPr>
        <p:spPr>
          <a:xfrm rot="18118147">
            <a:off x="6467443" y="2760392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Moeda</a:t>
            </a:r>
          </a:p>
        </p:txBody>
      </p:sp>
      <p:sp>
        <p:nvSpPr>
          <p:cNvPr id="35" name="Seta entalhada para a direita 39">
            <a:extLst>
              <a:ext uri="{FF2B5EF4-FFF2-40B4-BE49-F238E27FC236}">
                <a16:creationId xmlns:a16="http://schemas.microsoft.com/office/drawing/2014/main" id="{0434AE11-3F98-71A5-D49B-7C0C448B6FA8}"/>
              </a:ext>
            </a:extLst>
          </p:cNvPr>
          <p:cNvSpPr/>
          <p:nvPr/>
        </p:nvSpPr>
        <p:spPr>
          <a:xfrm rot="15935802">
            <a:off x="6781821" y="4368042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6" name="Seta entalhada para a direita 39">
            <a:extLst>
              <a:ext uri="{FF2B5EF4-FFF2-40B4-BE49-F238E27FC236}">
                <a16:creationId xmlns:a16="http://schemas.microsoft.com/office/drawing/2014/main" id="{3965F9E1-31D3-4954-976B-CAFB73839362}"/>
              </a:ext>
            </a:extLst>
          </p:cNvPr>
          <p:cNvSpPr/>
          <p:nvPr/>
        </p:nvSpPr>
        <p:spPr>
          <a:xfrm rot="15935802">
            <a:off x="7897302" y="436804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7" name="Seta entalhada para a direita 39">
            <a:extLst>
              <a:ext uri="{FF2B5EF4-FFF2-40B4-BE49-F238E27FC236}">
                <a16:creationId xmlns:a16="http://schemas.microsoft.com/office/drawing/2014/main" id="{EDCAC8A7-084F-570D-1CC8-113B78824487}"/>
              </a:ext>
            </a:extLst>
          </p:cNvPr>
          <p:cNvSpPr/>
          <p:nvPr/>
        </p:nvSpPr>
        <p:spPr>
          <a:xfrm rot="15935802">
            <a:off x="9041626" y="436804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8" name="Seta entalhada para a direita 39">
            <a:extLst>
              <a:ext uri="{FF2B5EF4-FFF2-40B4-BE49-F238E27FC236}">
                <a16:creationId xmlns:a16="http://schemas.microsoft.com/office/drawing/2014/main" id="{81F357A0-F786-5368-D4BF-6E082955E06D}"/>
              </a:ext>
            </a:extLst>
          </p:cNvPr>
          <p:cNvSpPr/>
          <p:nvPr/>
        </p:nvSpPr>
        <p:spPr>
          <a:xfrm rot="15935802">
            <a:off x="10198284" y="435815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1B887B8C-C251-DD2D-6EE7-7F5E312624DB}"/>
              </a:ext>
            </a:extLst>
          </p:cNvPr>
          <p:cNvSpPr txBox="1"/>
          <p:nvPr/>
        </p:nvSpPr>
        <p:spPr>
          <a:xfrm>
            <a:off x="6978285" y="1152143"/>
            <a:ext cx="260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Resultado do cenário 2                                                 </a:t>
            </a: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9DFA547-3240-9976-1D6C-1A8C58F784F9}"/>
              </a:ext>
            </a:extLst>
          </p:cNvPr>
          <p:cNvGrpSpPr/>
          <p:nvPr/>
        </p:nvGrpSpPr>
        <p:grpSpPr>
          <a:xfrm>
            <a:off x="188632" y="1781193"/>
            <a:ext cx="4469705" cy="4227659"/>
            <a:chOff x="188632" y="1781193"/>
            <a:chExt cx="4469705" cy="4227659"/>
          </a:xfrm>
        </p:grpSpPr>
        <p:sp>
          <p:nvSpPr>
            <p:cNvPr id="4" name="Arco 3">
              <a:extLst>
                <a:ext uri="{FF2B5EF4-FFF2-40B4-BE49-F238E27FC236}">
                  <a16:creationId xmlns:a16="http://schemas.microsoft.com/office/drawing/2014/main" id="{96E07924-B092-7367-95E9-6213B7D47B55}"/>
                </a:ext>
              </a:extLst>
            </p:cNvPr>
            <p:cNvSpPr/>
            <p:nvPr/>
          </p:nvSpPr>
          <p:spPr>
            <a:xfrm rot="12163036">
              <a:off x="1692836" y="2716481"/>
              <a:ext cx="2965501" cy="1428414"/>
            </a:xfrm>
            <a:prstGeom prst="arc">
              <a:avLst>
                <a:gd name="adj1" fmla="val 16200000"/>
                <a:gd name="adj2" fmla="val 2118082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68E5ABB9-FCCF-4EF7-DC14-7F04A5285D45}"/>
                </a:ext>
              </a:extLst>
            </p:cNvPr>
            <p:cNvGrpSpPr/>
            <p:nvPr/>
          </p:nvGrpSpPr>
          <p:grpSpPr>
            <a:xfrm>
              <a:off x="188632" y="1781193"/>
              <a:ext cx="4091233" cy="4227659"/>
              <a:chOff x="188632" y="1781193"/>
              <a:chExt cx="4091233" cy="4227659"/>
            </a:xfrm>
          </p:grpSpPr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307DA94E-05F4-3339-EEEA-81469ED5ABEC}"/>
                  </a:ext>
                </a:extLst>
              </p:cNvPr>
              <p:cNvSpPr/>
              <p:nvPr/>
            </p:nvSpPr>
            <p:spPr>
              <a:xfrm>
                <a:off x="188632" y="1781193"/>
                <a:ext cx="4091233" cy="4147794"/>
              </a:xfrm>
              <a:custGeom>
                <a:avLst/>
                <a:gdLst>
                  <a:gd name="connsiteX0" fmla="*/ 3431357 w 4091233"/>
                  <a:gd name="connsiteY0" fmla="*/ 263951 h 4147794"/>
                  <a:gd name="connsiteX1" fmla="*/ 3431357 w 4091233"/>
                  <a:gd name="connsiteY1" fmla="*/ 263951 h 4147794"/>
                  <a:gd name="connsiteX2" fmla="*/ 3827283 w 4091233"/>
                  <a:gd name="connsiteY2" fmla="*/ 499621 h 4147794"/>
                  <a:gd name="connsiteX3" fmla="*/ 3864990 w 4091233"/>
                  <a:gd name="connsiteY3" fmla="*/ 556182 h 4147794"/>
                  <a:gd name="connsiteX4" fmla="*/ 3883844 w 4091233"/>
                  <a:gd name="connsiteY4" fmla="*/ 650450 h 4147794"/>
                  <a:gd name="connsiteX5" fmla="*/ 3864990 w 4091233"/>
                  <a:gd name="connsiteY5" fmla="*/ 867266 h 4147794"/>
                  <a:gd name="connsiteX6" fmla="*/ 3855563 w 4091233"/>
                  <a:gd name="connsiteY6" fmla="*/ 904973 h 4147794"/>
                  <a:gd name="connsiteX7" fmla="*/ 3855563 w 4091233"/>
                  <a:gd name="connsiteY7" fmla="*/ 1008668 h 4147794"/>
                  <a:gd name="connsiteX8" fmla="*/ 3714161 w 4091233"/>
                  <a:gd name="connsiteY8" fmla="*/ 1555423 h 4147794"/>
                  <a:gd name="connsiteX9" fmla="*/ 4091233 w 4091233"/>
                  <a:gd name="connsiteY9" fmla="*/ 2582944 h 4147794"/>
                  <a:gd name="connsiteX10" fmla="*/ 3770722 w 4091233"/>
                  <a:gd name="connsiteY10" fmla="*/ 3601039 h 4147794"/>
                  <a:gd name="connsiteX11" fmla="*/ 2394409 w 4091233"/>
                  <a:gd name="connsiteY11" fmla="*/ 4147794 h 4147794"/>
                  <a:gd name="connsiteX12" fmla="*/ 1168924 w 4091233"/>
                  <a:gd name="connsiteY12" fmla="*/ 4110087 h 4147794"/>
                  <a:gd name="connsiteX13" fmla="*/ 1291473 w 4091233"/>
                  <a:gd name="connsiteY13" fmla="*/ 3619893 h 4147794"/>
                  <a:gd name="connsiteX14" fmla="*/ 546755 w 4091233"/>
                  <a:gd name="connsiteY14" fmla="*/ 3280528 h 4147794"/>
                  <a:gd name="connsiteX15" fmla="*/ 0 w 4091233"/>
                  <a:gd name="connsiteY15" fmla="*/ 2300140 h 4147794"/>
                  <a:gd name="connsiteX16" fmla="*/ 131976 w 4091233"/>
                  <a:gd name="connsiteY16" fmla="*/ 499621 h 4147794"/>
                  <a:gd name="connsiteX17" fmla="*/ 575035 w 4091233"/>
                  <a:gd name="connsiteY17" fmla="*/ 103695 h 4147794"/>
                  <a:gd name="connsiteX18" fmla="*/ 1348033 w 4091233"/>
                  <a:gd name="connsiteY18" fmla="*/ 0 h 4147794"/>
                  <a:gd name="connsiteX19" fmla="*/ 2460396 w 4091233"/>
                  <a:gd name="connsiteY19" fmla="*/ 103695 h 4147794"/>
                  <a:gd name="connsiteX20" fmla="*/ 2828042 w 4091233"/>
                  <a:gd name="connsiteY20" fmla="*/ 301658 h 4147794"/>
                  <a:gd name="connsiteX21" fmla="*/ 3431357 w 4091233"/>
                  <a:gd name="connsiteY21" fmla="*/ 263951 h 414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091233" h="4147794">
                    <a:moveTo>
                      <a:pt x="3431357" y="263951"/>
                    </a:moveTo>
                    <a:lnTo>
                      <a:pt x="3431357" y="263951"/>
                    </a:lnTo>
                    <a:cubicBezTo>
                      <a:pt x="3610629" y="353587"/>
                      <a:pt x="3687344" y="373675"/>
                      <a:pt x="3827283" y="499621"/>
                    </a:cubicBezTo>
                    <a:cubicBezTo>
                      <a:pt x="3844125" y="514779"/>
                      <a:pt x="3852421" y="537328"/>
                      <a:pt x="3864990" y="556182"/>
                    </a:cubicBezTo>
                    <a:cubicBezTo>
                      <a:pt x="3871275" y="587605"/>
                      <a:pt x="3883844" y="618405"/>
                      <a:pt x="3883844" y="650450"/>
                    </a:cubicBezTo>
                    <a:cubicBezTo>
                      <a:pt x="3883844" y="722995"/>
                      <a:pt x="3873001" y="795165"/>
                      <a:pt x="3864990" y="867266"/>
                    </a:cubicBezTo>
                    <a:cubicBezTo>
                      <a:pt x="3863559" y="880143"/>
                      <a:pt x="3856425" y="892046"/>
                      <a:pt x="3855563" y="904973"/>
                    </a:cubicBezTo>
                    <a:cubicBezTo>
                      <a:pt x="3853264" y="939461"/>
                      <a:pt x="3855563" y="974103"/>
                      <a:pt x="3855563" y="1008668"/>
                    </a:cubicBezTo>
                    <a:lnTo>
                      <a:pt x="3714161" y="1555423"/>
                    </a:lnTo>
                    <a:lnTo>
                      <a:pt x="4091233" y="2582944"/>
                    </a:lnTo>
                    <a:lnTo>
                      <a:pt x="3770722" y="3601039"/>
                    </a:lnTo>
                    <a:lnTo>
                      <a:pt x="2394409" y="4147794"/>
                    </a:lnTo>
                    <a:lnTo>
                      <a:pt x="1168924" y="4110087"/>
                    </a:lnTo>
                    <a:lnTo>
                      <a:pt x="1291473" y="3619893"/>
                    </a:lnTo>
                    <a:lnTo>
                      <a:pt x="546755" y="3280528"/>
                    </a:lnTo>
                    <a:lnTo>
                      <a:pt x="0" y="2300140"/>
                    </a:lnTo>
                    <a:lnTo>
                      <a:pt x="131976" y="499621"/>
                    </a:lnTo>
                    <a:lnTo>
                      <a:pt x="575035" y="103695"/>
                    </a:lnTo>
                    <a:lnTo>
                      <a:pt x="1348033" y="0"/>
                    </a:lnTo>
                    <a:lnTo>
                      <a:pt x="2460396" y="103695"/>
                    </a:lnTo>
                    <a:lnTo>
                      <a:pt x="2828042" y="301658"/>
                    </a:lnTo>
                    <a:lnTo>
                      <a:pt x="3431357" y="263951"/>
                    </a:lnTo>
                    <a:close/>
                  </a:path>
                </a:pathLst>
              </a:cu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3" name="CaixaDeTexto 132">
                <a:extLst>
                  <a:ext uri="{FF2B5EF4-FFF2-40B4-BE49-F238E27FC236}">
                    <a16:creationId xmlns:a16="http://schemas.microsoft.com/office/drawing/2014/main" id="{962FD53C-3CDD-5E6C-98CC-9EC5D8904C5F}"/>
                  </a:ext>
                </a:extLst>
              </p:cNvPr>
              <p:cNvSpPr txBox="1"/>
              <p:nvPr/>
            </p:nvSpPr>
            <p:spPr>
              <a:xfrm>
                <a:off x="1240970" y="2049696"/>
                <a:ext cx="13795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1600" b="1" dirty="0"/>
                  <a:t>Cenário 2                                                              </a:t>
                </a:r>
              </a:p>
            </p:txBody>
          </p:sp>
          <p:sp>
            <p:nvSpPr>
              <p:cNvPr id="5" name="Arco 4">
                <a:extLst>
                  <a:ext uri="{FF2B5EF4-FFF2-40B4-BE49-F238E27FC236}">
                    <a16:creationId xmlns:a16="http://schemas.microsoft.com/office/drawing/2014/main" id="{D8E135B8-7D5A-A413-7F9E-3E4E3AABC851}"/>
                  </a:ext>
                </a:extLst>
              </p:cNvPr>
              <p:cNvSpPr/>
              <p:nvPr/>
            </p:nvSpPr>
            <p:spPr>
              <a:xfrm rot="18548922">
                <a:off x="1405287" y="3811895"/>
                <a:ext cx="2965501" cy="1428414"/>
              </a:xfrm>
              <a:prstGeom prst="arc">
                <a:avLst>
                  <a:gd name="adj1" fmla="val 14281596"/>
                  <a:gd name="adj2" fmla="val 19946456"/>
                </a:avLst>
              </a:prstGeom>
              <a:ln w="38100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C0613FF-1168-47EC-7E42-766F943A25A9}"/>
                  </a:ext>
                </a:extLst>
              </p:cNvPr>
              <p:cNvSpPr txBox="1"/>
              <p:nvPr/>
            </p:nvSpPr>
            <p:spPr>
              <a:xfrm rot="16200000">
                <a:off x="1976" y="3455407"/>
                <a:ext cx="11929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Taxa de juros i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0854B7E-982D-A421-E2E2-484BA1F4FBE2}"/>
                  </a:ext>
                </a:extLst>
              </p:cNvPr>
              <p:cNvSpPr txBox="1"/>
              <p:nvPr/>
            </p:nvSpPr>
            <p:spPr>
              <a:xfrm>
                <a:off x="1834523" y="5070642"/>
                <a:ext cx="926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Produto, Y</a:t>
                </a:r>
              </a:p>
            </p:txBody>
          </p:sp>
          <p:cxnSp>
            <p:nvCxnSpPr>
              <p:cNvPr id="10" name="Conector reto 9">
                <a:extLst>
                  <a:ext uri="{FF2B5EF4-FFF2-40B4-BE49-F238E27FC236}">
                    <a16:creationId xmlns:a16="http://schemas.microsoft.com/office/drawing/2014/main" id="{F9EA26D2-B3CD-FE65-26BF-9D3E486B02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786" y="2734999"/>
                <a:ext cx="0" cy="17699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id="{D46F8246-5CA5-66D3-C231-C924476227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436" y="4504936"/>
                <a:ext cx="239276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Arco 11">
                <a:extLst>
                  <a:ext uri="{FF2B5EF4-FFF2-40B4-BE49-F238E27FC236}">
                    <a16:creationId xmlns:a16="http://schemas.microsoft.com/office/drawing/2014/main" id="{6CEFCDC3-DD1B-1B4A-1D8E-E24AF86F1CFB}"/>
                  </a:ext>
                </a:extLst>
              </p:cNvPr>
              <p:cNvSpPr/>
              <p:nvPr/>
            </p:nvSpPr>
            <p:spPr>
              <a:xfrm rot="18476579">
                <a:off x="1110456" y="3542479"/>
                <a:ext cx="2965501" cy="1428414"/>
              </a:xfrm>
              <a:prstGeom prst="arc">
                <a:avLst>
                  <a:gd name="adj1" fmla="val 14281596"/>
                  <a:gd name="adj2" fmla="val 19946456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sz="2000"/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4DC03BE-7F6F-47A9-B509-583B402215F6}"/>
                  </a:ext>
                </a:extLst>
              </p:cNvPr>
              <p:cNvSpPr txBox="1"/>
              <p:nvPr/>
            </p:nvSpPr>
            <p:spPr>
              <a:xfrm>
                <a:off x="2829072" y="2888511"/>
                <a:ext cx="437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LM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36761FE-2FA3-46F6-B1DB-6C4C80AE1463}"/>
                  </a:ext>
                </a:extLst>
              </p:cNvPr>
              <p:cNvSpPr txBox="1"/>
              <p:nvPr/>
            </p:nvSpPr>
            <p:spPr>
              <a:xfrm>
                <a:off x="3066413" y="3948262"/>
                <a:ext cx="335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latin typeface="Angsana New" panose="02020603050405020304" pitchFamily="18" charset="-34"/>
                    <a:cs typeface="Angsana New" panose="02020603050405020304" pitchFamily="18" charset="-34"/>
                  </a:rPr>
                  <a:t>IS</a:t>
                </a:r>
              </a:p>
            </p:txBody>
          </p:sp>
          <p:cxnSp>
            <p:nvCxnSpPr>
              <p:cNvPr id="18" name="Conector reto 17">
                <a:extLst>
                  <a:ext uri="{FF2B5EF4-FFF2-40B4-BE49-F238E27FC236}">
                    <a16:creationId xmlns:a16="http://schemas.microsoft.com/office/drawing/2014/main" id="{2E29851C-5F2C-DE28-4C11-1C290655C916}"/>
                  </a:ext>
                </a:extLst>
              </p:cNvPr>
              <p:cNvCxnSpPr/>
              <p:nvPr/>
            </p:nvCxnSpPr>
            <p:spPr>
              <a:xfrm>
                <a:off x="2210573" y="3619967"/>
                <a:ext cx="0" cy="882859"/>
              </a:xfrm>
              <a:prstGeom prst="line">
                <a:avLst/>
              </a:prstGeom>
              <a:ln w="3175"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>
                <a:extLst>
                  <a:ext uri="{FF2B5EF4-FFF2-40B4-BE49-F238E27FC236}">
                    <a16:creationId xmlns:a16="http://schemas.microsoft.com/office/drawing/2014/main" id="{627F4FED-C1E2-B394-E3DD-4E10E4718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9189" y="3644750"/>
                <a:ext cx="1011384" cy="0"/>
              </a:xfrm>
              <a:prstGeom prst="line">
                <a:avLst/>
              </a:prstGeom>
              <a:ln w="3175"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8264A6E-C8ED-4AAF-09F1-0CA13C787D3D}"/>
                  </a:ext>
                </a:extLst>
              </p:cNvPr>
              <p:cNvSpPr txBox="1"/>
              <p:nvPr/>
            </p:nvSpPr>
            <p:spPr>
              <a:xfrm>
                <a:off x="2080592" y="4496923"/>
                <a:ext cx="3064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Y</a:t>
                </a: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D043D7F-87C1-6FE2-418D-AE75572123EC}"/>
                  </a:ext>
                </a:extLst>
              </p:cNvPr>
              <p:cNvSpPr txBox="1"/>
              <p:nvPr/>
            </p:nvSpPr>
            <p:spPr>
              <a:xfrm rot="16200000">
                <a:off x="867381" y="3486597"/>
                <a:ext cx="2728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i</a:t>
                </a:r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9BE07B18-3EA2-7E07-1D7B-C9DD64118223}"/>
                  </a:ext>
                </a:extLst>
              </p:cNvPr>
              <p:cNvSpPr txBox="1"/>
              <p:nvPr/>
            </p:nvSpPr>
            <p:spPr>
              <a:xfrm>
                <a:off x="3139413" y="3230634"/>
                <a:ext cx="513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LM´</a:t>
                </a:r>
              </a:p>
            </p:txBody>
          </p:sp>
          <p:cxnSp>
            <p:nvCxnSpPr>
              <p:cNvPr id="40" name="Conector reto 39">
                <a:extLst>
                  <a:ext uri="{FF2B5EF4-FFF2-40B4-BE49-F238E27FC236}">
                    <a16:creationId xmlns:a16="http://schemas.microsoft.com/office/drawing/2014/main" id="{FC9C227D-4B2F-C4E4-F09A-EEF6752CE8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7307" y="3902865"/>
                <a:ext cx="0" cy="631390"/>
              </a:xfrm>
              <a:prstGeom prst="line">
                <a:avLst/>
              </a:prstGeom>
              <a:ln w="3175"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>
                <a:extLst>
                  <a:ext uri="{FF2B5EF4-FFF2-40B4-BE49-F238E27FC236}">
                    <a16:creationId xmlns:a16="http://schemas.microsoft.com/office/drawing/2014/main" id="{E3C3F566-1A8E-9967-C9E3-F35718DBE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3067" y="3887474"/>
                <a:ext cx="1304240" cy="6678"/>
              </a:xfrm>
              <a:prstGeom prst="line">
                <a:avLst/>
              </a:prstGeom>
              <a:ln w="3175">
                <a:prstDash val="dash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>
                <a:extLst>
                  <a:ext uri="{FF2B5EF4-FFF2-40B4-BE49-F238E27FC236}">
                    <a16:creationId xmlns:a16="http://schemas.microsoft.com/office/drawing/2014/main" id="{15C26D49-039D-1098-DCB9-9DCE65899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4800" y="3336673"/>
                <a:ext cx="156699" cy="14686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E063236F-D195-04D8-6CC6-C2F812A75343}"/>
                  </a:ext>
                </a:extLst>
              </p:cNvPr>
              <p:cNvSpPr txBox="1"/>
              <p:nvPr/>
            </p:nvSpPr>
            <p:spPr>
              <a:xfrm rot="16200000">
                <a:off x="850026" y="3702810"/>
                <a:ext cx="3289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 i´</a:t>
                </a:r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80E6EE37-414D-02E9-1097-8790AFBA20C8}"/>
                  </a:ext>
                </a:extLst>
              </p:cNvPr>
              <p:cNvSpPr txBox="1"/>
              <p:nvPr/>
            </p:nvSpPr>
            <p:spPr>
              <a:xfrm flipH="1">
                <a:off x="2247826" y="3429502"/>
                <a:ext cx="38198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E</a:t>
                </a:r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A6B0BFEB-2BEF-844B-5CF4-46707DDAF6DF}"/>
                  </a:ext>
                </a:extLst>
              </p:cNvPr>
              <p:cNvSpPr txBox="1"/>
              <p:nvPr/>
            </p:nvSpPr>
            <p:spPr>
              <a:xfrm>
                <a:off x="2443720" y="4474411"/>
                <a:ext cx="3626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Y´</a:t>
                </a:r>
              </a:p>
            </p:txBody>
          </p:sp>
          <p:cxnSp>
            <p:nvCxnSpPr>
              <p:cNvPr id="46" name="Conector de Seta Reta 45">
                <a:extLst>
                  <a:ext uri="{FF2B5EF4-FFF2-40B4-BE49-F238E27FC236}">
                    <a16:creationId xmlns:a16="http://schemas.microsoft.com/office/drawing/2014/main" id="{447C89D5-FB03-DAE4-32FF-FEA8B0B348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147" y="3639601"/>
                <a:ext cx="0" cy="2850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E4D3867-E61E-B8F7-EC43-4FA6D9913034}"/>
                  </a:ext>
                </a:extLst>
              </p:cNvPr>
              <p:cNvSpPr txBox="1"/>
              <p:nvPr/>
            </p:nvSpPr>
            <p:spPr>
              <a:xfrm flipH="1">
                <a:off x="2695881" y="3655035"/>
                <a:ext cx="38198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20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Angsana New" panose="02020603050405020304" pitchFamily="18" charset="-34"/>
                    <a:cs typeface="Angsana New" panose="02020603050405020304" pitchFamily="18" charset="-34"/>
                  </a:rPr>
                  <a:t>E´</a:t>
                </a:r>
              </a:p>
            </p:txBody>
          </p:sp>
          <p:cxnSp>
            <p:nvCxnSpPr>
              <p:cNvPr id="48" name="Conector de Seta Reta 47">
                <a:extLst>
                  <a:ext uri="{FF2B5EF4-FFF2-40B4-BE49-F238E27FC236}">
                    <a16:creationId xmlns:a16="http://schemas.microsoft.com/office/drawing/2014/main" id="{6753B71F-6257-C65E-7E0E-AFF3465B74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9174" y="4903879"/>
                <a:ext cx="46785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405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 animBg="1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A0E75-B792-75E0-4FFE-722B4A8B6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C9DF2009-1AE4-5A65-8D3A-2F2670BE3C58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2451B038-81A9-4BC6-C7CB-E393600E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E1629FFE-EAD5-BC33-D5E6-05B2FA4D09AF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12484700-A639-828D-3634-1D37A6FEF655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D2D259F4-5A1E-5925-7FFE-066C25B2F36F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Modelo IS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3344BE-59F0-6179-F9CA-C5A46E1615C7}"/>
              </a:ext>
            </a:extLst>
          </p:cNvPr>
          <p:cNvSpPr txBox="1"/>
          <p:nvPr/>
        </p:nvSpPr>
        <p:spPr>
          <a:xfrm>
            <a:off x="3154858" y="101025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Fiscal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0A87726-B6EE-BB4B-9EAB-754C9C95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8085"/>
            <a:ext cx="12192000" cy="1089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52B4225-996E-B37D-1FCC-800C592DA43F}"/>
              </a:ext>
            </a:extLst>
          </p:cNvPr>
          <p:cNvSpPr/>
          <p:nvPr/>
        </p:nvSpPr>
        <p:spPr>
          <a:xfrm>
            <a:off x="0" y="5768088"/>
            <a:ext cx="12192000" cy="108991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8ADA6D-E162-410E-F078-D6537F537B03}"/>
              </a:ext>
            </a:extLst>
          </p:cNvPr>
          <p:cNvSpPr txBox="1"/>
          <p:nvPr/>
        </p:nvSpPr>
        <p:spPr>
          <a:xfrm>
            <a:off x="690467" y="1500827"/>
            <a:ext cx="961156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Política fiscal é o conjunto de ações realizadas pelo governo para </a:t>
            </a:r>
            <a:r>
              <a:rPr lang="pt-BR" sz="1600" b="1" dirty="0"/>
              <a:t>gerenciar a arrecadação de receitas (impostos, taxas, contribuições) e as despesas públicas</a:t>
            </a:r>
            <a:r>
              <a:rPr lang="pt-BR" sz="1600" dirty="0"/>
              <a:t>. Seu principal objetivo é promover o crescimento econômico sustentável, controlar a inflação, reduzir o desemprego e garantir a estabilidade das contas públicas.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Existem duas formas principais de política fiscal: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Política Fiscal Contracionista</a:t>
            </a:r>
            <a:r>
              <a:rPr lang="pt-BR" sz="1600" dirty="0"/>
              <a:t>: Busca conter o consumo e controlar a inflação mediante a redução dos gastos públicos e/ou o aumento de impostos.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Política Fiscal Expansiva</a:t>
            </a:r>
            <a:r>
              <a:rPr lang="pt-BR" sz="1600" dirty="0"/>
              <a:t>: Busca estimular a economia através do aumento dos gastos públicos e/ou da redução de impostos. </a:t>
            </a:r>
          </a:p>
        </p:txBody>
      </p:sp>
    </p:spTree>
    <p:extLst>
      <p:ext uri="{BB962C8B-B14F-4D97-AF65-F5344CB8AC3E}">
        <p14:creationId xmlns:p14="http://schemas.microsoft.com/office/powerpoint/2010/main" val="2658226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D4EE8-CC97-375E-E18B-CAF5F6532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8D2815BC-FFF3-850B-E99D-7B28BEAD41AA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90130E26-D494-6FB0-46E0-4BEE3DED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DC075888-F492-95DD-147F-3DF9FB141140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665A4146-5B46-7CDF-E4F0-F5D517DE178A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Modelo IS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E4B8274-41DA-38F4-B631-6CA86CD84457}"/>
              </a:ext>
            </a:extLst>
          </p:cNvPr>
          <p:cNvSpPr txBox="1"/>
          <p:nvPr/>
        </p:nvSpPr>
        <p:spPr>
          <a:xfrm>
            <a:off x="3154858" y="101025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Fiscal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F2AE8EE-877E-C43F-41CE-ADC5E6531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8085"/>
            <a:ext cx="12192000" cy="1089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940240F-9D9C-64E5-0313-4AB7C692D79E}"/>
              </a:ext>
            </a:extLst>
          </p:cNvPr>
          <p:cNvSpPr/>
          <p:nvPr/>
        </p:nvSpPr>
        <p:spPr>
          <a:xfrm>
            <a:off x="0" y="5768088"/>
            <a:ext cx="12192000" cy="108991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rco 3">
            <a:extLst>
              <a:ext uri="{FF2B5EF4-FFF2-40B4-BE49-F238E27FC236}">
                <a16:creationId xmlns:a16="http://schemas.microsoft.com/office/drawing/2014/main" id="{A209647A-85FF-6C17-EA46-436847401530}"/>
              </a:ext>
            </a:extLst>
          </p:cNvPr>
          <p:cNvSpPr/>
          <p:nvPr/>
        </p:nvSpPr>
        <p:spPr>
          <a:xfrm rot="12163036">
            <a:off x="2867881" y="2968676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5" name="Arco 4">
            <a:extLst>
              <a:ext uri="{FF2B5EF4-FFF2-40B4-BE49-F238E27FC236}">
                <a16:creationId xmlns:a16="http://schemas.microsoft.com/office/drawing/2014/main" id="{7EB2D762-6203-8A23-CE0B-E9F2C2BAC6F1}"/>
              </a:ext>
            </a:extLst>
          </p:cNvPr>
          <p:cNvSpPr/>
          <p:nvPr/>
        </p:nvSpPr>
        <p:spPr>
          <a:xfrm rot="18476579">
            <a:off x="2191069" y="3739949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CF3B488-E4ED-1B6E-C5DE-2B77869500E5}"/>
              </a:ext>
            </a:extLst>
          </p:cNvPr>
          <p:cNvSpPr txBox="1"/>
          <p:nvPr/>
        </p:nvSpPr>
        <p:spPr>
          <a:xfrm rot="16200000">
            <a:off x="1082589" y="365287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AE71EE5-0782-5191-DFBA-806E7AE25861}"/>
              </a:ext>
            </a:extLst>
          </p:cNvPr>
          <p:cNvSpPr txBox="1"/>
          <p:nvPr/>
        </p:nvSpPr>
        <p:spPr>
          <a:xfrm>
            <a:off x="2915136" y="526811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A2EBB5C8-87BA-1002-FB1F-AE00BB782EF0}"/>
              </a:ext>
            </a:extLst>
          </p:cNvPr>
          <p:cNvCxnSpPr>
            <a:cxnSpLocks/>
          </p:cNvCxnSpPr>
          <p:nvPr/>
        </p:nvCxnSpPr>
        <p:spPr>
          <a:xfrm>
            <a:off x="2313680" y="2932469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22403141-C636-4239-54C6-46C85B1AEEAD}"/>
              </a:ext>
            </a:extLst>
          </p:cNvPr>
          <p:cNvCxnSpPr>
            <a:cxnSpLocks/>
          </p:cNvCxnSpPr>
          <p:nvPr/>
        </p:nvCxnSpPr>
        <p:spPr>
          <a:xfrm>
            <a:off x="2286494" y="3639602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EB5A4821-E779-B32F-1486-41569495359C}"/>
              </a:ext>
            </a:extLst>
          </p:cNvPr>
          <p:cNvCxnSpPr>
            <a:cxnSpLocks/>
          </p:cNvCxnSpPr>
          <p:nvPr/>
        </p:nvCxnSpPr>
        <p:spPr>
          <a:xfrm>
            <a:off x="2307330" y="4135134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081720EC-3AD5-2933-F43F-4E8FB2111857}"/>
              </a:ext>
            </a:extLst>
          </p:cNvPr>
          <p:cNvCxnSpPr>
            <a:cxnSpLocks/>
          </p:cNvCxnSpPr>
          <p:nvPr/>
        </p:nvCxnSpPr>
        <p:spPr>
          <a:xfrm>
            <a:off x="2896166" y="3008751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D6771761-4E4B-474F-A83A-6EEB4732CEF7}"/>
              </a:ext>
            </a:extLst>
          </p:cNvPr>
          <p:cNvCxnSpPr>
            <a:cxnSpLocks/>
          </p:cNvCxnSpPr>
          <p:nvPr/>
        </p:nvCxnSpPr>
        <p:spPr>
          <a:xfrm>
            <a:off x="3547427" y="300875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4EEFC5BC-B6C1-2062-823A-2F00F3D9249A}"/>
              </a:ext>
            </a:extLst>
          </p:cNvPr>
          <p:cNvCxnSpPr>
            <a:cxnSpLocks/>
          </p:cNvCxnSpPr>
          <p:nvPr/>
        </p:nvCxnSpPr>
        <p:spPr>
          <a:xfrm flipH="1">
            <a:off x="2307330" y="4702406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54D1B32A-0407-97AF-E008-470DAB33A97B}"/>
              </a:ext>
            </a:extLst>
          </p:cNvPr>
          <p:cNvCxnSpPr>
            <a:cxnSpLocks/>
            <a:stCxn id="38" idx="0"/>
          </p:cNvCxnSpPr>
          <p:nvPr/>
        </p:nvCxnSpPr>
        <p:spPr>
          <a:xfrm>
            <a:off x="4128655" y="3085981"/>
            <a:ext cx="37852" cy="1594062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4CF3E92-F1E1-506A-6BBF-4F5B8E8FA8A0}"/>
              </a:ext>
            </a:extLst>
          </p:cNvPr>
          <p:cNvSpPr txBox="1"/>
          <p:nvPr/>
        </p:nvSpPr>
        <p:spPr>
          <a:xfrm>
            <a:off x="3909685" y="3085981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5E9BD53-0134-20EE-18AA-C62CA4B727AC}"/>
              </a:ext>
            </a:extLst>
          </p:cNvPr>
          <p:cNvSpPr txBox="1"/>
          <p:nvPr/>
        </p:nvSpPr>
        <p:spPr>
          <a:xfrm>
            <a:off x="4147026" y="414573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058216D9-064C-FBB5-B3AD-7FD997DB01CF}"/>
              </a:ext>
            </a:extLst>
          </p:cNvPr>
          <p:cNvCxnSpPr/>
          <p:nvPr/>
        </p:nvCxnSpPr>
        <p:spPr>
          <a:xfrm>
            <a:off x="3291186" y="3817437"/>
            <a:ext cx="0" cy="8828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D21B9437-139A-5349-EC6C-595A5927C416}"/>
              </a:ext>
            </a:extLst>
          </p:cNvPr>
          <p:cNvCxnSpPr>
            <a:cxnSpLocks/>
          </p:cNvCxnSpPr>
          <p:nvPr/>
        </p:nvCxnSpPr>
        <p:spPr>
          <a:xfrm flipV="1">
            <a:off x="2279802" y="3842220"/>
            <a:ext cx="10113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7B4B93F-3E98-99C7-7D0D-5E6DA886639F}"/>
              </a:ext>
            </a:extLst>
          </p:cNvPr>
          <p:cNvSpPr txBox="1"/>
          <p:nvPr/>
        </p:nvSpPr>
        <p:spPr>
          <a:xfrm>
            <a:off x="3161205" y="4694393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892695A-6154-EB92-41B0-CCEF7ACC3220}"/>
              </a:ext>
            </a:extLst>
          </p:cNvPr>
          <p:cNvSpPr txBox="1"/>
          <p:nvPr/>
        </p:nvSpPr>
        <p:spPr>
          <a:xfrm rot="16200000">
            <a:off x="1947994" y="3684067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sp>
        <p:nvSpPr>
          <p:cNvPr id="71" name="Arco 70">
            <a:extLst>
              <a:ext uri="{FF2B5EF4-FFF2-40B4-BE49-F238E27FC236}">
                <a16:creationId xmlns:a16="http://schemas.microsoft.com/office/drawing/2014/main" id="{7536A8A1-6F51-1250-B45B-FB218EB53F7B}"/>
              </a:ext>
            </a:extLst>
          </p:cNvPr>
          <p:cNvSpPr/>
          <p:nvPr/>
        </p:nvSpPr>
        <p:spPr>
          <a:xfrm rot="18476579">
            <a:off x="6741880" y="3733135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8" name="Arco 87">
            <a:extLst>
              <a:ext uri="{FF2B5EF4-FFF2-40B4-BE49-F238E27FC236}">
                <a16:creationId xmlns:a16="http://schemas.microsoft.com/office/drawing/2014/main" id="{0388E67E-18DD-0730-C691-4BDE4FED250C}"/>
              </a:ext>
            </a:extLst>
          </p:cNvPr>
          <p:cNvSpPr/>
          <p:nvPr/>
        </p:nvSpPr>
        <p:spPr>
          <a:xfrm rot="12163036">
            <a:off x="7058343" y="3187312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909FBCEB-E8A3-D589-0BB6-4EFCF2239841}"/>
              </a:ext>
            </a:extLst>
          </p:cNvPr>
          <p:cNvSpPr/>
          <p:nvPr/>
        </p:nvSpPr>
        <p:spPr>
          <a:xfrm rot="12163036">
            <a:off x="7324260" y="2881010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F9F245AB-07A8-AAD8-DF49-39CF84D6379A}"/>
              </a:ext>
            </a:extLst>
          </p:cNvPr>
          <p:cNvSpPr txBox="1"/>
          <p:nvPr/>
        </p:nvSpPr>
        <p:spPr>
          <a:xfrm rot="16200000">
            <a:off x="5633400" y="3646063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5D37D850-E331-313E-E027-8A4527FA031C}"/>
              </a:ext>
            </a:extLst>
          </p:cNvPr>
          <p:cNvSpPr txBox="1"/>
          <p:nvPr/>
        </p:nvSpPr>
        <p:spPr>
          <a:xfrm>
            <a:off x="7465947" y="526129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74CD3521-7969-97E9-9252-406C1195FB62}"/>
              </a:ext>
            </a:extLst>
          </p:cNvPr>
          <p:cNvCxnSpPr>
            <a:cxnSpLocks/>
          </p:cNvCxnSpPr>
          <p:nvPr/>
        </p:nvCxnSpPr>
        <p:spPr>
          <a:xfrm>
            <a:off x="6836210" y="2925655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CE857F70-77C7-70A3-6795-95D6A8D326CB}"/>
              </a:ext>
            </a:extLst>
          </p:cNvPr>
          <p:cNvCxnSpPr>
            <a:cxnSpLocks/>
          </p:cNvCxnSpPr>
          <p:nvPr/>
        </p:nvCxnSpPr>
        <p:spPr>
          <a:xfrm flipH="1">
            <a:off x="6829860" y="4695592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3E433F0-CBDC-69A0-6E2B-40274ED75A0D}"/>
              </a:ext>
            </a:extLst>
          </p:cNvPr>
          <p:cNvSpPr txBox="1"/>
          <p:nvPr/>
        </p:nvSpPr>
        <p:spPr>
          <a:xfrm>
            <a:off x="8460496" y="3079167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1A081AF7-2091-B839-8B93-C0DA420369EE}"/>
              </a:ext>
            </a:extLst>
          </p:cNvPr>
          <p:cNvSpPr txBox="1"/>
          <p:nvPr/>
        </p:nvSpPr>
        <p:spPr>
          <a:xfrm>
            <a:off x="8621028" y="410055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0E6254D3-19DC-2BBC-1F5E-495D0A31F5E6}"/>
              </a:ext>
            </a:extLst>
          </p:cNvPr>
          <p:cNvCxnSpPr/>
          <p:nvPr/>
        </p:nvCxnSpPr>
        <p:spPr>
          <a:xfrm>
            <a:off x="7841997" y="3810623"/>
            <a:ext cx="0" cy="88285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6CDCBD4A-0727-4D29-8787-F64B099631F2}"/>
              </a:ext>
            </a:extLst>
          </p:cNvPr>
          <p:cNvCxnSpPr>
            <a:cxnSpLocks/>
          </p:cNvCxnSpPr>
          <p:nvPr/>
        </p:nvCxnSpPr>
        <p:spPr>
          <a:xfrm flipV="1">
            <a:off x="6830613" y="3835406"/>
            <a:ext cx="1011384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007136D6-9472-72DB-2040-E8ED250644F4}"/>
              </a:ext>
            </a:extLst>
          </p:cNvPr>
          <p:cNvSpPr txBox="1"/>
          <p:nvPr/>
        </p:nvSpPr>
        <p:spPr>
          <a:xfrm>
            <a:off x="7712016" y="4687579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F63D7989-1532-3BE6-BDF6-717F52568078}"/>
              </a:ext>
            </a:extLst>
          </p:cNvPr>
          <p:cNvSpPr txBox="1"/>
          <p:nvPr/>
        </p:nvSpPr>
        <p:spPr>
          <a:xfrm rot="16200000">
            <a:off x="6498805" y="3677253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EDD1BDDA-ACB1-8F8F-6A61-ACC5E970260C}"/>
              </a:ext>
            </a:extLst>
          </p:cNvPr>
          <p:cNvCxnSpPr>
            <a:cxnSpLocks/>
          </p:cNvCxnSpPr>
          <p:nvPr/>
        </p:nvCxnSpPr>
        <p:spPr>
          <a:xfrm flipH="1">
            <a:off x="8190900" y="4214036"/>
            <a:ext cx="111265" cy="24376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5515843E-D7DA-86C8-9774-8281587B7084}"/>
              </a:ext>
            </a:extLst>
          </p:cNvPr>
          <p:cNvSpPr txBox="1"/>
          <p:nvPr/>
        </p:nvSpPr>
        <p:spPr>
          <a:xfrm rot="16200000">
            <a:off x="6476488" y="391755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i´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D2BB2458-DC14-D3C2-40C3-5E184A37A4B9}"/>
              </a:ext>
            </a:extLst>
          </p:cNvPr>
          <p:cNvSpPr txBox="1"/>
          <p:nvPr/>
        </p:nvSpPr>
        <p:spPr>
          <a:xfrm flipH="1">
            <a:off x="7879250" y="3620158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DD76498-D4AD-961D-9761-3BD4F6958B41}"/>
              </a:ext>
            </a:extLst>
          </p:cNvPr>
          <p:cNvSpPr txBox="1"/>
          <p:nvPr/>
        </p:nvSpPr>
        <p:spPr>
          <a:xfrm>
            <a:off x="7377968" y="4687340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Y´</a:t>
            </a:r>
          </a:p>
        </p:txBody>
      </p: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37E30881-E929-F2FA-F99B-2496C2060930}"/>
              </a:ext>
            </a:extLst>
          </p:cNvPr>
          <p:cNvCxnSpPr>
            <a:cxnSpLocks/>
          </p:cNvCxnSpPr>
          <p:nvPr/>
        </p:nvCxnSpPr>
        <p:spPr>
          <a:xfrm>
            <a:off x="6465245" y="3836982"/>
            <a:ext cx="0" cy="311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74A66D8E-CA47-A3FB-E2EA-27CCBFBD4B4E}"/>
              </a:ext>
            </a:extLst>
          </p:cNvPr>
          <p:cNvSpPr txBox="1"/>
          <p:nvPr/>
        </p:nvSpPr>
        <p:spPr>
          <a:xfrm flipH="1">
            <a:off x="7401013" y="3776702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E´</a:t>
            </a:r>
          </a:p>
        </p:txBody>
      </p:sp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63B38CBD-1FB8-8E8B-3A6D-5E97775856CA}"/>
              </a:ext>
            </a:extLst>
          </p:cNvPr>
          <p:cNvCxnSpPr>
            <a:cxnSpLocks/>
          </p:cNvCxnSpPr>
          <p:nvPr/>
        </p:nvCxnSpPr>
        <p:spPr>
          <a:xfrm flipH="1">
            <a:off x="7501095" y="5087450"/>
            <a:ext cx="3928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6EF595EA-AB78-5319-F265-8CB0748C4750}"/>
              </a:ext>
            </a:extLst>
          </p:cNvPr>
          <p:cNvCxnSpPr>
            <a:cxnSpLocks/>
          </p:cNvCxnSpPr>
          <p:nvPr/>
        </p:nvCxnSpPr>
        <p:spPr>
          <a:xfrm>
            <a:off x="7564331" y="4138791"/>
            <a:ext cx="0" cy="528526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89E63A80-6ED0-2307-1604-DA425AD1260B}"/>
              </a:ext>
            </a:extLst>
          </p:cNvPr>
          <p:cNvCxnSpPr>
            <a:cxnSpLocks/>
          </p:cNvCxnSpPr>
          <p:nvPr/>
        </p:nvCxnSpPr>
        <p:spPr>
          <a:xfrm flipV="1">
            <a:off x="6835016" y="4138791"/>
            <a:ext cx="760065" cy="9284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B5F631-CF79-BF2E-F59C-780F529C7FAD}"/>
              </a:ext>
            </a:extLst>
          </p:cNvPr>
          <p:cNvSpPr txBox="1"/>
          <p:nvPr/>
        </p:nvSpPr>
        <p:spPr>
          <a:xfrm>
            <a:off x="491398" y="1133289"/>
            <a:ext cx="9396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Fiscal Contracionista</a:t>
            </a:r>
          </a:p>
          <a:p>
            <a:pPr algn="just"/>
            <a:endParaRPr lang="pt-BR" sz="1600" dirty="0"/>
          </a:p>
          <a:p>
            <a:pPr marL="285750" indent="-285750" algn="just">
              <a:buFontTx/>
              <a:buChar char="-"/>
            </a:pPr>
            <a:r>
              <a:rPr lang="pt-BR" sz="1600" dirty="0"/>
              <a:t>Redução dos gastos do Governo e aumento de impostos</a:t>
            </a:r>
          </a:p>
          <a:p>
            <a:pPr marL="285750" indent="-285750" algn="just">
              <a:buFontTx/>
              <a:buChar char="-"/>
            </a:pPr>
            <a:r>
              <a:rPr lang="pt-BR" sz="1600" dirty="0"/>
              <a:t>a curva IS se desloca para a esquerda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EAD2AE-CA83-F8FD-39A7-570477BCB15C}"/>
              </a:ext>
            </a:extLst>
          </p:cNvPr>
          <p:cNvSpPr txBox="1"/>
          <p:nvPr/>
        </p:nvSpPr>
        <p:spPr>
          <a:xfrm>
            <a:off x="6717015" y="1211779"/>
            <a:ext cx="47044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/>
              <a:t>Quando o Y se desloca o mercado tem uma demanda menor por moeda (transações)</a:t>
            </a:r>
          </a:p>
          <a:p>
            <a:pPr marL="285750" indent="-285750" algn="just">
              <a:buFontTx/>
              <a:buChar char="-"/>
            </a:pPr>
            <a:r>
              <a:rPr lang="pt-BR" sz="1600" dirty="0"/>
              <a:t>Como a oferta de moeda é fixa, a taxa de juros </a:t>
            </a:r>
          </a:p>
          <a:p>
            <a:pPr algn="just"/>
            <a:r>
              <a:rPr lang="pt-BR" sz="1600" dirty="0"/>
              <a:t>       precisa diminuir para equilibrar o mercado</a:t>
            </a:r>
          </a:p>
          <a:p>
            <a:pPr algn="just"/>
            <a:r>
              <a:rPr lang="pt-BR" sz="1600" dirty="0"/>
              <a:t>       monetário.</a:t>
            </a:r>
          </a:p>
        </p:txBody>
      </p:sp>
    </p:spTree>
    <p:extLst>
      <p:ext uri="{BB962C8B-B14F-4D97-AF65-F5344CB8AC3E}">
        <p14:creationId xmlns:p14="http://schemas.microsoft.com/office/powerpoint/2010/main" val="30303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8" grpId="0" animBg="1"/>
      <p:bldP spid="66" grpId="0" animBg="1"/>
      <p:bldP spid="67" grpId="0"/>
      <p:bldP spid="68" grpId="0"/>
      <p:bldP spid="72" grpId="0"/>
      <p:bldP spid="73" grpId="0"/>
      <p:bldP spid="76" grpId="0"/>
      <p:bldP spid="77" grpId="0"/>
      <p:bldP spid="82" grpId="0"/>
      <p:bldP spid="83" grpId="0"/>
      <p:bldP spid="84" grpId="0"/>
      <p:bldP spid="8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42447-FC4E-2E39-0D2F-6947EA27F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33D7E455-C582-9CF2-5F6A-240465F2493E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C3F013AC-978E-82EB-F24D-CAC09C1D7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7D666029-CF5D-19BD-B88B-D5BBC3BE84C1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E78E8293-53B3-E583-EF68-63A6DB114D28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AE8A7EB-2A3F-FF00-2F34-E3732EB6F1D7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IS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8C1DFC2-7BB9-8A6E-70EB-F9B5901EC475}"/>
              </a:ext>
            </a:extLst>
          </p:cNvPr>
          <p:cNvSpPr txBox="1"/>
          <p:nvPr/>
        </p:nvSpPr>
        <p:spPr>
          <a:xfrm>
            <a:off x="3004501" y="98816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Fiscal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E0E7C26-2BF4-ADB1-C2BC-DA7B03DC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7BC4837-C992-A5AE-1806-84DF55946950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09D904D-6EAE-ED1A-CEBD-402785C818B8}"/>
              </a:ext>
            </a:extLst>
          </p:cNvPr>
          <p:cNvSpPr txBox="1"/>
          <p:nvPr/>
        </p:nvSpPr>
        <p:spPr>
          <a:xfrm>
            <a:off x="491398" y="1133289"/>
            <a:ext cx="351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</a:t>
            </a:r>
            <a:r>
              <a:rPr lang="pt-BR" sz="1600" b="1"/>
              <a:t>Fiscal Contracionista                                         </a:t>
            </a:r>
            <a:endParaRPr lang="pt-BR" sz="1600" b="1" dirty="0"/>
          </a:p>
        </p:txBody>
      </p:sp>
      <p:sp>
        <p:nvSpPr>
          <p:cNvPr id="3" name="Retângulo de cantos arredondados 26">
            <a:extLst>
              <a:ext uri="{FF2B5EF4-FFF2-40B4-BE49-F238E27FC236}">
                <a16:creationId xmlns:a16="http://schemas.microsoft.com/office/drawing/2014/main" id="{91E60DB3-A88C-2A75-5B73-51AB1FF8DB62}"/>
              </a:ext>
            </a:extLst>
          </p:cNvPr>
          <p:cNvSpPr/>
          <p:nvPr/>
        </p:nvSpPr>
        <p:spPr>
          <a:xfrm>
            <a:off x="6466284" y="365966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2446B3-DE65-3733-F167-04AC3A583E4B}"/>
              </a:ext>
            </a:extLst>
          </p:cNvPr>
          <p:cNvSpPr/>
          <p:nvPr/>
        </p:nvSpPr>
        <p:spPr>
          <a:xfrm>
            <a:off x="6806353" y="3698389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Seta entalhada para a direita 39">
            <a:extLst>
              <a:ext uri="{FF2B5EF4-FFF2-40B4-BE49-F238E27FC236}">
                <a16:creationId xmlns:a16="http://schemas.microsoft.com/office/drawing/2014/main" id="{C681E199-DFC6-0B95-17D4-7378914ED60C}"/>
              </a:ext>
            </a:extLst>
          </p:cNvPr>
          <p:cNvSpPr/>
          <p:nvPr/>
        </p:nvSpPr>
        <p:spPr>
          <a:xfrm rot="5400000">
            <a:off x="6757406" y="4415051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4" name="Retângulo de cantos arredondados 26">
            <a:extLst>
              <a:ext uri="{FF2B5EF4-FFF2-40B4-BE49-F238E27FC236}">
                <a16:creationId xmlns:a16="http://schemas.microsoft.com/office/drawing/2014/main" id="{C16E88FD-C2B2-491F-0B55-699B5CAE348D}"/>
              </a:ext>
            </a:extLst>
          </p:cNvPr>
          <p:cNvSpPr/>
          <p:nvPr/>
        </p:nvSpPr>
        <p:spPr>
          <a:xfrm>
            <a:off x="8643280" y="3637367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E001B8C9-62FD-1828-6BFB-4025620F4947}"/>
              </a:ext>
            </a:extLst>
          </p:cNvPr>
          <p:cNvSpPr/>
          <p:nvPr/>
        </p:nvSpPr>
        <p:spPr>
          <a:xfrm>
            <a:off x="8880082" y="3676228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de cantos arredondados 26">
            <a:extLst>
              <a:ext uri="{FF2B5EF4-FFF2-40B4-BE49-F238E27FC236}">
                <a16:creationId xmlns:a16="http://schemas.microsoft.com/office/drawing/2014/main" id="{4023F862-8190-A29D-EEBC-CF15477AA779}"/>
              </a:ext>
            </a:extLst>
          </p:cNvPr>
          <p:cNvSpPr/>
          <p:nvPr/>
        </p:nvSpPr>
        <p:spPr>
          <a:xfrm>
            <a:off x="9785951" y="362451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11504EF-46ED-A6CC-01D7-109B082ECB5A}"/>
              </a:ext>
            </a:extLst>
          </p:cNvPr>
          <p:cNvSpPr/>
          <p:nvPr/>
        </p:nvSpPr>
        <p:spPr>
          <a:xfrm>
            <a:off x="10094321" y="366473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de cantos arredondados 26">
            <a:extLst>
              <a:ext uri="{FF2B5EF4-FFF2-40B4-BE49-F238E27FC236}">
                <a16:creationId xmlns:a16="http://schemas.microsoft.com/office/drawing/2014/main" id="{140DB885-7D83-C998-D1D8-6C522F51697E}"/>
              </a:ext>
            </a:extLst>
          </p:cNvPr>
          <p:cNvSpPr/>
          <p:nvPr/>
        </p:nvSpPr>
        <p:spPr>
          <a:xfrm>
            <a:off x="7533473" y="364130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4EE1498C-1C66-B515-F829-0714942BEBC7}"/>
              </a:ext>
            </a:extLst>
          </p:cNvPr>
          <p:cNvSpPr/>
          <p:nvPr/>
        </p:nvSpPr>
        <p:spPr>
          <a:xfrm>
            <a:off x="7841843" y="368151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3974C7F-841E-A67D-FFC2-FF7DC11742E8}"/>
              </a:ext>
            </a:extLst>
          </p:cNvPr>
          <p:cNvSpPr txBox="1"/>
          <p:nvPr/>
        </p:nvSpPr>
        <p:spPr>
          <a:xfrm rot="18118147">
            <a:off x="6610635" y="2865374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4C5E1F-A712-0206-F2D7-F65B4E252122}"/>
              </a:ext>
            </a:extLst>
          </p:cNvPr>
          <p:cNvSpPr txBox="1"/>
          <p:nvPr/>
        </p:nvSpPr>
        <p:spPr>
          <a:xfrm rot="18118147">
            <a:off x="8649924" y="2733813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8B8F27A-1B18-E792-42A8-FEAA93CEE4D6}"/>
              </a:ext>
            </a:extLst>
          </p:cNvPr>
          <p:cNvSpPr txBox="1"/>
          <p:nvPr/>
        </p:nvSpPr>
        <p:spPr>
          <a:xfrm rot="18118147">
            <a:off x="9894907" y="288116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8D17E88-180B-E1F4-4E60-06FB599B4272}"/>
              </a:ext>
            </a:extLst>
          </p:cNvPr>
          <p:cNvSpPr txBox="1"/>
          <p:nvPr/>
        </p:nvSpPr>
        <p:spPr>
          <a:xfrm rot="18118147">
            <a:off x="7577815" y="2838694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Moeda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AA77776-2F3B-D7AB-76E7-5528B749A974}"/>
              </a:ext>
            </a:extLst>
          </p:cNvPr>
          <p:cNvSpPr txBox="1"/>
          <p:nvPr/>
        </p:nvSpPr>
        <p:spPr>
          <a:xfrm>
            <a:off x="6978285" y="1152143"/>
            <a:ext cx="260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Resultado do cenário 3                                                 </a:t>
            </a:r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AE59E387-982D-9280-F6F8-B781BEEF1612}"/>
              </a:ext>
            </a:extLst>
          </p:cNvPr>
          <p:cNvSpPr/>
          <p:nvPr/>
        </p:nvSpPr>
        <p:spPr>
          <a:xfrm>
            <a:off x="202724" y="1863287"/>
            <a:ext cx="4091233" cy="4147794"/>
          </a:xfrm>
          <a:custGeom>
            <a:avLst/>
            <a:gdLst>
              <a:gd name="connsiteX0" fmla="*/ 3431357 w 4091233"/>
              <a:gd name="connsiteY0" fmla="*/ 263951 h 4147794"/>
              <a:gd name="connsiteX1" fmla="*/ 3431357 w 4091233"/>
              <a:gd name="connsiteY1" fmla="*/ 263951 h 4147794"/>
              <a:gd name="connsiteX2" fmla="*/ 3827283 w 4091233"/>
              <a:gd name="connsiteY2" fmla="*/ 499621 h 4147794"/>
              <a:gd name="connsiteX3" fmla="*/ 3864990 w 4091233"/>
              <a:gd name="connsiteY3" fmla="*/ 556182 h 4147794"/>
              <a:gd name="connsiteX4" fmla="*/ 3883844 w 4091233"/>
              <a:gd name="connsiteY4" fmla="*/ 650450 h 4147794"/>
              <a:gd name="connsiteX5" fmla="*/ 3864990 w 4091233"/>
              <a:gd name="connsiteY5" fmla="*/ 867266 h 4147794"/>
              <a:gd name="connsiteX6" fmla="*/ 3855563 w 4091233"/>
              <a:gd name="connsiteY6" fmla="*/ 904973 h 4147794"/>
              <a:gd name="connsiteX7" fmla="*/ 3855563 w 4091233"/>
              <a:gd name="connsiteY7" fmla="*/ 1008668 h 4147794"/>
              <a:gd name="connsiteX8" fmla="*/ 3714161 w 4091233"/>
              <a:gd name="connsiteY8" fmla="*/ 1555423 h 4147794"/>
              <a:gd name="connsiteX9" fmla="*/ 4091233 w 4091233"/>
              <a:gd name="connsiteY9" fmla="*/ 2582944 h 4147794"/>
              <a:gd name="connsiteX10" fmla="*/ 3770722 w 4091233"/>
              <a:gd name="connsiteY10" fmla="*/ 3601039 h 4147794"/>
              <a:gd name="connsiteX11" fmla="*/ 2394409 w 4091233"/>
              <a:gd name="connsiteY11" fmla="*/ 4147794 h 4147794"/>
              <a:gd name="connsiteX12" fmla="*/ 1168924 w 4091233"/>
              <a:gd name="connsiteY12" fmla="*/ 4110087 h 4147794"/>
              <a:gd name="connsiteX13" fmla="*/ 1291473 w 4091233"/>
              <a:gd name="connsiteY13" fmla="*/ 3619893 h 4147794"/>
              <a:gd name="connsiteX14" fmla="*/ 546755 w 4091233"/>
              <a:gd name="connsiteY14" fmla="*/ 3280528 h 4147794"/>
              <a:gd name="connsiteX15" fmla="*/ 0 w 4091233"/>
              <a:gd name="connsiteY15" fmla="*/ 2300140 h 4147794"/>
              <a:gd name="connsiteX16" fmla="*/ 131976 w 4091233"/>
              <a:gd name="connsiteY16" fmla="*/ 499621 h 4147794"/>
              <a:gd name="connsiteX17" fmla="*/ 575035 w 4091233"/>
              <a:gd name="connsiteY17" fmla="*/ 103695 h 4147794"/>
              <a:gd name="connsiteX18" fmla="*/ 1348033 w 4091233"/>
              <a:gd name="connsiteY18" fmla="*/ 0 h 4147794"/>
              <a:gd name="connsiteX19" fmla="*/ 2460396 w 4091233"/>
              <a:gd name="connsiteY19" fmla="*/ 103695 h 4147794"/>
              <a:gd name="connsiteX20" fmla="*/ 2828042 w 4091233"/>
              <a:gd name="connsiteY20" fmla="*/ 301658 h 4147794"/>
              <a:gd name="connsiteX21" fmla="*/ 3431357 w 4091233"/>
              <a:gd name="connsiteY21" fmla="*/ 263951 h 414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91233" h="4147794">
                <a:moveTo>
                  <a:pt x="3431357" y="263951"/>
                </a:moveTo>
                <a:lnTo>
                  <a:pt x="3431357" y="263951"/>
                </a:lnTo>
                <a:cubicBezTo>
                  <a:pt x="3610629" y="353587"/>
                  <a:pt x="3687344" y="373675"/>
                  <a:pt x="3827283" y="499621"/>
                </a:cubicBezTo>
                <a:cubicBezTo>
                  <a:pt x="3844125" y="514779"/>
                  <a:pt x="3852421" y="537328"/>
                  <a:pt x="3864990" y="556182"/>
                </a:cubicBezTo>
                <a:cubicBezTo>
                  <a:pt x="3871275" y="587605"/>
                  <a:pt x="3883844" y="618405"/>
                  <a:pt x="3883844" y="650450"/>
                </a:cubicBezTo>
                <a:cubicBezTo>
                  <a:pt x="3883844" y="722995"/>
                  <a:pt x="3873001" y="795165"/>
                  <a:pt x="3864990" y="867266"/>
                </a:cubicBezTo>
                <a:cubicBezTo>
                  <a:pt x="3863559" y="880143"/>
                  <a:pt x="3856425" y="892046"/>
                  <a:pt x="3855563" y="904973"/>
                </a:cubicBezTo>
                <a:cubicBezTo>
                  <a:pt x="3853264" y="939461"/>
                  <a:pt x="3855563" y="974103"/>
                  <a:pt x="3855563" y="1008668"/>
                </a:cubicBezTo>
                <a:lnTo>
                  <a:pt x="3714161" y="1555423"/>
                </a:lnTo>
                <a:lnTo>
                  <a:pt x="4091233" y="2582944"/>
                </a:lnTo>
                <a:lnTo>
                  <a:pt x="3770722" y="3601039"/>
                </a:lnTo>
                <a:lnTo>
                  <a:pt x="2394409" y="4147794"/>
                </a:lnTo>
                <a:lnTo>
                  <a:pt x="1168924" y="4110087"/>
                </a:lnTo>
                <a:lnTo>
                  <a:pt x="1291473" y="3619893"/>
                </a:lnTo>
                <a:lnTo>
                  <a:pt x="546755" y="3280528"/>
                </a:lnTo>
                <a:lnTo>
                  <a:pt x="0" y="2300140"/>
                </a:lnTo>
                <a:lnTo>
                  <a:pt x="131976" y="499621"/>
                </a:lnTo>
                <a:lnTo>
                  <a:pt x="575035" y="103695"/>
                </a:lnTo>
                <a:lnTo>
                  <a:pt x="1348033" y="0"/>
                </a:lnTo>
                <a:lnTo>
                  <a:pt x="2460396" y="103695"/>
                </a:lnTo>
                <a:lnTo>
                  <a:pt x="2828042" y="301658"/>
                </a:lnTo>
                <a:lnTo>
                  <a:pt x="3431357" y="263951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0F644119-9780-8B80-F281-BD26F89C8F19}"/>
              </a:ext>
            </a:extLst>
          </p:cNvPr>
          <p:cNvSpPr txBox="1"/>
          <p:nvPr/>
        </p:nvSpPr>
        <p:spPr>
          <a:xfrm>
            <a:off x="1240970" y="2049696"/>
            <a:ext cx="1379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Cenário 3                                                              </a:t>
            </a:r>
          </a:p>
        </p:txBody>
      </p: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C08937A9-435E-B59D-C774-BEBB76E2B015}"/>
              </a:ext>
            </a:extLst>
          </p:cNvPr>
          <p:cNvGrpSpPr/>
          <p:nvPr/>
        </p:nvGrpSpPr>
        <p:grpSpPr>
          <a:xfrm>
            <a:off x="573828" y="2670119"/>
            <a:ext cx="4259938" cy="3049082"/>
            <a:chOff x="573828" y="2670119"/>
            <a:chExt cx="4259938" cy="3049082"/>
          </a:xfrm>
        </p:grpSpPr>
        <p:sp>
          <p:nvSpPr>
            <p:cNvPr id="51" name="Arco 50">
              <a:extLst>
                <a:ext uri="{FF2B5EF4-FFF2-40B4-BE49-F238E27FC236}">
                  <a16:creationId xmlns:a16="http://schemas.microsoft.com/office/drawing/2014/main" id="{FA03F3C1-E974-F2F9-F254-2BE1449AECA7}"/>
                </a:ext>
              </a:extLst>
            </p:cNvPr>
            <p:cNvSpPr/>
            <p:nvPr/>
          </p:nvSpPr>
          <p:spPr>
            <a:xfrm rot="18476579">
              <a:off x="1285885" y="3522244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2" name="Arco 51">
              <a:extLst>
                <a:ext uri="{FF2B5EF4-FFF2-40B4-BE49-F238E27FC236}">
                  <a16:creationId xmlns:a16="http://schemas.microsoft.com/office/drawing/2014/main" id="{2838FFD6-B4CB-2492-6A8D-2CEA2F1C2A77}"/>
                </a:ext>
              </a:extLst>
            </p:cNvPr>
            <p:cNvSpPr/>
            <p:nvPr/>
          </p:nvSpPr>
          <p:spPr>
            <a:xfrm rot="12163036">
              <a:off x="1602348" y="2976421"/>
              <a:ext cx="2965501" cy="1428414"/>
            </a:xfrm>
            <a:prstGeom prst="arc">
              <a:avLst>
                <a:gd name="adj1" fmla="val 16200000"/>
                <a:gd name="adj2" fmla="val 21180824"/>
              </a:avLst>
            </a:prstGeom>
            <a:ln w="381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3" name="Arco 52">
              <a:extLst>
                <a:ext uri="{FF2B5EF4-FFF2-40B4-BE49-F238E27FC236}">
                  <a16:creationId xmlns:a16="http://schemas.microsoft.com/office/drawing/2014/main" id="{BF5EB07B-C1C8-86F1-9DBF-A5ED9976AA15}"/>
                </a:ext>
              </a:extLst>
            </p:cNvPr>
            <p:cNvSpPr/>
            <p:nvPr/>
          </p:nvSpPr>
          <p:spPr>
            <a:xfrm rot="12163036">
              <a:off x="1868265" y="2670119"/>
              <a:ext cx="2965501" cy="1428414"/>
            </a:xfrm>
            <a:prstGeom prst="arc">
              <a:avLst>
                <a:gd name="adj1" fmla="val 16200000"/>
                <a:gd name="adj2" fmla="val 2118082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7C489F6B-6E3E-3A36-6845-F3912179313C}"/>
                </a:ext>
              </a:extLst>
            </p:cNvPr>
            <p:cNvSpPr txBox="1"/>
            <p:nvPr/>
          </p:nvSpPr>
          <p:spPr>
            <a:xfrm rot="16200000">
              <a:off x="177405" y="3435172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51006C74-3ED6-81AC-F30B-BAE5B389EFFA}"/>
                </a:ext>
              </a:extLst>
            </p:cNvPr>
            <p:cNvSpPr txBox="1"/>
            <p:nvPr/>
          </p:nvSpPr>
          <p:spPr>
            <a:xfrm>
              <a:off x="2009952" y="5050407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DC20B1F5-6F2E-F4A9-648F-3530FF21C978}"/>
                </a:ext>
              </a:extLst>
            </p:cNvPr>
            <p:cNvCxnSpPr>
              <a:cxnSpLocks/>
            </p:cNvCxnSpPr>
            <p:nvPr/>
          </p:nvCxnSpPr>
          <p:spPr>
            <a:xfrm>
              <a:off x="1380215" y="2714764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2DF73127-0544-3205-3AC1-FEA2DC2B5E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3865" y="4484701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48802B73-510C-29A7-B14B-6BF289B3287E}"/>
                </a:ext>
              </a:extLst>
            </p:cNvPr>
            <p:cNvSpPr txBox="1"/>
            <p:nvPr/>
          </p:nvSpPr>
          <p:spPr>
            <a:xfrm>
              <a:off x="3004501" y="2868276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LM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F0D3D1C0-4D78-D74B-935C-B4933E4EB7F6}"/>
                </a:ext>
              </a:extLst>
            </p:cNvPr>
            <p:cNvSpPr txBox="1"/>
            <p:nvPr/>
          </p:nvSpPr>
          <p:spPr>
            <a:xfrm>
              <a:off x="3165033" y="3889661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IS</a:t>
              </a:r>
            </a:p>
          </p:txBody>
        </p: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BE1606F9-DCB2-221A-23CC-7911CF3BB03E}"/>
                </a:ext>
              </a:extLst>
            </p:cNvPr>
            <p:cNvCxnSpPr/>
            <p:nvPr/>
          </p:nvCxnSpPr>
          <p:spPr>
            <a:xfrm>
              <a:off x="2386002" y="3599732"/>
              <a:ext cx="0" cy="88285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E4BDCDB1-A8A1-2BB2-4EF3-93F560B65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4618" y="3624515"/>
              <a:ext cx="1011384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ADFF943A-2FCA-AAD1-3788-85CFAB59DAA3}"/>
                </a:ext>
              </a:extLst>
            </p:cNvPr>
            <p:cNvSpPr txBox="1"/>
            <p:nvPr/>
          </p:nvSpPr>
          <p:spPr>
            <a:xfrm>
              <a:off x="2256021" y="4476688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CEA59FF9-0197-5E69-A233-985C8C6DC581}"/>
                </a:ext>
              </a:extLst>
            </p:cNvPr>
            <p:cNvSpPr txBox="1"/>
            <p:nvPr/>
          </p:nvSpPr>
          <p:spPr>
            <a:xfrm rot="16200000">
              <a:off x="1042810" y="3466362"/>
              <a:ext cx="272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</a:t>
              </a:r>
            </a:p>
          </p:txBody>
        </p:sp>
        <p:cxnSp>
          <p:nvCxnSpPr>
            <p:cNvPr id="65" name="Conector de Seta Reta 64">
              <a:extLst>
                <a:ext uri="{FF2B5EF4-FFF2-40B4-BE49-F238E27FC236}">
                  <a16:creationId xmlns:a16="http://schemas.microsoft.com/office/drawing/2014/main" id="{C22DA21E-7B54-7F8F-F237-DB0EE9430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4905" y="4003145"/>
              <a:ext cx="111265" cy="24376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BD6A2738-BF7D-C990-7682-9B20E274A24D}"/>
                </a:ext>
              </a:extLst>
            </p:cNvPr>
            <p:cNvSpPr txBox="1"/>
            <p:nvPr/>
          </p:nvSpPr>
          <p:spPr>
            <a:xfrm rot="16200000">
              <a:off x="1020493" y="3706659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i´</a:t>
              </a:r>
            </a:p>
          </p:txBody>
        </p: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A50E548D-874E-99FC-267A-62B50F8B9747}"/>
                </a:ext>
              </a:extLst>
            </p:cNvPr>
            <p:cNvSpPr txBox="1"/>
            <p:nvPr/>
          </p:nvSpPr>
          <p:spPr>
            <a:xfrm flipH="1">
              <a:off x="2423255" y="3409267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5E26D133-B70F-B474-8B97-A39EA5E27198}"/>
                </a:ext>
              </a:extLst>
            </p:cNvPr>
            <p:cNvSpPr txBox="1"/>
            <p:nvPr/>
          </p:nvSpPr>
          <p:spPr>
            <a:xfrm>
              <a:off x="1921973" y="4476449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Y´</a:t>
              </a:r>
            </a:p>
          </p:txBody>
        </p:sp>
        <p:cxnSp>
          <p:nvCxnSpPr>
            <p:cNvPr id="69" name="Conector de Seta Reta 68">
              <a:extLst>
                <a:ext uri="{FF2B5EF4-FFF2-40B4-BE49-F238E27FC236}">
                  <a16:creationId xmlns:a16="http://schemas.microsoft.com/office/drawing/2014/main" id="{CC60E415-BDA0-262B-DD19-B7BDB9DB7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9250" y="3626091"/>
              <a:ext cx="0" cy="3110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82A8445A-BDD1-6052-8781-8B98BD40E913}"/>
                </a:ext>
              </a:extLst>
            </p:cNvPr>
            <p:cNvSpPr txBox="1"/>
            <p:nvPr/>
          </p:nvSpPr>
          <p:spPr>
            <a:xfrm flipH="1">
              <a:off x="1945018" y="3565811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E´</a:t>
              </a:r>
            </a:p>
          </p:txBody>
        </p:sp>
        <p:cxnSp>
          <p:nvCxnSpPr>
            <p:cNvPr id="71" name="Conector de Seta Reta 70">
              <a:extLst>
                <a:ext uri="{FF2B5EF4-FFF2-40B4-BE49-F238E27FC236}">
                  <a16:creationId xmlns:a16="http://schemas.microsoft.com/office/drawing/2014/main" id="{56950CB6-D7E0-41DC-9E10-42AC97C994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5100" y="4876559"/>
              <a:ext cx="3928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EB79EFDB-4FEE-3F41-C807-4E3A175AA2EC}"/>
                </a:ext>
              </a:extLst>
            </p:cNvPr>
            <p:cNvCxnSpPr>
              <a:cxnSpLocks/>
            </p:cNvCxnSpPr>
            <p:nvPr/>
          </p:nvCxnSpPr>
          <p:spPr>
            <a:xfrm>
              <a:off x="2108336" y="3927900"/>
              <a:ext cx="0" cy="528526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1A5450EC-4266-719A-B0E6-095965E27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021" y="3927900"/>
              <a:ext cx="760065" cy="9284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tângulo de cantos arredondados 26">
            <a:extLst>
              <a:ext uri="{FF2B5EF4-FFF2-40B4-BE49-F238E27FC236}">
                <a16:creationId xmlns:a16="http://schemas.microsoft.com/office/drawing/2014/main" id="{21BA93C9-6BCF-242C-742D-287AF32E28F8}"/>
              </a:ext>
            </a:extLst>
          </p:cNvPr>
          <p:cNvSpPr/>
          <p:nvPr/>
        </p:nvSpPr>
        <p:spPr>
          <a:xfrm>
            <a:off x="5297698" y="368058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957B58A8-2449-A7A5-5795-1E5E621B6AEA}"/>
              </a:ext>
            </a:extLst>
          </p:cNvPr>
          <p:cNvSpPr/>
          <p:nvPr/>
        </p:nvSpPr>
        <p:spPr>
          <a:xfrm>
            <a:off x="5609486" y="3719309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G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8" name="Seta entalhada para a direita 39">
            <a:extLst>
              <a:ext uri="{FF2B5EF4-FFF2-40B4-BE49-F238E27FC236}">
                <a16:creationId xmlns:a16="http://schemas.microsoft.com/office/drawing/2014/main" id="{C6600226-B7D8-37A4-B46D-D5BA7DF0A909}"/>
              </a:ext>
            </a:extLst>
          </p:cNvPr>
          <p:cNvSpPr/>
          <p:nvPr/>
        </p:nvSpPr>
        <p:spPr>
          <a:xfrm rot="5400000">
            <a:off x="5630568" y="441259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958D0AE8-7022-29B1-67E4-57D99BC22409}"/>
              </a:ext>
            </a:extLst>
          </p:cNvPr>
          <p:cNvSpPr txBox="1"/>
          <p:nvPr/>
        </p:nvSpPr>
        <p:spPr>
          <a:xfrm rot="18118147">
            <a:off x="5437530" y="2877560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Gasto Governo</a:t>
            </a:r>
          </a:p>
        </p:txBody>
      </p:sp>
      <p:sp>
        <p:nvSpPr>
          <p:cNvPr id="80" name="Seta entalhada para a direita 39">
            <a:extLst>
              <a:ext uri="{FF2B5EF4-FFF2-40B4-BE49-F238E27FC236}">
                <a16:creationId xmlns:a16="http://schemas.microsoft.com/office/drawing/2014/main" id="{1446A592-E090-2CE2-AF6D-F74F20F2D263}"/>
              </a:ext>
            </a:extLst>
          </p:cNvPr>
          <p:cNvSpPr/>
          <p:nvPr/>
        </p:nvSpPr>
        <p:spPr>
          <a:xfrm rot="5400000">
            <a:off x="10136187" y="441259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1" name="Seta entalhada para a direita 39">
            <a:extLst>
              <a:ext uri="{FF2B5EF4-FFF2-40B4-BE49-F238E27FC236}">
                <a16:creationId xmlns:a16="http://schemas.microsoft.com/office/drawing/2014/main" id="{270F4A5C-9AD0-7939-6EB2-16878C50E136}"/>
              </a:ext>
            </a:extLst>
          </p:cNvPr>
          <p:cNvSpPr/>
          <p:nvPr/>
        </p:nvSpPr>
        <p:spPr>
          <a:xfrm rot="5400000">
            <a:off x="7873380" y="441259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2" name="Seta entalhada para a direita 39">
            <a:extLst>
              <a:ext uri="{FF2B5EF4-FFF2-40B4-BE49-F238E27FC236}">
                <a16:creationId xmlns:a16="http://schemas.microsoft.com/office/drawing/2014/main" id="{CCF296BF-844E-D9AB-7A64-B888B7B3566E}"/>
              </a:ext>
            </a:extLst>
          </p:cNvPr>
          <p:cNvSpPr/>
          <p:nvPr/>
        </p:nvSpPr>
        <p:spPr>
          <a:xfrm rot="5400000">
            <a:off x="9004784" y="4420737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586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2" grpId="0"/>
      <p:bldP spid="33" grpId="0"/>
      <p:bldP spid="34" grpId="0"/>
      <p:bldP spid="85" grpId="0"/>
      <p:bldP spid="76" grpId="0" animBg="1"/>
      <p:bldP spid="77" grpId="0"/>
      <p:bldP spid="78" grpId="0" animBg="1"/>
      <p:bldP spid="79" grpId="0"/>
      <p:bldP spid="80" grpId="0" animBg="1"/>
      <p:bldP spid="81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E6CB7-716A-1EE3-5C4D-D4F5E8250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5DB19F74-B421-2B52-A56A-34FE06C4EB45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F9771233-F7A9-7A37-16D2-806BD0E2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537D5DF5-C0E0-9291-83DB-ECBB917948B8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1995FB3B-F6B0-E354-4673-B8183C4461D4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Modelo IS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C984735-78F6-68BB-4C22-CD359A89B5C4}"/>
              </a:ext>
            </a:extLst>
          </p:cNvPr>
          <p:cNvSpPr txBox="1"/>
          <p:nvPr/>
        </p:nvSpPr>
        <p:spPr>
          <a:xfrm>
            <a:off x="3154858" y="101025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Fiscal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583DDDE-C4F7-5F2B-99A8-888A8808E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8085"/>
            <a:ext cx="12192000" cy="1089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AABD77FE-2116-FF92-923D-0194B8D29AAA}"/>
              </a:ext>
            </a:extLst>
          </p:cNvPr>
          <p:cNvSpPr/>
          <p:nvPr/>
        </p:nvSpPr>
        <p:spPr>
          <a:xfrm>
            <a:off x="0" y="5768088"/>
            <a:ext cx="12192000" cy="108991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Arco 3">
            <a:extLst>
              <a:ext uri="{FF2B5EF4-FFF2-40B4-BE49-F238E27FC236}">
                <a16:creationId xmlns:a16="http://schemas.microsoft.com/office/drawing/2014/main" id="{C4253C3A-EF75-A310-693C-9C52325D5676}"/>
              </a:ext>
            </a:extLst>
          </p:cNvPr>
          <p:cNvSpPr/>
          <p:nvPr/>
        </p:nvSpPr>
        <p:spPr>
          <a:xfrm rot="12163036">
            <a:off x="2867881" y="2968676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5" name="Arco 4">
            <a:extLst>
              <a:ext uri="{FF2B5EF4-FFF2-40B4-BE49-F238E27FC236}">
                <a16:creationId xmlns:a16="http://schemas.microsoft.com/office/drawing/2014/main" id="{1D078E46-D019-B1CA-904D-C8D0CBC7A240}"/>
              </a:ext>
            </a:extLst>
          </p:cNvPr>
          <p:cNvSpPr/>
          <p:nvPr/>
        </p:nvSpPr>
        <p:spPr>
          <a:xfrm rot="18476579">
            <a:off x="2191069" y="3739949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43143AC-9474-D442-1ED4-975B47551BC0}"/>
              </a:ext>
            </a:extLst>
          </p:cNvPr>
          <p:cNvSpPr txBox="1"/>
          <p:nvPr/>
        </p:nvSpPr>
        <p:spPr>
          <a:xfrm rot="16200000">
            <a:off x="1082589" y="365287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7979DEDB-4009-48CD-4F66-D51BA64EEEC6}"/>
              </a:ext>
            </a:extLst>
          </p:cNvPr>
          <p:cNvSpPr txBox="1"/>
          <p:nvPr/>
        </p:nvSpPr>
        <p:spPr>
          <a:xfrm>
            <a:off x="2915136" y="526811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C33EF068-0757-29F4-F6C9-DA1CBBBD1C3E}"/>
              </a:ext>
            </a:extLst>
          </p:cNvPr>
          <p:cNvCxnSpPr>
            <a:cxnSpLocks/>
          </p:cNvCxnSpPr>
          <p:nvPr/>
        </p:nvCxnSpPr>
        <p:spPr>
          <a:xfrm>
            <a:off x="2313680" y="2932469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968A846E-53B3-6B92-03CC-052E42F33285}"/>
              </a:ext>
            </a:extLst>
          </p:cNvPr>
          <p:cNvCxnSpPr>
            <a:cxnSpLocks/>
          </p:cNvCxnSpPr>
          <p:nvPr/>
        </p:nvCxnSpPr>
        <p:spPr>
          <a:xfrm>
            <a:off x="2286494" y="3639602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DC18BA9B-D1BE-5BFA-F45E-1F754FCA5123}"/>
              </a:ext>
            </a:extLst>
          </p:cNvPr>
          <p:cNvCxnSpPr>
            <a:cxnSpLocks/>
          </p:cNvCxnSpPr>
          <p:nvPr/>
        </p:nvCxnSpPr>
        <p:spPr>
          <a:xfrm>
            <a:off x="2307330" y="4135134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7AD6C148-CD5F-C2B4-36D2-5D22083B922A}"/>
              </a:ext>
            </a:extLst>
          </p:cNvPr>
          <p:cNvCxnSpPr>
            <a:cxnSpLocks/>
          </p:cNvCxnSpPr>
          <p:nvPr/>
        </p:nvCxnSpPr>
        <p:spPr>
          <a:xfrm>
            <a:off x="2896166" y="3008751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411FB839-BEA5-C9D0-9C72-D60030FB5680}"/>
              </a:ext>
            </a:extLst>
          </p:cNvPr>
          <p:cNvCxnSpPr>
            <a:cxnSpLocks/>
          </p:cNvCxnSpPr>
          <p:nvPr/>
        </p:nvCxnSpPr>
        <p:spPr>
          <a:xfrm>
            <a:off x="3547427" y="300875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46D801D6-B1D0-5D17-2CBD-1BC5ED2AE900}"/>
              </a:ext>
            </a:extLst>
          </p:cNvPr>
          <p:cNvCxnSpPr>
            <a:cxnSpLocks/>
          </p:cNvCxnSpPr>
          <p:nvPr/>
        </p:nvCxnSpPr>
        <p:spPr>
          <a:xfrm flipH="1">
            <a:off x="2307330" y="4702406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AFEF83C7-E4A5-3F71-CBE1-4464C1FD4024}"/>
              </a:ext>
            </a:extLst>
          </p:cNvPr>
          <p:cNvCxnSpPr>
            <a:cxnSpLocks/>
            <a:stCxn id="38" idx="0"/>
          </p:cNvCxnSpPr>
          <p:nvPr/>
        </p:nvCxnSpPr>
        <p:spPr>
          <a:xfrm>
            <a:off x="4128655" y="3085981"/>
            <a:ext cx="37852" cy="1594062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667007A-2822-24C2-C0FE-62869AF4E0D5}"/>
              </a:ext>
            </a:extLst>
          </p:cNvPr>
          <p:cNvSpPr txBox="1"/>
          <p:nvPr/>
        </p:nvSpPr>
        <p:spPr>
          <a:xfrm>
            <a:off x="3909685" y="3085981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D53F8B7-6467-37CB-B529-DCC9BE3BBA99}"/>
              </a:ext>
            </a:extLst>
          </p:cNvPr>
          <p:cNvSpPr txBox="1"/>
          <p:nvPr/>
        </p:nvSpPr>
        <p:spPr>
          <a:xfrm>
            <a:off x="4147026" y="414573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2DB30940-06D3-EE6E-A337-5CFD31FB3D2F}"/>
              </a:ext>
            </a:extLst>
          </p:cNvPr>
          <p:cNvCxnSpPr/>
          <p:nvPr/>
        </p:nvCxnSpPr>
        <p:spPr>
          <a:xfrm>
            <a:off x="3291186" y="3817437"/>
            <a:ext cx="0" cy="8828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0549DE5A-8FAA-C140-61FB-7B890DDA7C61}"/>
              </a:ext>
            </a:extLst>
          </p:cNvPr>
          <p:cNvCxnSpPr>
            <a:cxnSpLocks/>
          </p:cNvCxnSpPr>
          <p:nvPr/>
        </p:nvCxnSpPr>
        <p:spPr>
          <a:xfrm flipV="1">
            <a:off x="2279802" y="3842220"/>
            <a:ext cx="101138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4709C7A-58BF-3BA5-1B4B-C26E039591E1}"/>
              </a:ext>
            </a:extLst>
          </p:cNvPr>
          <p:cNvSpPr txBox="1"/>
          <p:nvPr/>
        </p:nvSpPr>
        <p:spPr>
          <a:xfrm>
            <a:off x="3161205" y="4694393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0F5CA46-F63E-7FB9-C5D8-587A430A3C2D}"/>
              </a:ext>
            </a:extLst>
          </p:cNvPr>
          <p:cNvSpPr txBox="1"/>
          <p:nvPr/>
        </p:nvSpPr>
        <p:spPr>
          <a:xfrm rot="16200000">
            <a:off x="1947994" y="3684067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26860D-029D-4E89-327E-5446BBCAEDEF}"/>
              </a:ext>
            </a:extLst>
          </p:cNvPr>
          <p:cNvSpPr txBox="1"/>
          <p:nvPr/>
        </p:nvSpPr>
        <p:spPr>
          <a:xfrm>
            <a:off x="491398" y="1133289"/>
            <a:ext cx="93966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Fiscal  Expansionista</a:t>
            </a:r>
          </a:p>
          <a:p>
            <a:pPr algn="just"/>
            <a:endParaRPr lang="pt-BR" sz="1600" dirty="0"/>
          </a:p>
          <a:p>
            <a:pPr marL="285750" indent="-285750" algn="just">
              <a:buFontTx/>
              <a:buChar char="-"/>
            </a:pPr>
            <a:r>
              <a:rPr lang="pt-BR" sz="1600" dirty="0"/>
              <a:t>Aumento dos gastos do Governo ou redução de impostos</a:t>
            </a:r>
          </a:p>
          <a:p>
            <a:pPr marL="285750" indent="-285750" algn="just">
              <a:buFontTx/>
              <a:buChar char="-"/>
            </a:pPr>
            <a:r>
              <a:rPr lang="pt-BR" sz="1600" dirty="0"/>
              <a:t>a curva IS se desloca para a direita </a:t>
            </a:r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91DA017E-603E-CF51-04A3-BACE967A2155}"/>
              </a:ext>
            </a:extLst>
          </p:cNvPr>
          <p:cNvSpPr/>
          <p:nvPr/>
        </p:nvSpPr>
        <p:spPr>
          <a:xfrm rot="12163036">
            <a:off x="7324260" y="2881010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71" name="Arco 70">
            <a:extLst>
              <a:ext uri="{FF2B5EF4-FFF2-40B4-BE49-F238E27FC236}">
                <a16:creationId xmlns:a16="http://schemas.microsoft.com/office/drawing/2014/main" id="{E26D8C78-5B97-46FA-D0DA-A49534A14E5D}"/>
              </a:ext>
            </a:extLst>
          </p:cNvPr>
          <p:cNvSpPr/>
          <p:nvPr/>
        </p:nvSpPr>
        <p:spPr>
          <a:xfrm rot="18476579">
            <a:off x="6741880" y="3733135"/>
            <a:ext cx="2965501" cy="1428414"/>
          </a:xfrm>
          <a:prstGeom prst="arc">
            <a:avLst>
              <a:gd name="adj1" fmla="val 14281596"/>
              <a:gd name="adj2" fmla="val 19946456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8" name="Arco 87">
            <a:extLst>
              <a:ext uri="{FF2B5EF4-FFF2-40B4-BE49-F238E27FC236}">
                <a16:creationId xmlns:a16="http://schemas.microsoft.com/office/drawing/2014/main" id="{3A1FB492-570C-BCC0-A809-E7BD20769675}"/>
              </a:ext>
            </a:extLst>
          </p:cNvPr>
          <p:cNvSpPr/>
          <p:nvPr/>
        </p:nvSpPr>
        <p:spPr>
          <a:xfrm rot="12163036">
            <a:off x="7720054" y="2583812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7A70B4E-45EE-3E69-4EEF-D85460F285FB}"/>
              </a:ext>
            </a:extLst>
          </p:cNvPr>
          <p:cNvSpPr txBox="1"/>
          <p:nvPr/>
        </p:nvSpPr>
        <p:spPr>
          <a:xfrm rot="16200000">
            <a:off x="5633400" y="3646063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4F742D44-B678-5D17-9235-A79AE5E8B768}"/>
              </a:ext>
            </a:extLst>
          </p:cNvPr>
          <p:cNvSpPr txBox="1"/>
          <p:nvPr/>
        </p:nvSpPr>
        <p:spPr>
          <a:xfrm>
            <a:off x="7465947" y="5261298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4E7F8C0E-5A18-FD0B-C99D-25E3C33812BD}"/>
              </a:ext>
            </a:extLst>
          </p:cNvPr>
          <p:cNvCxnSpPr>
            <a:cxnSpLocks/>
          </p:cNvCxnSpPr>
          <p:nvPr/>
        </p:nvCxnSpPr>
        <p:spPr>
          <a:xfrm>
            <a:off x="6836210" y="2925655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96CBE92E-5426-F217-9AC6-F2A31891FC1F}"/>
              </a:ext>
            </a:extLst>
          </p:cNvPr>
          <p:cNvCxnSpPr>
            <a:cxnSpLocks/>
          </p:cNvCxnSpPr>
          <p:nvPr/>
        </p:nvCxnSpPr>
        <p:spPr>
          <a:xfrm flipH="1">
            <a:off x="6829860" y="4695592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59E6B16-A7E8-B9B1-B8A4-5EFEFDB32CC2}"/>
              </a:ext>
            </a:extLst>
          </p:cNvPr>
          <p:cNvSpPr txBox="1"/>
          <p:nvPr/>
        </p:nvSpPr>
        <p:spPr>
          <a:xfrm>
            <a:off x="8460496" y="3079167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LM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A68F9DD8-C60B-A606-5672-025065F18ABB}"/>
              </a:ext>
            </a:extLst>
          </p:cNvPr>
          <p:cNvSpPr txBox="1"/>
          <p:nvPr/>
        </p:nvSpPr>
        <p:spPr>
          <a:xfrm>
            <a:off x="8621028" y="4100552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IS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F002D652-4877-5446-9D39-662DF1EBB885}"/>
              </a:ext>
            </a:extLst>
          </p:cNvPr>
          <p:cNvCxnSpPr/>
          <p:nvPr/>
        </p:nvCxnSpPr>
        <p:spPr>
          <a:xfrm>
            <a:off x="7841997" y="3810623"/>
            <a:ext cx="0" cy="88285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5F32210D-EF38-2711-4990-77440E22FDAC}"/>
              </a:ext>
            </a:extLst>
          </p:cNvPr>
          <p:cNvCxnSpPr>
            <a:cxnSpLocks/>
          </p:cNvCxnSpPr>
          <p:nvPr/>
        </p:nvCxnSpPr>
        <p:spPr>
          <a:xfrm flipV="1">
            <a:off x="6830613" y="3835406"/>
            <a:ext cx="1011384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E089885-03B8-8F27-2413-FE9A4D47CCB1}"/>
              </a:ext>
            </a:extLst>
          </p:cNvPr>
          <p:cNvSpPr txBox="1"/>
          <p:nvPr/>
        </p:nvSpPr>
        <p:spPr>
          <a:xfrm>
            <a:off x="7712016" y="4687579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19E14AA6-F4C3-0760-8292-51FCAA88AE4A}"/>
              </a:ext>
            </a:extLst>
          </p:cNvPr>
          <p:cNvSpPr txBox="1"/>
          <p:nvPr/>
        </p:nvSpPr>
        <p:spPr>
          <a:xfrm rot="16200000">
            <a:off x="6498805" y="3677253"/>
            <a:ext cx="272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</a:t>
            </a:r>
          </a:p>
        </p:txBody>
      </p: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6D0098D3-12E8-A0DC-CC2E-F8985D730A6E}"/>
              </a:ext>
            </a:extLst>
          </p:cNvPr>
          <p:cNvCxnSpPr>
            <a:cxnSpLocks/>
          </p:cNvCxnSpPr>
          <p:nvPr/>
        </p:nvCxnSpPr>
        <p:spPr>
          <a:xfrm flipV="1">
            <a:off x="8447133" y="3924855"/>
            <a:ext cx="163232" cy="21441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4DBCCFD7-C1EB-F96E-0CEA-D89BE016DDD1}"/>
              </a:ext>
            </a:extLst>
          </p:cNvPr>
          <p:cNvSpPr txBox="1"/>
          <p:nvPr/>
        </p:nvSpPr>
        <p:spPr>
          <a:xfrm rot="16200000">
            <a:off x="6475698" y="330536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i´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FD116022-1D68-DD52-4040-54FBF966726E}"/>
              </a:ext>
            </a:extLst>
          </p:cNvPr>
          <p:cNvSpPr txBox="1"/>
          <p:nvPr/>
        </p:nvSpPr>
        <p:spPr>
          <a:xfrm flipH="1">
            <a:off x="7879250" y="3620158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5F5E3BE-0D7E-66C1-62BD-C2618D3F2E51}"/>
              </a:ext>
            </a:extLst>
          </p:cNvPr>
          <p:cNvSpPr txBox="1"/>
          <p:nvPr/>
        </p:nvSpPr>
        <p:spPr>
          <a:xfrm>
            <a:off x="8030204" y="4687579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Y´</a:t>
            </a:r>
          </a:p>
        </p:txBody>
      </p:sp>
      <p:cxnSp>
        <p:nvCxnSpPr>
          <p:cNvPr id="85" name="Conector de Seta Reta 84">
            <a:extLst>
              <a:ext uri="{FF2B5EF4-FFF2-40B4-BE49-F238E27FC236}">
                <a16:creationId xmlns:a16="http://schemas.microsoft.com/office/drawing/2014/main" id="{D809E259-7C75-2483-4A58-D2BAD1EA2C7D}"/>
              </a:ext>
            </a:extLst>
          </p:cNvPr>
          <p:cNvCxnSpPr>
            <a:cxnSpLocks/>
          </p:cNvCxnSpPr>
          <p:nvPr/>
        </p:nvCxnSpPr>
        <p:spPr>
          <a:xfrm flipV="1">
            <a:off x="6481792" y="3554151"/>
            <a:ext cx="0" cy="281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C5EEA787-5F74-4FBC-32CA-8439770332E8}"/>
              </a:ext>
            </a:extLst>
          </p:cNvPr>
          <p:cNvSpPr txBox="1"/>
          <p:nvPr/>
        </p:nvSpPr>
        <p:spPr>
          <a:xfrm flipH="1">
            <a:off x="8078515" y="3049883"/>
            <a:ext cx="38198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E´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E743F13B-84D5-143E-C69C-87403217C17B}"/>
              </a:ext>
            </a:extLst>
          </p:cNvPr>
          <p:cNvCxnSpPr>
            <a:cxnSpLocks/>
          </p:cNvCxnSpPr>
          <p:nvPr/>
        </p:nvCxnSpPr>
        <p:spPr>
          <a:xfrm flipH="1">
            <a:off x="8178752" y="3482143"/>
            <a:ext cx="2541" cy="1197792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6B48966-C99F-AC13-7F0E-CE20A8A69535}"/>
              </a:ext>
            </a:extLst>
          </p:cNvPr>
          <p:cNvCxnSpPr>
            <a:cxnSpLocks/>
          </p:cNvCxnSpPr>
          <p:nvPr/>
        </p:nvCxnSpPr>
        <p:spPr>
          <a:xfrm>
            <a:off x="6836210" y="3479277"/>
            <a:ext cx="1366994" cy="6814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C323DB3-6E55-6F67-1688-75D5891549E6}"/>
              </a:ext>
            </a:extLst>
          </p:cNvPr>
          <p:cNvCxnSpPr>
            <a:cxnSpLocks/>
          </p:cNvCxnSpPr>
          <p:nvPr/>
        </p:nvCxnSpPr>
        <p:spPr>
          <a:xfrm>
            <a:off x="7809434" y="5104458"/>
            <a:ext cx="46785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D8DC4B4D-8569-1CB2-CA4D-EFD0D6D154E3}"/>
              </a:ext>
            </a:extLst>
          </p:cNvPr>
          <p:cNvSpPr txBox="1"/>
          <p:nvPr/>
        </p:nvSpPr>
        <p:spPr>
          <a:xfrm>
            <a:off x="6717015" y="1211779"/>
            <a:ext cx="47044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/>
              <a:t>Quando o Y se desloca o mercado tem uma demanda maior por moeda (transações)</a:t>
            </a:r>
          </a:p>
          <a:p>
            <a:pPr marL="285750" indent="-285750" algn="just">
              <a:buFontTx/>
              <a:buChar char="-"/>
            </a:pPr>
            <a:r>
              <a:rPr lang="pt-BR" sz="1600" dirty="0"/>
              <a:t>Como a oferta de moeda é fixa, a taxa de juros </a:t>
            </a:r>
          </a:p>
          <a:p>
            <a:pPr algn="just"/>
            <a:r>
              <a:rPr lang="pt-BR" sz="1600" dirty="0"/>
              <a:t>       precisa aumentar para equilibrar o mercado</a:t>
            </a:r>
          </a:p>
          <a:p>
            <a:pPr algn="just"/>
            <a:r>
              <a:rPr lang="pt-BR" sz="1600" dirty="0"/>
              <a:t>       monetário (esterilizar o excesso de moeda)</a:t>
            </a:r>
          </a:p>
        </p:txBody>
      </p:sp>
    </p:spTree>
    <p:extLst>
      <p:ext uri="{BB962C8B-B14F-4D97-AF65-F5344CB8AC3E}">
        <p14:creationId xmlns:p14="http://schemas.microsoft.com/office/powerpoint/2010/main" val="32529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1" grpId="0" animBg="1"/>
      <p:bldP spid="88" grpId="0" animBg="1"/>
      <p:bldP spid="67" grpId="0"/>
      <p:bldP spid="68" grpId="0"/>
      <p:bldP spid="72" grpId="0"/>
      <p:bldP spid="73" grpId="0"/>
      <p:bldP spid="76" grpId="0"/>
      <p:bldP spid="77" grpId="0"/>
      <p:bldP spid="82" grpId="0"/>
      <p:bldP spid="83" grpId="0"/>
      <p:bldP spid="84" grpId="0"/>
      <p:bldP spid="8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938AE-A68A-C367-73A6-B6788C6B6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12598E4C-0A05-4943-8A97-9BBDB84AE9C1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DAE206A9-F1C6-CF55-0F52-97E17DDA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671D782A-686F-21C4-E5A2-54EBCE191FB8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1F658A4C-53BD-C385-D0AA-44D074B3E30C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874DAEE1-F980-29F3-A95E-78BCB5FA833D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IS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4A2F9E-4A1D-B206-506D-43ADA9291354}"/>
              </a:ext>
            </a:extLst>
          </p:cNvPr>
          <p:cNvSpPr txBox="1"/>
          <p:nvPr/>
        </p:nvSpPr>
        <p:spPr>
          <a:xfrm>
            <a:off x="3078292" y="126630"/>
            <a:ext cx="1920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Fiscal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EE635E3-B6D6-93E6-6461-F99564F3A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5507860-8D32-827C-9CB6-400781210869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7D6288-7BDB-946E-D576-81F820A7217B}"/>
              </a:ext>
            </a:extLst>
          </p:cNvPr>
          <p:cNvSpPr txBox="1"/>
          <p:nvPr/>
        </p:nvSpPr>
        <p:spPr>
          <a:xfrm>
            <a:off x="491398" y="1133289"/>
            <a:ext cx="351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Fiscal Expansionista                                         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DD3F1468-9B26-A9E9-6677-5747C8B3998C}"/>
              </a:ext>
            </a:extLst>
          </p:cNvPr>
          <p:cNvSpPr txBox="1"/>
          <p:nvPr/>
        </p:nvSpPr>
        <p:spPr>
          <a:xfrm>
            <a:off x="6978285" y="1152143"/>
            <a:ext cx="260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Resultado do cenário 4                                                 </a:t>
            </a:r>
          </a:p>
        </p:txBody>
      </p:sp>
      <p:sp>
        <p:nvSpPr>
          <p:cNvPr id="3" name="Retângulo de cantos arredondados 26">
            <a:extLst>
              <a:ext uri="{FF2B5EF4-FFF2-40B4-BE49-F238E27FC236}">
                <a16:creationId xmlns:a16="http://schemas.microsoft.com/office/drawing/2014/main" id="{721B9E23-A071-6EF0-4B15-42AE88DED661}"/>
              </a:ext>
            </a:extLst>
          </p:cNvPr>
          <p:cNvSpPr/>
          <p:nvPr/>
        </p:nvSpPr>
        <p:spPr>
          <a:xfrm>
            <a:off x="6466284" y="365966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3D1F4F9-D5E4-9F5C-8C70-5769507ABC14}"/>
              </a:ext>
            </a:extLst>
          </p:cNvPr>
          <p:cNvSpPr/>
          <p:nvPr/>
        </p:nvSpPr>
        <p:spPr>
          <a:xfrm>
            <a:off x="6806353" y="3698389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de cantos arredondados 26">
            <a:extLst>
              <a:ext uri="{FF2B5EF4-FFF2-40B4-BE49-F238E27FC236}">
                <a16:creationId xmlns:a16="http://schemas.microsoft.com/office/drawing/2014/main" id="{36EE0050-2FDE-A6BF-6D71-06D27A39D86B}"/>
              </a:ext>
            </a:extLst>
          </p:cNvPr>
          <p:cNvSpPr/>
          <p:nvPr/>
        </p:nvSpPr>
        <p:spPr>
          <a:xfrm>
            <a:off x="8643280" y="3637367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440FDD6-5B08-693E-10CC-4622E0BBA84A}"/>
              </a:ext>
            </a:extLst>
          </p:cNvPr>
          <p:cNvSpPr/>
          <p:nvPr/>
        </p:nvSpPr>
        <p:spPr>
          <a:xfrm>
            <a:off x="8880082" y="3676228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de cantos arredondados 26">
            <a:extLst>
              <a:ext uri="{FF2B5EF4-FFF2-40B4-BE49-F238E27FC236}">
                <a16:creationId xmlns:a16="http://schemas.microsoft.com/office/drawing/2014/main" id="{435C338E-874E-E234-C170-796DD706AC30}"/>
              </a:ext>
            </a:extLst>
          </p:cNvPr>
          <p:cNvSpPr/>
          <p:nvPr/>
        </p:nvSpPr>
        <p:spPr>
          <a:xfrm>
            <a:off x="9785951" y="362451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3BD31DF-A6F9-AEE7-CD97-D921652325FA}"/>
              </a:ext>
            </a:extLst>
          </p:cNvPr>
          <p:cNvSpPr/>
          <p:nvPr/>
        </p:nvSpPr>
        <p:spPr>
          <a:xfrm>
            <a:off x="10094321" y="366473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de cantos arredondados 26">
            <a:extLst>
              <a:ext uri="{FF2B5EF4-FFF2-40B4-BE49-F238E27FC236}">
                <a16:creationId xmlns:a16="http://schemas.microsoft.com/office/drawing/2014/main" id="{2915773D-FA19-962B-CC57-7BF3B355C87F}"/>
              </a:ext>
            </a:extLst>
          </p:cNvPr>
          <p:cNvSpPr/>
          <p:nvPr/>
        </p:nvSpPr>
        <p:spPr>
          <a:xfrm>
            <a:off x="7533473" y="364130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83F17E5-B7D9-9DF9-CEA5-F2520553BC2B}"/>
              </a:ext>
            </a:extLst>
          </p:cNvPr>
          <p:cNvSpPr/>
          <p:nvPr/>
        </p:nvSpPr>
        <p:spPr>
          <a:xfrm>
            <a:off x="7841843" y="368151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B22D606-D45F-FF1F-C820-44F19BC8D9CF}"/>
              </a:ext>
            </a:extLst>
          </p:cNvPr>
          <p:cNvSpPr txBox="1"/>
          <p:nvPr/>
        </p:nvSpPr>
        <p:spPr>
          <a:xfrm rot="18118147">
            <a:off x="6640909" y="288737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20CF601-6EDA-8613-5C71-351A60C9E38A}"/>
              </a:ext>
            </a:extLst>
          </p:cNvPr>
          <p:cNvSpPr txBox="1"/>
          <p:nvPr/>
        </p:nvSpPr>
        <p:spPr>
          <a:xfrm rot="18118147">
            <a:off x="8625006" y="2732288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D487921-3E3B-8EA8-B85E-95CD6CD2B5CE}"/>
              </a:ext>
            </a:extLst>
          </p:cNvPr>
          <p:cNvSpPr txBox="1"/>
          <p:nvPr/>
        </p:nvSpPr>
        <p:spPr>
          <a:xfrm rot="18118147">
            <a:off x="9894907" y="288116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6B40EED-2E56-A210-0220-4067A88F8A48}"/>
              </a:ext>
            </a:extLst>
          </p:cNvPr>
          <p:cNvSpPr txBox="1"/>
          <p:nvPr/>
        </p:nvSpPr>
        <p:spPr>
          <a:xfrm rot="18118147">
            <a:off x="7636134" y="2811840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Moeda</a:t>
            </a:r>
          </a:p>
        </p:txBody>
      </p:sp>
      <p:sp>
        <p:nvSpPr>
          <p:cNvPr id="76" name="Retângulo de cantos arredondados 26">
            <a:extLst>
              <a:ext uri="{FF2B5EF4-FFF2-40B4-BE49-F238E27FC236}">
                <a16:creationId xmlns:a16="http://schemas.microsoft.com/office/drawing/2014/main" id="{D4AE8E60-BBD2-E353-1FC1-58AEE6A8BCD5}"/>
              </a:ext>
            </a:extLst>
          </p:cNvPr>
          <p:cNvSpPr/>
          <p:nvPr/>
        </p:nvSpPr>
        <p:spPr>
          <a:xfrm>
            <a:off x="5297698" y="368058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A8F4AF21-156A-EEA0-21A9-67C79E639387}"/>
              </a:ext>
            </a:extLst>
          </p:cNvPr>
          <p:cNvSpPr/>
          <p:nvPr/>
        </p:nvSpPr>
        <p:spPr>
          <a:xfrm>
            <a:off x="5609486" y="3719309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G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8" name="Seta entalhada para a direita 39">
            <a:extLst>
              <a:ext uri="{FF2B5EF4-FFF2-40B4-BE49-F238E27FC236}">
                <a16:creationId xmlns:a16="http://schemas.microsoft.com/office/drawing/2014/main" id="{B01B6860-B37A-46EC-F4E1-496CB75A395C}"/>
              </a:ext>
            </a:extLst>
          </p:cNvPr>
          <p:cNvSpPr/>
          <p:nvPr/>
        </p:nvSpPr>
        <p:spPr>
          <a:xfrm rot="16036345">
            <a:off x="5630568" y="441259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D526CD06-837D-08F6-970D-5BB3F643FEAD}"/>
              </a:ext>
            </a:extLst>
          </p:cNvPr>
          <p:cNvSpPr txBox="1"/>
          <p:nvPr/>
        </p:nvSpPr>
        <p:spPr>
          <a:xfrm rot="18118147">
            <a:off x="5393167" y="2868276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Gasto Governo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0B67B2D6-F001-52AB-F67C-D0946D79E1DB}"/>
              </a:ext>
            </a:extLst>
          </p:cNvPr>
          <p:cNvGrpSpPr/>
          <p:nvPr/>
        </p:nvGrpSpPr>
        <p:grpSpPr>
          <a:xfrm>
            <a:off x="578286" y="2522566"/>
            <a:ext cx="4655732" cy="3077596"/>
            <a:chOff x="578286" y="2522566"/>
            <a:chExt cx="4655732" cy="3077596"/>
          </a:xfrm>
        </p:grpSpPr>
        <p:sp>
          <p:nvSpPr>
            <p:cNvPr id="4" name="Arco 3">
              <a:extLst>
                <a:ext uri="{FF2B5EF4-FFF2-40B4-BE49-F238E27FC236}">
                  <a16:creationId xmlns:a16="http://schemas.microsoft.com/office/drawing/2014/main" id="{F8F09535-2BF1-7EEF-0D30-9AD75DF6D0BE}"/>
                </a:ext>
              </a:extLst>
            </p:cNvPr>
            <p:cNvSpPr/>
            <p:nvPr/>
          </p:nvSpPr>
          <p:spPr>
            <a:xfrm rot="12163036">
              <a:off x="1872723" y="2819764"/>
              <a:ext cx="2965501" cy="1428414"/>
            </a:xfrm>
            <a:prstGeom prst="arc">
              <a:avLst>
                <a:gd name="adj1" fmla="val 16200000"/>
                <a:gd name="adj2" fmla="val 21180824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" name="Arco 4">
              <a:extLst>
                <a:ext uri="{FF2B5EF4-FFF2-40B4-BE49-F238E27FC236}">
                  <a16:creationId xmlns:a16="http://schemas.microsoft.com/office/drawing/2014/main" id="{CFA179A8-CCBB-E4FC-FEA1-8F9E1886FF2D}"/>
                </a:ext>
              </a:extLst>
            </p:cNvPr>
            <p:cNvSpPr/>
            <p:nvPr/>
          </p:nvSpPr>
          <p:spPr>
            <a:xfrm rot="12163036">
              <a:off x="2268517" y="2522566"/>
              <a:ext cx="2965501" cy="1428414"/>
            </a:xfrm>
            <a:prstGeom prst="arc">
              <a:avLst>
                <a:gd name="adj1" fmla="val 16200000"/>
                <a:gd name="adj2" fmla="val 21180824"/>
              </a:avLst>
            </a:prstGeom>
            <a:ln w="38100">
              <a:solidFill>
                <a:srgbClr val="92D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56E5924E-FFA7-5976-76AA-3CC42581A57D}"/>
                </a:ext>
              </a:extLst>
            </p:cNvPr>
            <p:cNvSpPr txBox="1"/>
            <p:nvPr/>
          </p:nvSpPr>
          <p:spPr>
            <a:xfrm rot="16200000">
              <a:off x="181863" y="3584817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4863830-D1CD-9EFD-B150-94F36D60C138}"/>
                </a:ext>
              </a:extLst>
            </p:cNvPr>
            <p:cNvSpPr txBox="1"/>
            <p:nvPr/>
          </p:nvSpPr>
          <p:spPr>
            <a:xfrm>
              <a:off x="2014410" y="5200052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C0EF0EC0-4DFD-DE12-4F30-E8FD63B8CF05}"/>
                </a:ext>
              </a:extLst>
            </p:cNvPr>
            <p:cNvCxnSpPr>
              <a:cxnSpLocks/>
            </p:cNvCxnSpPr>
            <p:nvPr/>
          </p:nvCxnSpPr>
          <p:spPr>
            <a:xfrm>
              <a:off x="1384673" y="2864409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A566A13-92E1-CC08-A3FC-EE11A2E7B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78323" y="4634346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53381091-7B5D-3CF4-B8CD-F2BC188ED75A}"/>
                </a:ext>
              </a:extLst>
            </p:cNvPr>
            <p:cNvSpPr txBox="1"/>
            <p:nvPr/>
          </p:nvSpPr>
          <p:spPr>
            <a:xfrm>
              <a:off x="3008959" y="3017921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LM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1506B14-D27D-BB7C-6488-CB277734D33A}"/>
                </a:ext>
              </a:extLst>
            </p:cNvPr>
            <p:cNvSpPr txBox="1"/>
            <p:nvPr/>
          </p:nvSpPr>
          <p:spPr>
            <a:xfrm>
              <a:off x="3169491" y="4039306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IS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9A9AA955-3F8E-1BE5-C0A6-C9CFC00FAB1F}"/>
                </a:ext>
              </a:extLst>
            </p:cNvPr>
            <p:cNvCxnSpPr/>
            <p:nvPr/>
          </p:nvCxnSpPr>
          <p:spPr>
            <a:xfrm>
              <a:off x="2390460" y="3749377"/>
              <a:ext cx="0" cy="88285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89A9751B-68CC-B84B-C8C4-31AE7DF50D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9076" y="3774160"/>
              <a:ext cx="1011384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3032E8A-80F3-A746-96DC-17EF4B53C09A}"/>
                </a:ext>
              </a:extLst>
            </p:cNvPr>
            <p:cNvSpPr txBox="1"/>
            <p:nvPr/>
          </p:nvSpPr>
          <p:spPr>
            <a:xfrm>
              <a:off x="2260479" y="4626333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B9581170-996A-17EF-A482-3F79939CB082}"/>
                </a:ext>
              </a:extLst>
            </p:cNvPr>
            <p:cNvSpPr txBox="1"/>
            <p:nvPr/>
          </p:nvSpPr>
          <p:spPr>
            <a:xfrm rot="16200000">
              <a:off x="1047268" y="3616007"/>
              <a:ext cx="272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</a:t>
              </a:r>
            </a:p>
          </p:txBody>
        </p:sp>
        <p:cxnSp>
          <p:nvCxnSpPr>
            <p:cNvPr id="21" name="Conector de Seta Reta 20">
              <a:extLst>
                <a:ext uri="{FF2B5EF4-FFF2-40B4-BE49-F238E27FC236}">
                  <a16:creationId xmlns:a16="http://schemas.microsoft.com/office/drawing/2014/main" id="{6796061D-9E2D-5CEA-6CE8-23B3F3CAE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5596" y="3844755"/>
              <a:ext cx="163232" cy="2144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500B79F-204F-B53B-A59C-522A0F0254CC}"/>
                </a:ext>
              </a:extLst>
            </p:cNvPr>
            <p:cNvSpPr txBox="1"/>
            <p:nvPr/>
          </p:nvSpPr>
          <p:spPr>
            <a:xfrm rot="16200000">
              <a:off x="1024161" y="324411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i´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2A4B9CCF-5AE4-ED32-6D09-F85AEA35284D}"/>
                </a:ext>
              </a:extLst>
            </p:cNvPr>
            <p:cNvSpPr txBox="1"/>
            <p:nvPr/>
          </p:nvSpPr>
          <p:spPr>
            <a:xfrm flipH="1">
              <a:off x="2362071" y="3495112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0254957-5C20-2CEA-A613-79DFE12B329F}"/>
                </a:ext>
              </a:extLst>
            </p:cNvPr>
            <p:cNvSpPr txBox="1"/>
            <p:nvPr/>
          </p:nvSpPr>
          <p:spPr>
            <a:xfrm>
              <a:off x="2578667" y="4626333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Y´</a:t>
              </a:r>
            </a:p>
          </p:txBody>
        </p: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CDAAD020-9AFB-BB4D-BFD8-D6C8A2E7BA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255" y="3492905"/>
              <a:ext cx="0" cy="2812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8E5F7EFD-72EF-952F-1A1C-FAEC55923D3A}"/>
                </a:ext>
              </a:extLst>
            </p:cNvPr>
            <p:cNvSpPr txBox="1"/>
            <p:nvPr/>
          </p:nvSpPr>
          <p:spPr>
            <a:xfrm flipH="1">
              <a:off x="2560676" y="2904661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E´</a:t>
              </a:r>
            </a:p>
          </p:txBody>
        </p: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FB187FE9-4FFB-71F5-6956-C4A2FF430D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215" y="3420897"/>
              <a:ext cx="2541" cy="1197792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C85DAABD-6AE6-86E3-84C1-1937C2417EE3}"/>
                </a:ext>
              </a:extLst>
            </p:cNvPr>
            <p:cNvCxnSpPr>
              <a:cxnSpLocks/>
            </p:cNvCxnSpPr>
            <p:nvPr/>
          </p:nvCxnSpPr>
          <p:spPr>
            <a:xfrm>
              <a:off x="1384673" y="3418031"/>
              <a:ext cx="1366994" cy="6814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42C2DD14-2AE0-F4E9-C2C7-8150D41A358D}"/>
                </a:ext>
              </a:extLst>
            </p:cNvPr>
            <p:cNvCxnSpPr>
              <a:cxnSpLocks/>
            </p:cNvCxnSpPr>
            <p:nvPr/>
          </p:nvCxnSpPr>
          <p:spPr>
            <a:xfrm>
              <a:off x="2357897" y="5043212"/>
              <a:ext cx="46785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Seta entalhada para a direita 39">
            <a:extLst>
              <a:ext uri="{FF2B5EF4-FFF2-40B4-BE49-F238E27FC236}">
                <a16:creationId xmlns:a16="http://schemas.microsoft.com/office/drawing/2014/main" id="{E0C34187-2091-36A8-608E-BFD60EFAE666}"/>
              </a:ext>
            </a:extLst>
          </p:cNvPr>
          <p:cNvSpPr/>
          <p:nvPr/>
        </p:nvSpPr>
        <p:spPr>
          <a:xfrm rot="16036345">
            <a:off x="6768524" y="4413157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3" name="Seta entalhada para a direita 39">
            <a:extLst>
              <a:ext uri="{FF2B5EF4-FFF2-40B4-BE49-F238E27FC236}">
                <a16:creationId xmlns:a16="http://schemas.microsoft.com/office/drawing/2014/main" id="{B0E5FB89-0921-DE4C-CE9A-B16534A774AB}"/>
              </a:ext>
            </a:extLst>
          </p:cNvPr>
          <p:cNvSpPr/>
          <p:nvPr/>
        </p:nvSpPr>
        <p:spPr>
          <a:xfrm rot="16036345">
            <a:off x="7853549" y="440664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4" name="Seta entalhada para a direita 39">
            <a:extLst>
              <a:ext uri="{FF2B5EF4-FFF2-40B4-BE49-F238E27FC236}">
                <a16:creationId xmlns:a16="http://schemas.microsoft.com/office/drawing/2014/main" id="{6D377DB3-DE21-8485-C4BE-E73E0C38677D}"/>
              </a:ext>
            </a:extLst>
          </p:cNvPr>
          <p:cNvSpPr/>
          <p:nvPr/>
        </p:nvSpPr>
        <p:spPr>
          <a:xfrm rot="16036345">
            <a:off x="8963443" y="441259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5" name="Seta entalhada para a direita 39">
            <a:extLst>
              <a:ext uri="{FF2B5EF4-FFF2-40B4-BE49-F238E27FC236}">
                <a16:creationId xmlns:a16="http://schemas.microsoft.com/office/drawing/2014/main" id="{37E4B2B8-198C-F669-1C8F-24977446AF12}"/>
              </a:ext>
            </a:extLst>
          </p:cNvPr>
          <p:cNvSpPr/>
          <p:nvPr/>
        </p:nvSpPr>
        <p:spPr>
          <a:xfrm rot="16036345">
            <a:off x="10175720" y="440664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43903B13-238C-85F0-875E-BF52EF3D2BFA}"/>
              </a:ext>
            </a:extLst>
          </p:cNvPr>
          <p:cNvGrpSpPr/>
          <p:nvPr/>
        </p:nvGrpSpPr>
        <p:grpSpPr>
          <a:xfrm>
            <a:off x="176674" y="1742165"/>
            <a:ext cx="4091233" cy="4147794"/>
            <a:chOff x="176674" y="1742165"/>
            <a:chExt cx="4091233" cy="4147794"/>
          </a:xfrm>
        </p:grpSpPr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CDC9DE37-8A0F-F0B4-6F54-E6D2E56B95CD}"/>
                </a:ext>
              </a:extLst>
            </p:cNvPr>
            <p:cNvSpPr/>
            <p:nvPr/>
          </p:nvSpPr>
          <p:spPr>
            <a:xfrm>
              <a:off x="176674" y="1742165"/>
              <a:ext cx="4091233" cy="4147794"/>
            </a:xfrm>
            <a:custGeom>
              <a:avLst/>
              <a:gdLst>
                <a:gd name="connsiteX0" fmla="*/ 3431357 w 4091233"/>
                <a:gd name="connsiteY0" fmla="*/ 263951 h 4147794"/>
                <a:gd name="connsiteX1" fmla="*/ 3431357 w 4091233"/>
                <a:gd name="connsiteY1" fmla="*/ 263951 h 4147794"/>
                <a:gd name="connsiteX2" fmla="*/ 3827283 w 4091233"/>
                <a:gd name="connsiteY2" fmla="*/ 499621 h 4147794"/>
                <a:gd name="connsiteX3" fmla="*/ 3864990 w 4091233"/>
                <a:gd name="connsiteY3" fmla="*/ 556182 h 4147794"/>
                <a:gd name="connsiteX4" fmla="*/ 3883844 w 4091233"/>
                <a:gd name="connsiteY4" fmla="*/ 650450 h 4147794"/>
                <a:gd name="connsiteX5" fmla="*/ 3864990 w 4091233"/>
                <a:gd name="connsiteY5" fmla="*/ 867266 h 4147794"/>
                <a:gd name="connsiteX6" fmla="*/ 3855563 w 4091233"/>
                <a:gd name="connsiteY6" fmla="*/ 904973 h 4147794"/>
                <a:gd name="connsiteX7" fmla="*/ 3855563 w 4091233"/>
                <a:gd name="connsiteY7" fmla="*/ 1008668 h 4147794"/>
                <a:gd name="connsiteX8" fmla="*/ 3714161 w 4091233"/>
                <a:gd name="connsiteY8" fmla="*/ 1555423 h 4147794"/>
                <a:gd name="connsiteX9" fmla="*/ 4091233 w 4091233"/>
                <a:gd name="connsiteY9" fmla="*/ 2582944 h 4147794"/>
                <a:gd name="connsiteX10" fmla="*/ 3770722 w 4091233"/>
                <a:gd name="connsiteY10" fmla="*/ 3601039 h 4147794"/>
                <a:gd name="connsiteX11" fmla="*/ 2394409 w 4091233"/>
                <a:gd name="connsiteY11" fmla="*/ 4147794 h 4147794"/>
                <a:gd name="connsiteX12" fmla="*/ 1168924 w 4091233"/>
                <a:gd name="connsiteY12" fmla="*/ 4110087 h 4147794"/>
                <a:gd name="connsiteX13" fmla="*/ 1291473 w 4091233"/>
                <a:gd name="connsiteY13" fmla="*/ 3619893 h 4147794"/>
                <a:gd name="connsiteX14" fmla="*/ 546755 w 4091233"/>
                <a:gd name="connsiteY14" fmla="*/ 3280528 h 4147794"/>
                <a:gd name="connsiteX15" fmla="*/ 0 w 4091233"/>
                <a:gd name="connsiteY15" fmla="*/ 2300140 h 4147794"/>
                <a:gd name="connsiteX16" fmla="*/ 131976 w 4091233"/>
                <a:gd name="connsiteY16" fmla="*/ 499621 h 4147794"/>
                <a:gd name="connsiteX17" fmla="*/ 575035 w 4091233"/>
                <a:gd name="connsiteY17" fmla="*/ 103695 h 4147794"/>
                <a:gd name="connsiteX18" fmla="*/ 1348033 w 4091233"/>
                <a:gd name="connsiteY18" fmla="*/ 0 h 4147794"/>
                <a:gd name="connsiteX19" fmla="*/ 2460396 w 4091233"/>
                <a:gd name="connsiteY19" fmla="*/ 103695 h 4147794"/>
                <a:gd name="connsiteX20" fmla="*/ 2828042 w 4091233"/>
                <a:gd name="connsiteY20" fmla="*/ 301658 h 4147794"/>
                <a:gd name="connsiteX21" fmla="*/ 3431357 w 4091233"/>
                <a:gd name="connsiteY21" fmla="*/ 263951 h 41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1233" h="4147794">
                  <a:moveTo>
                    <a:pt x="3431357" y="263951"/>
                  </a:moveTo>
                  <a:lnTo>
                    <a:pt x="3431357" y="263951"/>
                  </a:lnTo>
                  <a:cubicBezTo>
                    <a:pt x="3610629" y="353587"/>
                    <a:pt x="3687344" y="373675"/>
                    <a:pt x="3827283" y="499621"/>
                  </a:cubicBezTo>
                  <a:cubicBezTo>
                    <a:pt x="3844125" y="514779"/>
                    <a:pt x="3852421" y="537328"/>
                    <a:pt x="3864990" y="556182"/>
                  </a:cubicBezTo>
                  <a:cubicBezTo>
                    <a:pt x="3871275" y="587605"/>
                    <a:pt x="3883844" y="618405"/>
                    <a:pt x="3883844" y="650450"/>
                  </a:cubicBezTo>
                  <a:cubicBezTo>
                    <a:pt x="3883844" y="722995"/>
                    <a:pt x="3873001" y="795165"/>
                    <a:pt x="3864990" y="867266"/>
                  </a:cubicBezTo>
                  <a:cubicBezTo>
                    <a:pt x="3863559" y="880143"/>
                    <a:pt x="3856425" y="892046"/>
                    <a:pt x="3855563" y="904973"/>
                  </a:cubicBezTo>
                  <a:cubicBezTo>
                    <a:pt x="3853264" y="939461"/>
                    <a:pt x="3855563" y="974103"/>
                    <a:pt x="3855563" y="1008668"/>
                  </a:cubicBezTo>
                  <a:lnTo>
                    <a:pt x="3714161" y="1555423"/>
                  </a:lnTo>
                  <a:lnTo>
                    <a:pt x="4091233" y="2582944"/>
                  </a:lnTo>
                  <a:lnTo>
                    <a:pt x="3770722" y="3601039"/>
                  </a:lnTo>
                  <a:lnTo>
                    <a:pt x="2394409" y="4147794"/>
                  </a:lnTo>
                  <a:lnTo>
                    <a:pt x="1168924" y="4110087"/>
                  </a:lnTo>
                  <a:lnTo>
                    <a:pt x="1291473" y="3619893"/>
                  </a:lnTo>
                  <a:lnTo>
                    <a:pt x="546755" y="3280528"/>
                  </a:lnTo>
                  <a:lnTo>
                    <a:pt x="0" y="2300140"/>
                  </a:lnTo>
                  <a:lnTo>
                    <a:pt x="131976" y="499621"/>
                  </a:lnTo>
                  <a:lnTo>
                    <a:pt x="575035" y="103695"/>
                  </a:lnTo>
                  <a:lnTo>
                    <a:pt x="1348033" y="0"/>
                  </a:lnTo>
                  <a:lnTo>
                    <a:pt x="2460396" y="103695"/>
                  </a:lnTo>
                  <a:lnTo>
                    <a:pt x="2828042" y="301658"/>
                  </a:lnTo>
                  <a:lnTo>
                    <a:pt x="3431357" y="263951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id="{27AC2DDF-EA6E-EC96-9B44-52D544DCBA71}"/>
                </a:ext>
              </a:extLst>
            </p:cNvPr>
            <p:cNvSpPr txBox="1"/>
            <p:nvPr/>
          </p:nvSpPr>
          <p:spPr>
            <a:xfrm>
              <a:off x="1240970" y="2049696"/>
              <a:ext cx="13795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600" b="1" dirty="0"/>
                <a:t>Cenário 4                                                              </a:t>
              </a:r>
            </a:p>
          </p:txBody>
        </p:sp>
        <p:sp>
          <p:nvSpPr>
            <p:cNvPr id="9" name="Arco 8">
              <a:extLst>
                <a:ext uri="{FF2B5EF4-FFF2-40B4-BE49-F238E27FC236}">
                  <a16:creationId xmlns:a16="http://schemas.microsoft.com/office/drawing/2014/main" id="{2A122FAE-7900-EA07-A353-554FD8BDBB4B}"/>
                </a:ext>
              </a:extLst>
            </p:cNvPr>
            <p:cNvSpPr/>
            <p:nvPr/>
          </p:nvSpPr>
          <p:spPr>
            <a:xfrm rot="18476579">
              <a:off x="1285885" y="3522244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</p:grpSp>
    </p:spTree>
    <p:extLst>
      <p:ext uri="{BB962C8B-B14F-4D97-AF65-F5344CB8AC3E}">
        <p14:creationId xmlns:p14="http://schemas.microsoft.com/office/powerpoint/2010/main" val="41479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" grpId="0" animBg="1"/>
      <p:bldP spid="7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2" grpId="0"/>
      <p:bldP spid="33" grpId="0"/>
      <p:bldP spid="34" grpId="0"/>
      <p:bldP spid="76" grpId="0" animBg="1"/>
      <p:bldP spid="77" grpId="0"/>
      <p:bldP spid="78" grpId="0" animBg="1"/>
      <p:bldP spid="79" grpId="0"/>
      <p:bldP spid="42" grpId="0" animBg="1"/>
      <p:bldP spid="43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BF856-5B47-5470-91CA-F310C7094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277246DF-DAE7-7E39-E3A0-96953D6C65B6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69169959-C3FA-3EF2-BB83-B68E4B034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38CE26E6-C7F9-0193-770E-56DCB97B02F2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61070D49-F76E-EFFC-C631-1C55703491FC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2726ADEB-F570-7D14-1654-6FBF74D186F2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Impactos do Câmbio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1CBCC1F-AAD1-1892-DDBE-83B17DA3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D3C043D0-66A3-0A26-28E7-72804E5EB75C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54A583-121B-9CB4-5027-CC46C1DA34DA}"/>
              </a:ext>
            </a:extLst>
          </p:cNvPr>
          <p:cNvSpPr txBox="1"/>
          <p:nvPr/>
        </p:nvSpPr>
        <p:spPr>
          <a:xfrm>
            <a:off x="536047" y="1289272"/>
            <a:ext cx="10019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taxa de câmbio é o valor de uma moeda em relação a outra. As variações na taxa de câmbio podem ocorrer devido a diversos fatores: </a:t>
            </a:r>
            <a:r>
              <a:rPr lang="pt-BR" sz="1600" b="1" dirty="0"/>
              <a:t>políticas monetárias, condições econômicas e e especulação nos mercados </a:t>
            </a:r>
            <a:r>
              <a:rPr lang="pt-BR" sz="1600" dirty="0"/>
              <a:t>financeiros.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2BE7CEE-A1AF-D7F0-CAE5-147088FDF644}"/>
              </a:ext>
            </a:extLst>
          </p:cNvPr>
          <p:cNvSpPr txBox="1"/>
          <p:nvPr/>
        </p:nvSpPr>
        <p:spPr>
          <a:xfrm>
            <a:off x="703039" y="2394029"/>
            <a:ext cx="39349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Aumento na taxa de câmbio X Inflação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16F72E-A48D-4310-B4B7-895A04CF6CAF}"/>
              </a:ext>
            </a:extLst>
          </p:cNvPr>
          <p:cNvSpPr txBox="1"/>
          <p:nvPr/>
        </p:nvSpPr>
        <p:spPr>
          <a:xfrm>
            <a:off x="522351" y="3006344"/>
            <a:ext cx="45878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Importações mais caras: </a:t>
            </a:r>
            <a:r>
              <a:rPr lang="pt-BR" sz="1600" dirty="0"/>
              <a:t>Quando a moeda local se desvaloriza, os bens importados ficam mais caros.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Custo de produção: </a:t>
            </a:r>
            <a:r>
              <a:rPr lang="pt-BR" sz="1600" dirty="0"/>
              <a:t>Empresas que dependem de matérias-primas importadas enfrentam custos mais altos, repassando esses custos para os consumidores.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Inflação de demanda: </a:t>
            </a:r>
            <a:r>
              <a:rPr lang="pt-BR" sz="1600" dirty="0"/>
              <a:t>Com os produtos importados mais caros, a demanda por produtos nacionais pode aumentar, pressionando os preços internos.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302E49-385B-745D-ED70-1F3D814C7715}"/>
              </a:ext>
            </a:extLst>
          </p:cNvPr>
          <p:cNvSpPr txBox="1"/>
          <p:nvPr/>
        </p:nvSpPr>
        <p:spPr>
          <a:xfrm>
            <a:off x="6255186" y="2401941"/>
            <a:ext cx="39349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Redução na taxa de câmbio X Inflação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E8C2FD-EC60-8803-C5B8-0ED2F215E825}"/>
              </a:ext>
            </a:extLst>
          </p:cNvPr>
          <p:cNvSpPr txBox="1"/>
          <p:nvPr/>
        </p:nvSpPr>
        <p:spPr>
          <a:xfrm>
            <a:off x="5902103" y="3022167"/>
            <a:ext cx="49764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 Importações mais baratas: </a:t>
            </a:r>
            <a:r>
              <a:rPr lang="pt-BR" sz="1600" dirty="0"/>
              <a:t>A moeda mais forte reduz o custo dos bens importados.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/>
              <a:t> </a:t>
            </a:r>
            <a:r>
              <a:rPr lang="pt-BR" sz="1600" b="1" dirty="0"/>
              <a:t>Redução nos custos de produção: </a:t>
            </a:r>
            <a:r>
              <a:rPr lang="pt-BR" sz="1600" dirty="0"/>
              <a:t>Empresas que utilizam insumos importados têm custos mais baixos, podendo repassar essas economias aos consumidores.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 Inflação controlada</a:t>
            </a:r>
            <a:r>
              <a:rPr lang="pt-BR" sz="1600" dirty="0"/>
              <a:t>: Com preços mais baixos de importados e insumos, a inflação tende a ser menor.</a:t>
            </a:r>
          </a:p>
        </p:txBody>
      </p:sp>
    </p:spTree>
    <p:extLst>
      <p:ext uri="{BB962C8B-B14F-4D97-AF65-F5344CB8AC3E}">
        <p14:creationId xmlns:p14="http://schemas.microsoft.com/office/powerpoint/2010/main" val="1005670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77AC0-F22A-6161-BBAD-BA3FBEEA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CA49E84F-E137-267E-1CA6-AE1CF602333B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715446CC-5165-CEA8-07AF-22709BCB0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929BD877-4C10-15E9-96E8-D7FEEF0E047C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DD72568A-FDC8-235D-F98C-A8133D879D95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AFE93CC6-1BED-FADD-8B1C-8357FDC0C3EC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Impactos do Câmbio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566E320-E06C-D9D8-FE39-4E264CF1D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6528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D9EF85B-0A9E-81E6-95E4-2611F0F376F7}"/>
              </a:ext>
            </a:extLst>
          </p:cNvPr>
          <p:cNvSpPr/>
          <p:nvPr/>
        </p:nvSpPr>
        <p:spPr>
          <a:xfrm>
            <a:off x="0" y="6426529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F75B059-8216-EFC5-E8CC-8F550D4EDF29}"/>
              </a:ext>
            </a:extLst>
          </p:cNvPr>
          <p:cNvSpPr txBox="1"/>
          <p:nvPr/>
        </p:nvSpPr>
        <p:spPr>
          <a:xfrm>
            <a:off x="593963" y="1097105"/>
            <a:ext cx="4189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Aumento na taxa de câmbio  e a expectativa da taxa  de juros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E15902-B771-9073-80BC-3FF86473E14C}"/>
              </a:ext>
            </a:extLst>
          </p:cNvPr>
          <p:cNvSpPr txBox="1"/>
          <p:nvPr/>
        </p:nvSpPr>
        <p:spPr>
          <a:xfrm>
            <a:off x="6242762" y="1159185"/>
            <a:ext cx="4465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Redução na taxa de câmbio e a expectativa da Taxa de juros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39F68F9-DDE9-C4AC-BE8A-C96739383501}"/>
              </a:ext>
            </a:extLst>
          </p:cNvPr>
          <p:cNvSpPr txBox="1"/>
          <p:nvPr/>
        </p:nvSpPr>
        <p:spPr>
          <a:xfrm>
            <a:off x="5911530" y="2069076"/>
            <a:ext cx="49764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 Controle da inflação</a:t>
            </a:r>
            <a:r>
              <a:rPr lang="pt-BR" sz="1600" dirty="0"/>
              <a:t>: Com o R$ mais forte, a inflação pode ser controlada, permitindo ao banco </a:t>
            </a:r>
            <a:r>
              <a:rPr lang="pt-BR" sz="1600" b="1" dirty="0"/>
              <a:t>central reduzir a taxa de juros</a:t>
            </a:r>
            <a:r>
              <a:rPr lang="pt-BR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Incentivo ao consumo e investimento</a:t>
            </a:r>
            <a:r>
              <a:rPr lang="pt-BR" sz="1600" dirty="0"/>
              <a:t>: Juros mais baixos incentivam o consumo e o investimento, estimulando o crescimento econômico.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D2324F-0FFE-0BEE-F709-036B00F7B212}"/>
              </a:ext>
            </a:extLst>
          </p:cNvPr>
          <p:cNvSpPr txBox="1"/>
          <p:nvPr/>
        </p:nvSpPr>
        <p:spPr>
          <a:xfrm>
            <a:off x="320112" y="2027900"/>
            <a:ext cx="46101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/>
              <a:t> </a:t>
            </a:r>
            <a:r>
              <a:rPr lang="pt-BR" sz="1600" b="1" dirty="0"/>
              <a:t>Expectativas de inflação: </a:t>
            </a:r>
            <a:r>
              <a:rPr lang="pt-BR" sz="1600" dirty="0"/>
              <a:t>A depreciação (aumento US$) do R$ pode aumentar as expectativas de inflação, levando o banco central a </a:t>
            </a:r>
            <a:r>
              <a:rPr lang="pt-BR" sz="1600" b="1" dirty="0"/>
              <a:t>aumentar a taxa de juros </a:t>
            </a:r>
            <a:r>
              <a:rPr lang="pt-BR" sz="1600" dirty="0"/>
              <a:t>para controlar a inflação.</a:t>
            </a:r>
          </a:p>
          <a:p>
            <a:pPr algn="just"/>
            <a:endParaRPr lang="pt-BR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/>
              <a:t>Estímulo à exportação: </a:t>
            </a:r>
            <a:r>
              <a:rPr lang="pt-BR" sz="1600" dirty="0"/>
              <a:t>Uma moeda mais fraca pode estimular as exportações.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E2FBCFC-738A-C845-CE65-9B10F8E49649}"/>
              </a:ext>
            </a:extLst>
          </p:cNvPr>
          <p:cNvSpPr txBox="1"/>
          <p:nvPr/>
        </p:nvSpPr>
        <p:spPr>
          <a:xfrm>
            <a:off x="3387637" y="4261541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US$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3ABF2F-1E01-C3C3-8861-81E480A00A4C}"/>
              </a:ext>
            </a:extLst>
          </p:cNvPr>
          <p:cNvSpPr txBox="1"/>
          <p:nvPr/>
        </p:nvSpPr>
        <p:spPr>
          <a:xfrm>
            <a:off x="3387637" y="4738139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6,00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C67E76-1B78-03A7-3521-4E7DA0662CC0}"/>
              </a:ext>
            </a:extLst>
          </p:cNvPr>
          <p:cNvSpPr txBox="1"/>
          <p:nvPr/>
        </p:nvSpPr>
        <p:spPr>
          <a:xfrm>
            <a:off x="4671254" y="4270160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US$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ABA98A-96D9-19F2-5620-2B1ECF01192D}"/>
              </a:ext>
            </a:extLst>
          </p:cNvPr>
          <p:cNvSpPr txBox="1"/>
          <p:nvPr/>
        </p:nvSpPr>
        <p:spPr>
          <a:xfrm>
            <a:off x="4671254" y="4746758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6,30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C6A2760-5FF2-1DB4-BACF-915E162F591E}"/>
              </a:ext>
            </a:extLst>
          </p:cNvPr>
          <p:cNvSpPr txBox="1"/>
          <p:nvPr/>
        </p:nvSpPr>
        <p:spPr>
          <a:xfrm>
            <a:off x="0" y="5271362"/>
            <a:ext cx="2771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Custo do produto US$ 100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661909E-EA22-D906-E321-ECB9B7F385AA}"/>
              </a:ext>
            </a:extLst>
          </p:cNvPr>
          <p:cNvSpPr txBox="1"/>
          <p:nvPr/>
        </p:nvSpPr>
        <p:spPr>
          <a:xfrm>
            <a:off x="3213203" y="5284382"/>
            <a:ext cx="120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R$ 600,0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E94B12B-3AC8-25BA-BC7A-28049D0356CE}"/>
              </a:ext>
            </a:extLst>
          </p:cNvPr>
          <p:cNvSpPr txBox="1"/>
          <p:nvPr/>
        </p:nvSpPr>
        <p:spPr>
          <a:xfrm>
            <a:off x="4421604" y="5293578"/>
            <a:ext cx="1093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R$ 630,0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B7A10A-B2E6-E31E-E86F-F72217A3F619}"/>
              </a:ext>
            </a:extLst>
          </p:cNvPr>
          <p:cNvSpPr txBox="1"/>
          <p:nvPr/>
        </p:nvSpPr>
        <p:spPr>
          <a:xfrm>
            <a:off x="9424208" y="4252345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US$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80058B1-EB33-E4CF-8F40-E50345AD9249}"/>
              </a:ext>
            </a:extLst>
          </p:cNvPr>
          <p:cNvSpPr txBox="1"/>
          <p:nvPr/>
        </p:nvSpPr>
        <p:spPr>
          <a:xfrm>
            <a:off x="9424208" y="4728943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6,00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53A46D8-A386-80D7-5C50-131D9F647C06}"/>
              </a:ext>
            </a:extLst>
          </p:cNvPr>
          <p:cNvSpPr txBox="1"/>
          <p:nvPr/>
        </p:nvSpPr>
        <p:spPr>
          <a:xfrm>
            <a:off x="10707825" y="4260964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US$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764F5E6-032C-BCC1-6781-D219D49B2287}"/>
              </a:ext>
            </a:extLst>
          </p:cNvPr>
          <p:cNvSpPr txBox="1"/>
          <p:nvPr/>
        </p:nvSpPr>
        <p:spPr>
          <a:xfrm>
            <a:off x="10707825" y="4737562"/>
            <a:ext cx="697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5,80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DFC8832-6DD2-1584-DD53-0AAE7804A9D6}"/>
              </a:ext>
            </a:extLst>
          </p:cNvPr>
          <p:cNvSpPr txBox="1"/>
          <p:nvPr/>
        </p:nvSpPr>
        <p:spPr>
          <a:xfrm>
            <a:off x="6105897" y="5275186"/>
            <a:ext cx="2771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Custo do produto US$ 100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EA2C66F-23F5-5742-D2CE-726BB420C7DA}"/>
              </a:ext>
            </a:extLst>
          </p:cNvPr>
          <p:cNvSpPr txBox="1"/>
          <p:nvPr/>
        </p:nvSpPr>
        <p:spPr>
          <a:xfrm>
            <a:off x="9188536" y="5275186"/>
            <a:ext cx="1093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R$ 600,0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7A7B902-8F8F-670A-59CB-5019960B6A3D}"/>
              </a:ext>
            </a:extLst>
          </p:cNvPr>
          <p:cNvSpPr txBox="1"/>
          <p:nvPr/>
        </p:nvSpPr>
        <p:spPr>
          <a:xfrm>
            <a:off x="10420307" y="5284382"/>
            <a:ext cx="1093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/>
              <a:t>R$ 580,0</a:t>
            </a:r>
          </a:p>
        </p:txBody>
      </p:sp>
    </p:spTree>
    <p:extLst>
      <p:ext uri="{BB962C8B-B14F-4D97-AF65-F5344CB8AC3E}">
        <p14:creationId xmlns:p14="http://schemas.microsoft.com/office/powerpoint/2010/main" val="453550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E9891-C578-7D54-3F48-0D2D2F078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F0D9D0F6-10EE-9676-12EF-6BB747B2704A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AE867964-C551-B9BA-2D34-46E163AA4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05B0BEBC-B94C-AF24-6220-6CF3BB9CBC15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CCB34F0-FC6E-EEDF-D780-31896D2246B7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2EA198C-39AB-BB8F-AC02-830B5461F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4A6FF2F6-5EE4-4024-A5BB-9681B355BE06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DF1466-F743-CAF7-31F5-2865C9D7103D}"/>
              </a:ext>
            </a:extLst>
          </p:cNvPr>
          <p:cNvSpPr txBox="1"/>
          <p:nvPr/>
        </p:nvSpPr>
        <p:spPr>
          <a:xfrm>
            <a:off x="491398" y="1133289"/>
            <a:ext cx="351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Fiscal Expansionista                                         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2399D1CC-E55F-D41F-593D-F0C33D814AD2}"/>
              </a:ext>
            </a:extLst>
          </p:cNvPr>
          <p:cNvSpPr txBox="1"/>
          <p:nvPr/>
        </p:nvSpPr>
        <p:spPr>
          <a:xfrm>
            <a:off x="6978285" y="1152143"/>
            <a:ext cx="260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Resultado do </a:t>
            </a:r>
            <a:r>
              <a:rPr lang="pt-BR" sz="1600" b="1"/>
              <a:t>cenário 5                                                 </a:t>
            </a:r>
            <a:endParaRPr lang="pt-BR" sz="1600" b="1" dirty="0"/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55EF6A9E-7EFE-071B-A032-C2B05AD9C5CE}"/>
              </a:ext>
            </a:extLst>
          </p:cNvPr>
          <p:cNvSpPr/>
          <p:nvPr/>
        </p:nvSpPr>
        <p:spPr>
          <a:xfrm>
            <a:off x="273229" y="1583747"/>
            <a:ext cx="4091233" cy="4147794"/>
          </a:xfrm>
          <a:custGeom>
            <a:avLst/>
            <a:gdLst>
              <a:gd name="connsiteX0" fmla="*/ 3431357 w 4091233"/>
              <a:gd name="connsiteY0" fmla="*/ 263951 h 4147794"/>
              <a:gd name="connsiteX1" fmla="*/ 3431357 w 4091233"/>
              <a:gd name="connsiteY1" fmla="*/ 263951 h 4147794"/>
              <a:gd name="connsiteX2" fmla="*/ 3827283 w 4091233"/>
              <a:gd name="connsiteY2" fmla="*/ 499621 h 4147794"/>
              <a:gd name="connsiteX3" fmla="*/ 3864990 w 4091233"/>
              <a:gd name="connsiteY3" fmla="*/ 556182 h 4147794"/>
              <a:gd name="connsiteX4" fmla="*/ 3883844 w 4091233"/>
              <a:gd name="connsiteY4" fmla="*/ 650450 h 4147794"/>
              <a:gd name="connsiteX5" fmla="*/ 3864990 w 4091233"/>
              <a:gd name="connsiteY5" fmla="*/ 867266 h 4147794"/>
              <a:gd name="connsiteX6" fmla="*/ 3855563 w 4091233"/>
              <a:gd name="connsiteY6" fmla="*/ 904973 h 4147794"/>
              <a:gd name="connsiteX7" fmla="*/ 3855563 w 4091233"/>
              <a:gd name="connsiteY7" fmla="*/ 1008668 h 4147794"/>
              <a:gd name="connsiteX8" fmla="*/ 3714161 w 4091233"/>
              <a:gd name="connsiteY8" fmla="*/ 1555423 h 4147794"/>
              <a:gd name="connsiteX9" fmla="*/ 4091233 w 4091233"/>
              <a:gd name="connsiteY9" fmla="*/ 2582944 h 4147794"/>
              <a:gd name="connsiteX10" fmla="*/ 3770722 w 4091233"/>
              <a:gd name="connsiteY10" fmla="*/ 3601039 h 4147794"/>
              <a:gd name="connsiteX11" fmla="*/ 2394409 w 4091233"/>
              <a:gd name="connsiteY11" fmla="*/ 4147794 h 4147794"/>
              <a:gd name="connsiteX12" fmla="*/ 1168924 w 4091233"/>
              <a:gd name="connsiteY12" fmla="*/ 4110087 h 4147794"/>
              <a:gd name="connsiteX13" fmla="*/ 1291473 w 4091233"/>
              <a:gd name="connsiteY13" fmla="*/ 3619893 h 4147794"/>
              <a:gd name="connsiteX14" fmla="*/ 546755 w 4091233"/>
              <a:gd name="connsiteY14" fmla="*/ 3280528 h 4147794"/>
              <a:gd name="connsiteX15" fmla="*/ 0 w 4091233"/>
              <a:gd name="connsiteY15" fmla="*/ 2300140 h 4147794"/>
              <a:gd name="connsiteX16" fmla="*/ 131976 w 4091233"/>
              <a:gd name="connsiteY16" fmla="*/ 499621 h 4147794"/>
              <a:gd name="connsiteX17" fmla="*/ 575035 w 4091233"/>
              <a:gd name="connsiteY17" fmla="*/ 103695 h 4147794"/>
              <a:gd name="connsiteX18" fmla="*/ 1348033 w 4091233"/>
              <a:gd name="connsiteY18" fmla="*/ 0 h 4147794"/>
              <a:gd name="connsiteX19" fmla="*/ 2460396 w 4091233"/>
              <a:gd name="connsiteY19" fmla="*/ 103695 h 4147794"/>
              <a:gd name="connsiteX20" fmla="*/ 2828042 w 4091233"/>
              <a:gd name="connsiteY20" fmla="*/ 301658 h 4147794"/>
              <a:gd name="connsiteX21" fmla="*/ 3431357 w 4091233"/>
              <a:gd name="connsiteY21" fmla="*/ 263951 h 414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91233" h="4147794">
                <a:moveTo>
                  <a:pt x="3431357" y="263951"/>
                </a:moveTo>
                <a:lnTo>
                  <a:pt x="3431357" y="263951"/>
                </a:lnTo>
                <a:cubicBezTo>
                  <a:pt x="3610629" y="353587"/>
                  <a:pt x="3687344" y="373675"/>
                  <a:pt x="3827283" y="499621"/>
                </a:cubicBezTo>
                <a:cubicBezTo>
                  <a:pt x="3844125" y="514779"/>
                  <a:pt x="3852421" y="537328"/>
                  <a:pt x="3864990" y="556182"/>
                </a:cubicBezTo>
                <a:cubicBezTo>
                  <a:pt x="3871275" y="587605"/>
                  <a:pt x="3883844" y="618405"/>
                  <a:pt x="3883844" y="650450"/>
                </a:cubicBezTo>
                <a:cubicBezTo>
                  <a:pt x="3883844" y="722995"/>
                  <a:pt x="3873001" y="795165"/>
                  <a:pt x="3864990" y="867266"/>
                </a:cubicBezTo>
                <a:cubicBezTo>
                  <a:pt x="3863559" y="880143"/>
                  <a:pt x="3856425" y="892046"/>
                  <a:pt x="3855563" y="904973"/>
                </a:cubicBezTo>
                <a:cubicBezTo>
                  <a:pt x="3853264" y="939461"/>
                  <a:pt x="3855563" y="974103"/>
                  <a:pt x="3855563" y="1008668"/>
                </a:cubicBezTo>
                <a:lnTo>
                  <a:pt x="3714161" y="1555423"/>
                </a:lnTo>
                <a:lnTo>
                  <a:pt x="4091233" y="2582944"/>
                </a:lnTo>
                <a:lnTo>
                  <a:pt x="3770722" y="3601039"/>
                </a:lnTo>
                <a:lnTo>
                  <a:pt x="2394409" y="4147794"/>
                </a:lnTo>
                <a:lnTo>
                  <a:pt x="1168924" y="4110087"/>
                </a:lnTo>
                <a:lnTo>
                  <a:pt x="1291473" y="3619893"/>
                </a:lnTo>
                <a:lnTo>
                  <a:pt x="546755" y="3280528"/>
                </a:lnTo>
                <a:lnTo>
                  <a:pt x="0" y="2300140"/>
                </a:lnTo>
                <a:lnTo>
                  <a:pt x="131976" y="499621"/>
                </a:lnTo>
                <a:lnTo>
                  <a:pt x="575035" y="103695"/>
                </a:lnTo>
                <a:lnTo>
                  <a:pt x="1348033" y="0"/>
                </a:lnTo>
                <a:lnTo>
                  <a:pt x="2460396" y="103695"/>
                </a:lnTo>
                <a:lnTo>
                  <a:pt x="2828042" y="301658"/>
                </a:lnTo>
                <a:lnTo>
                  <a:pt x="3431357" y="263951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5C821E56-74BF-3129-1D28-A8EFA53A55C4}"/>
              </a:ext>
            </a:extLst>
          </p:cNvPr>
          <p:cNvSpPr txBox="1"/>
          <p:nvPr/>
        </p:nvSpPr>
        <p:spPr>
          <a:xfrm>
            <a:off x="1476640" y="2115186"/>
            <a:ext cx="1379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Cenário 5                                                              </a:t>
            </a:r>
          </a:p>
        </p:txBody>
      </p:sp>
      <p:sp>
        <p:nvSpPr>
          <p:cNvPr id="3" name="Retângulo de cantos arredondados 26">
            <a:extLst>
              <a:ext uri="{FF2B5EF4-FFF2-40B4-BE49-F238E27FC236}">
                <a16:creationId xmlns:a16="http://schemas.microsoft.com/office/drawing/2014/main" id="{E628994E-4787-6C57-3E47-3BA492F2D2FE}"/>
              </a:ext>
            </a:extLst>
          </p:cNvPr>
          <p:cNvSpPr/>
          <p:nvPr/>
        </p:nvSpPr>
        <p:spPr>
          <a:xfrm>
            <a:off x="6466284" y="365966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6A545F-16F8-B53A-856B-F360C1154F0C}"/>
              </a:ext>
            </a:extLst>
          </p:cNvPr>
          <p:cNvSpPr/>
          <p:nvPr/>
        </p:nvSpPr>
        <p:spPr>
          <a:xfrm>
            <a:off x="6642573" y="3699474"/>
            <a:ext cx="7268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IPCA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de cantos arredondados 26">
            <a:extLst>
              <a:ext uri="{FF2B5EF4-FFF2-40B4-BE49-F238E27FC236}">
                <a16:creationId xmlns:a16="http://schemas.microsoft.com/office/drawing/2014/main" id="{9FE0175B-3C70-A4FE-A0FB-B0C664449B9D}"/>
              </a:ext>
            </a:extLst>
          </p:cNvPr>
          <p:cNvSpPr/>
          <p:nvPr/>
        </p:nvSpPr>
        <p:spPr>
          <a:xfrm>
            <a:off x="7533473" y="364130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76E1B01-BCE6-2A23-5784-415807FE3535}"/>
              </a:ext>
            </a:extLst>
          </p:cNvPr>
          <p:cNvSpPr/>
          <p:nvPr/>
        </p:nvSpPr>
        <p:spPr>
          <a:xfrm>
            <a:off x="7841843" y="368151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C24EDF7-158C-7908-31EE-05222313438E}"/>
              </a:ext>
            </a:extLst>
          </p:cNvPr>
          <p:cNvSpPr txBox="1"/>
          <p:nvPr/>
        </p:nvSpPr>
        <p:spPr>
          <a:xfrm rot="18118147">
            <a:off x="6672653" y="3014433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Inflação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ADA7378-E004-9B9E-2838-51B08F2B1A20}"/>
              </a:ext>
            </a:extLst>
          </p:cNvPr>
          <p:cNvSpPr txBox="1"/>
          <p:nvPr/>
        </p:nvSpPr>
        <p:spPr>
          <a:xfrm rot="18118147">
            <a:off x="7649100" y="2916407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</a:t>
            </a:r>
          </a:p>
        </p:txBody>
      </p:sp>
      <p:sp>
        <p:nvSpPr>
          <p:cNvPr id="76" name="Retângulo de cantos arredondados 26">
            <a:extLst>
              <a:ext uri="{FF2B5EF4-FFF2-40B4-BE49-F238E27FC236}">
                <a16:creationId xmlns:a16="http://schemas.microsoft.com/office/drawing/2014/main" id="{45C0680A-B2DE-12F3-903B-7D33CF4FE103}"/>
              </a:ext>
            </a:extLst>
          </p:cNvPr>
          <p:cNvSpPr/>
          <p:nvPr/>
        </p:nvSpPr>
        <p:spPr>
          <a:xfrm>
            <a:off x="5297698" y="368058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5A085B8E-7FEA-F8C9-AF7C-BA3E9A5945C3}"/>
              </a:ext>
            </a:extLst>
          </p:cNvPr>
          <p:cNvSpPr/>
          <p:nvPr/>
        </p:nvSpPr>
        <p:spPr>
          <a:xfrm>
            <a:off x="5486935" y="3719309"/>
            <a:ext cx="5784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US$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8" name="Seta entalhada para a direita 39">
            <a:extLst>
              <a:ext uri="{FF2B5EF4-FFF2-40B4-BE49-F238E27FC236}">
                <a16:creationId xmlns:a16="http://schemas.microsoft.com/office/drawing/2014/main" id="{2C33D70E-366C-8DA7-DBAB-F3BE095E258F}"/>
              </a:ext>
            </a:extLst>
          </p:cNvPr>
          <p:cNvSpPr/>
          <p:nvPr/>
        </p:nvSpPr>
        <p:spPr>
          <a:xfrm rot="16036345">
            <a:off x="5630568" y="441259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E170055F-BEEA-80A1-2856-375A65168EEC}"/>
              </a:ext>
            </a:extLst>
          </p:cNvPr>
          <p:cNvSpPr txBox="1"/>
          <p:nvPr/>
        </p:nvSpPr>
        <p:spPr>
          <a:xfrm rot="18118147">
            <a:off x="5602126" y="311015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Dólar</a:t>
            </a:r>
          </a:p>
        </p:txBody>
      </p:sp>
      <p:sp>
        <p:nvSpPr>
          <p:cNvPr id="42" name="Seta entalhada para a direita 39">
            <a:extLst>
              <a:ext uri="{FF2B5EF4-FFF2-40B4-BE49-F238E27FC236}">
                <a16:creationId xmlns:a16="http://schemas.microsoft.com/office/drawing/2014/main" id="{2DDCC2B4-BA0C-980F-92BB-1C0C623DDECF}"/>
              </a:ext>
            </a:extLst>
          </p:cNvPr>
          <p:cNvSpPr/>
          <p:nvPr/>
        </p:nvSpPr>
        <p:spPr>
          <a:xfrm rot="16036345">
            <a:off x="6768524" y="4413157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3" name="Seta entalhada para a direita 39">
            <a:extLst>
              <a:ext uri="{FF2B5EF4-FFF2-40B4-BE49-F238E27FC236}">
                <a16:creationId xmlns:a16="http://schemas.microsoft.com/office/drawing/2014/main" id="{D7847684-694E-0DD1-3FD3-2750A5C14841}"/>
              </a:ext>
            </a:extLst>
          </p:cNvPr>
          <p:cNvSpPr/>
          <p:nvPr/>
        </p:nvSpPr>
        <p:spPr>
          <a:xfrm rot="16036345">
            <a:off x="7853549" y="440664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548E725-AFF7-D7F2-F878-9ABD2E738CA7}"/>
              </a:ext>
            </a:extLst>
          </p:cNvPr>
          <p:cNvSpPr txBox="1"/>
          <p:nvPr/>
        </p:nvSpPr>
        <p:spPr>
          <a:xfrm>
            <a:off x="1154990" y="3455238"/>
            <a:ext cx="2283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Aumento do dólar                                                    </a:t>
            </a:r>
          </a:p>
        </p:txBody>
      </p:sp>
      <p:sp>
        <p:nvSpPr>
          <p:cNvPr id="24" name="Retângulo de cantos arredondados 26">
            <a:extLst>
              <a:ext uri="{FF2B5EF4-FFF2-40B4-BE49-F238E27FC236}">
                <a16:creationId xmlns:a16="http://schemas.microsoft.com/office/drawing/2014/main" id="{DD03D824-4E6B-8545-1422-BDA129BB101A}"/>
              </a:ext>
            </a:extLst>
          </p:cNvPr>
          <p:cNvSpPr/>
          <p:nvPr/>
        </p:nvSpPr>
        <p:spPr>
          <a:xfrm>
            <a:off x="8643280" y="3637367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3D3826E-FA94-4996-F28B-EBDC6B9AB8AD}"/>
              </a:ext>
            </a:extLst>
          </p:cNvPr>
          <p:cNvSpPr/>
          <p:nvPr/>
        </p:nvSpPr>
        <p:spPr>
          <a:xfrm>
            <a:off x="8955498" y="3676228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de cantos arredondados 26">
            <a:extLst>
              <a:ext uri="{FF2B5EF4-FFF2-40B4-BE49-F238E27FC236}">
                <a16:creationId xmlns:a16="http://schemas.microsoft.com/office/drawing/2014/main" id="{23EDE95C-80D1-418B-C05A-69559B77539F}"/>
              </a:ext>
            </a:extLst>
          </p:cNvPr>
          <p:cNvSpPr/>
          <p:nvPr/>
        </p:nvSpPr>
        <p:spPr>
          <a:xfrm>
            <a:off x="9785951" y="362451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DDBD080-8175-E8EA-1AE5-F36E47850495}"/>
              </a:ext>
            </a:extLst>
          </p:cNvPr>
          <p:cNvSpPr/>
          <p:nvPr/>
        </p:nvSpPr>
        <p:spPr>
          <a:xfrm>
            <a:off x="10094321" y="366473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0874E34-ADD3-2262-C9CD-42DD1F41D6A9}"/>
              </a:ext>
            </a:extLst>
          </p:cNvPr>
          <p:cNvSpPr txBox="1"/>
          <p:nvPr/>
        </p:nvSpPr>
        <p:spPr>
          <a:xfrm rot="18118147">
            <a:off x="8801688" y="291415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Investimento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694DABC-7263-52B0-FED8-347BDDEF27A4}"/>
              </a:ext>
            </a:extLst>
          </p:cNvPr>
          <p:cNvSpPr txBox="1"/>
          <p:nvPr/>
        </p:nvSpPr>
        <p:spPr>
          <a:xfrm rot="18118147">
            <a:off x="9894907" y="288116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65" name="Seta entalhada para a direita 39">
            <a:extLst>
              <a:ext uri="{FF2B5EF4-FFF2-40B4-BE49-F238E27FC236}">
                <a16:creationId xmlns:a16="http://schemas.microsoft.com/office/drawing/2014/main" id="{7B1BFEFF-CB64-E75E-814A-BB0E75508120}"/>
              </a:ext>
            </a:extLst>
          </p:cNvPr>
          <p:cNvSpPr/>
          <p:nvPr/>
        </p:nvSpPr>
        <p:spPr>
          <a:xfrm rot="5400000">
            <a:off x="8938819" y="4409339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6" name="Seta entalhada para a direita 39">
            <a:extLst>
              <a:ext uri="{FF2B5EF4-FFF2-40B4-BE49-F238E27FC236}">
                <a16:creationId xmlns:a16="http://schemas.microsoft.com/office/drawing/2014/main" id="{428DA901-6AE7-C1E7-44F4-6BF5932244C8}"/>
              </a:ext>
            </a:extLst>
          </p:cNvPr>
          <p:cNvSpPr/>
          <p:nvPr/>
        </p:nvSpPr>
        <p:spPr>
          <a:xfrm rot="5400000">
            <a:off x="10114331" y="4399449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04CE9C-3188-0439-478A-9AE68E848224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Impactos do Câmbio</a:t>
            </a:r>
          </a:p>
        </p:txBody>
      </p:sp>
    </p:spTree>
    <p:extLst>
      <p:ext uri="{BB962C8B-B14F-4D97-AF65-F5344CB8AC3E}">
        <p14:creationId xmlns:p14="http://schemas.microsoft.com/office/powerpoint/2010/main" val="26378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" grpId="0" animBg="1"/>
      <p:bldP spid="7" grpId="0"/>
      <p:bldP spid="28" grpId="0" animBg="1"/>
      <p:bldP spid="29" grpId="0"/>
      <p:bldP spid="30" grpId="0"/>
      <p:bldP spid="34" grpId="0"/>
      <p:bldP spid="76" grpId="0" animBg="1"/>
      <p:bldP spid="77" grpId="0"/>
      <p:bldP spid="78" grpId="0" animBg="1"/>
      <p:bldP spid="79" grpId="0"/>
      <p:bldP spid="42" grpId="0" animBg="1"/>
      <p:bldP spid="43" grpId="0" animBg="1"/>
      <p:bldP spid="24" grpId="0" animBg="1"/>
      <p:bldP spid="25" grpId="0"/>
      <p:bldP spid="26" grpId="0" animBg="1"/>
      <p:bldP spid="27" grpId="0"/>
      <p:bldP spid="32" grpId="0"/>
      <p:bldP spid="33" grpId="0"/>
      <p:bldP spid="65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0042B-24F3-72A0-40E2-FAB9E2387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aixaDeTexto 75">
            <a:extLst>
              <a:ext uri="{FF2B5EF4-FFF2-40B4-BE49-F238E27FC236}">
                <a16:creationId xmlns:a16="http://schemas.microsoft.com/office/drawing/2014/main" id="{11B76CFE-BAA4-D822-135D-DD0624792619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3DBC4F28-DBA4-234A-7696-7A0BDBB86810}"/>
              </a:ext>
            </a:extLst>
          </p:cNvPr>
          <p:cNvSpPr txBox="1"/>
          <p:nvPr/>
        </p:nvSpPr>
        <p:spPr>
          <a:xfrm>
            <a:off x="396239" y="3773661"/>
            <a:ext cx="5821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relação entre taxa de juros e investimento é NEGATIVA: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2F1004C6-CEFE-2DBF-22B5-0E49C86E230F}"/>
              </a:ext>
            </a:extLst>
          </p:cNvPr>
          <p:cNvSpPr txBox="1"/>
          <p:nvPr/>
        </p:nvSpPr>
        <p:spPr>
          <a:xfrm>
            <a:off x="396239" y="1233289"/>
            <a:ext cx="502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Como se relacionam Taxa de juros e investimento?</a:t>
            </a:r>
          </a:p>
        </p:txBody>
      </p:sp>
      <p:pic>
        <p:nvPicPr>
          <p:cNvPr id="106" name="Picture 2" descr="UMC">
            <a:extLst>
              <a:ext uri="{FF2B5EF4-FFF2-40B4-BE49-F238E27FC236}">
                <a16:creationId xmlns:a16="http://schemas.microsoft.com/office/drawing/2014/main" id="{21FF3E39-7E66-BD5F-11A6-C4198464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tângulo 108">
            <a:extLst>
              <a:ext uri="{FF2B5EF4-FFF2-40B4-BE49-F238E27FC236}">
                <a16:creationId xmlns:a16="http://schemas.microsoft.com/office/drawing/2014/main" id="{9F9E890F-ED81-FAAA-C190-380F03E2B44D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0" name="Retângulo 109">
            <a:extLst>
              <a:ext uri="{FF2B5EF4-FFF2-40B4-BE49-F238E27FC236}">
                <a16:creationId xmlns:a16="http://schemas.microsoft.com/office/drawing/2014/main" id="{117F9047-E79E-85FB-2EA5-D9E08EFCE049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1C66E0-D9C1-1381-F026-925B02F0B71F}"/>
              </a:ext>
            </a:extLst>
          </p:cNvPr>
          <p:cNvSpPr txBox="1"/>
          <p:nvPr/>
        </p:nvSpPr>
        <p:spPr>
          <a:xfrm>
            <a:off x="396239" y="1832122"/>
            <a:ext cx="808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relação entre investimento e taxa de juros é negativa e é representada por: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2991E7CF-E37F-ADAE-6CE1-7AE5E7EEE7D6}"/>
              </a:ext>
            </a:extLst>
          </p:cNvPr>
          <p:cNvGrpSpPr/>
          <p:nvPr/>
        </p:nvGrpSpPr>
        <p:grpSpPr>
          <a:xfrm>
            <a:off x="6807365" y="2967020"/>
            <a:ext cx="3340857" cy="2478439"/>
            <a:chOff x="900328" y="2108200"/>
            <a:chExt cx="1662715" cy="1711908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8B497B7E-295C-C3C5-E21E-631440543EEC}"/>
                </a:ext>
              </a:extLst>
            </p:cNvPr>
            <p:cNvCxnSpPr/>
            <p:nvPr/>
          </p:nvCxnSpPr>
          <p:spPr>
            <a:xfrm>
              <a:off x="1140643" y="2108200"/>
              <a:ext cx="0" cy="1320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5199A543-71A2-8830-291B-6DB06C97C0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293" y="3429000"/>
              <a:ext cx="1428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4ECFD9B3-83F5-68E8-6CDD-0C1FA8E45BFB}"/>
                </a:ext>
              </a:extLst>
            </p:cNvPr>
            <p:cNvSpPr txBox="1"/>
            <p:nvPr/>
          </p:nvSpPr>
          <p:spPr>
            <a:xfrm rot="16200000">
              <a:off x="607620" y="2628398"/>
              <a:ext cx="893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5E7D86F7-7C95-7BD0-FC5A-6F73869F1DD7}"/>
                </a:ext>
              </a:extLst>
            </p:cNvPr>
            <p:cNvSpPr txBox="1"/>
            <p:nvPr/>
          </p:nvSpPr>
          <p:spPr>
            <a:xfrm>
              <a:off x="1410086" y="3512331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Investimento I</a:t>
              </a:r>
            </a:p>
          </p:txBody>
        </p: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E5341E30-3DA8-4D3E-C437-E714EFCD6729}"/>
                </a:ext>
              </a:extLst>
            </p:cNvPr>
            <p:cNvCxnSpPr/>
            <p:nvPr/>
          </p:nvCxnSpPr>
          <p:spPr>
            <a:xfrm>
              <a:off x="1306871" y="2452930"/>
              <a:ext cx="732223" cy="8116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11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593C1-4DD1-7025-BAFA-231645C9C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29404D70-9601-8F5F-3BF6-3A15D07697B7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187F7A2F-A383-D650-EDFE-377EC41F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40876791-1972-11ED-34B9-7F25B7F6E04D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61448479-4F95-BDFA-646E-2B05B93E26C1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FC16094-0C9A-0BA0-6611-779C38B5A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E148EB2-9BF6-4417-8472-3923AD697825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E6BFAB-FC09-208A-D6E7-C209491C955C}"/>
              </a:ext>
            </a:extLst>
          </p:cNvPr>
          <p:cNvSpPr txBox="1"/>
          <p:nvPr/>
        </p:nvSpPr>
        <p:spPr>
          <a:xfrm>
            <a:off x="491398" y="1133289"/>
            <a:ext cx="351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Fiscal Expansionista                                         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50D02F3D-49B9-D4B7-4AB4-64CA57A5DCD2}"/>
              </a:ext>
            </a:extLst>
          </p:cNvPr>
          <p:cNvSpPr txBox="1"/>
          <p:nvPr/>
        </p:nvSpPr>
        <p:spPr>
          <a:xfrm>
            <a:off x="6978285" y="1152143"/>
            <a:ext cx="260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Resultado do </a:t>
            </a:r>
            <a:r>
              <a:rPr lang="pt-BR" sz="1600" b="1"/>
              <a:t>cenário 6                                                 </a:t>
            </a:r>
            <a:endParaRPr lang="pt-BR" sz="1600" b="1" dirty="0"/>
          </a:p>
        </p:txBody>
      </p:sp>
      <p:sp>
        <p:nvSpPr>
          <p:cNvPr id="87" name="Forma Livre: Forma 86">
            <a:extLst>
              <a:ext uri="{FF2B5EF4-FFF2-40B4-BE49-F238E27FC236}">
                <a16:creationId xmlns:a16="http://schemas.microsoft.com/office/drawing/2014/main" id="{E90896D4-CE69-7526-C84D-8052E0882176}"/>
              </a:ext>
            </a:extLst>
          </p:cNvPr>
          <p:cNvSpPr/>
          <p:nvPr/>
        </p:nvSpPr>
        <p:spPr>
          <a:xfrm>
            <a:off x="273229" y="1583747"/>
            <a:ext cx="4091233" cy="4147794"/>
          </a:xfrm>
          <a:custGeom>
            <a:avLst/>
            <a:gdLst>
              <a:gd name="connsiteX0" fmla="*/ 3431357 w 4091233"/>
              <a:gd name="connsiteY0" fmla="*/ 263951 h 4147794"/>
              <a:gd name="connsiteX1" fmla="*/ 3431357 w 4091233"/>
              <a:gd name="connsiteY1" fmla="*/ 263951 h 4147794"/>
              <a:gd name="connsiteX2" fmla="*/ 3827283 w 4091233"/>
              <a:gd name="connsiteY2" fmla="*/ 499621 h 4147794"/>
              <a:gd name="connsiteX3" fmla="*/ 3864990 w 4091233"/>
              <a:gd name="connsiteY3" fmla="*/ 556182 h 4147794"/>
              <a:gd name="connsiteX4" fmla="*/ 3883844 w 4091233"/>
              <a:gd name="connsiteY4" fmla="*/ 650450 h 4147794"/>
              <a:gd name="connsiteX5" fmla="*/ 3864990 w 4091233"/>
              <a:gd name="connsiteY5" fmla="*/ 867266 h 4147794"/>
              <a:gd name="connsiteX6" fmla="*/ 3855563 w 4091233"/>
              <a:gd name="connsiteY6" fmla="*/ 904973 h 4147794"/>
              <a:gd name="connsiteX7" fmla="*/ 3855563 w 4091233"/>
              <a:gd name="connsiteY7" fmla="*/ 1008668 h 4147794"/>
              <a:gd name="connsiteX8" fmla="*/ 3714161 w 4091233"/>
              <a:gd name="connsiteY8" fmla="*/ 1555423 h 4147794"/>
              <a:gd name="connsiteX9" fmla="*/ 4091233 w 4091233"/>
              <a:gd name="connsiteY9" fmla="*/ 2582944 h 4147794"/>
              <a:gd name="connsiteX10" fmla="*/ 3770722 w 4091233"/>
              <a:gd name="connsiteY10" fmla="*/ 3601039 h 4147794"/>
              <a:gd name="connsiteX11" fmla="*/ 2394409 w 4091233"/>
              <a:gd name="connsiteY11" fmla="*/ 4147794 h 4147794"/>
              <a:gd name="connsiteX12" fmla="*/ 1168924 w 4091233"/>
              <a:gd name="connsiteY12" fmla="*/ 4110087 h 4147794"/>
              <a:gd name="connsiteX13" fmla="*/ 1291473 w 4091233"/>
              <a:gd name="connsiteY13" fmla="*/ 3619893 h 4147794"/>
              <a:gd name="connsiteX14" fmla="*/ 546755 w 4091233"/>
              <a:gd name="connsiteY14" fmla="*/ 3280528 h 4147794"/>
              <a:gd name="connsiteX15" fmla="*/ 0 w 4091233"/>
              <a:gd name="connsiteY15" fmla="*/ 2300140 h 4147794"/>
              <a:gd name="connsiteX16" fmla="*/ 131976 w 4091233"/>
              <a:gd name="connsiteY16" fmla="*/ 499621 h 4147794"/>
              <a:gd name="connsiteX17" fmla="*/ 575035 w 4091233"/>
              <a:gd name="connsiteY17" fmla="*/ 103695 h 4147794"/>
              <a:gd name="connsiteX18" fmla="*/ 1348033 w 4091233"/>
              <a:gd name="connsiteY18" fmla="*/ 0 h 4147794"/>
              <a:gd name="connsiteX19" fmla="*/ 2460396 w 4091233"/>
              <a:gd name="connsiteY19" fmla="*/ 103695 h 4147794"/>
              <a:gd name="connsiteX20" fmla="*/ 2828042 w 4091233"/>
              <a:gd name="connsiteY20" fmla="*/ 301658 h 4147794"/>
              <a:gd name="connsiteX21" fmla="*/ 3431357 w 4091233"/>
              <a:gd name="connsiteY21" fmla="*/ 263951 h 414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91233" h="4147794">
                <a:moveTo>
                  <a:pt x="3431357" y="263951"/>
                </a:moveTo>
                <a:lnTo>
                  <a:pt x="3431357" y="263951"/>
                </a:lnTo>
                <a:cubicBezTo>
                  <a:pt x="3610629" y="353587"/>
                  <a:pt x="3687344" y="373675"/>
                  <a:pt x="3827283" y="499621"/>
                </a:cubicBezTo>
                <a:cubicBezTo>
                  <a:pt x="3844125" y="514779"/>
                  <a:pt x="3852421" y="537328"/>
                  <a:pt x="3864990" y="556182"/>
                </a:cubicBezTo>
                <a:cubicBezTo>
                  <a:pt x="3871275" y="587605"/>
                  <a:pt x="3883844" y="618405"/>
                  <a:pt x="3883844" y="650450"/>
                </a:cubicBezTo>
                <a:cubicBezTo>
                  <a:pt x="3883844" y="722995"/>
                  <a:pt x="3873001" y="795165"/>
                  <a:pt x="3864990" y="867266"/>
                </a:cubicBezTo>
                <a:cubicBezTo>
                  <a:pt x="3863559" y="880143"/>
                  <a:pt x="3856425" y="892046"/>
                  <a:pt x="3855563" y="904973"/>
                </a:cubicBezTo>
                <a:cubicBezTo>
                  <a:pt x="3853264" y="939461"/>
                  <a:pt x="3855563" y="974103"/>
                  <a:pt x="3855563" y="1008668"/>
                </a:cubicBezTo>
                <a:lnTo>
                  <a:pt x="3714161" y="1555423"/>
                </a:lnTo>
                <a:lnTo>
                  <a:pt x="4091233" y="2582944"/>
                </a:lnTo>
                <a:lnTo>
                  <a:pt x="3770722" y="3601039"/>
                </a:lnTo>
                <a:lnTo>
                  <a:pt x="2394409" y="4147794"/>
                </a:lnTo>
                <a:lnTo>
                  <a:pt x="1168924" y="4110087"/>
                </a:lnTo>
                <a:lnTo>
                  <a:pt x="1291473" y="3619893"/>
                </a:lnTo>
                <a:lnTo>
                  <a:pt x="546755" y="3280528"/>
                </a:lnTo>
                <a:lnTo>
                  <a:pt x="0" y="2300140"/>
                </a:lnTo>
                <a:lnTo>
                  <a:pt x="131976" y="499621"/>
                </a:lnTo>
                <a:lnTo>
                  <a:pt x="575035" y="103695"/>
                </a:lnTo>
                <a:lnTo>
                  <a:pt x="1348033" y="0"/>
                </a:lnTo>
                <a:lnTo>
                  <a:pt x="2460396" y="103695"/>
                </a:lnTo>
                <a:lnTo>
                  <a:pt x="2828042" y="301658"/>
                </a:lnTo>
                <a:lnTo>
                  <a:pt x="3431357" y="263951"/>
                </a:lnTo>
                <a:close/>
              </a:path>
            </a:pathLst>
          </a:cu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3" name="CaixaDeTexto 132">
            <a:extLst>
              <a:ext uri="{FF2B5EF4-FFF2-40B4-BE49-F238E27FC236}">
                <a16:creationId xmlns:a16="http://schemas.microsoft.com/office/drawing/2014/main" id="{4589925C-921E-3F98-5A2D-D4C34531110A}"/>
              </a:ext>
            </a:extLst>
          </p:cNvPr>
          <p:cNvSpPr txBox="1"/>
          <p:nvPr/>
        </p:nvSpPr>
        <p:spPr>
          <a:xfrm>
            <a:off x="1476640" y="2115186"/>
            <a:ext cx="13795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Cenário 6                                                           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6CEDC7-F7EB-AFA9-3BA3-26B71321735A}"/>
              </a:ext>
            </a:extLst>
          </p:cNvPr>
          <p:cNvSpPr txBox="1"/>
          <p:nvPr/>
        </p:nvSpPr>
        <p:spPr>
          <a:xfrm>
            <a:off x="1154990" y="3455238"/>
            <a:ext cx="2283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Diminuição do dólar                                                    </a:t>
            </a:r>
          </a:p>
        </p:txBody>
      </p:sp>
      <p:sp>
        <p:nvSpPr>
          <p:cNvPr id="3" name="Retângulo de cantos arredondados 26">
            <a:extLst>
              <a:ext uri="{FF2B5EF4-FFF2-40B4-BE49-F238E27FC236}">
                <a16:creationId xmlns:a16="http://schemas.microsoft.com/office/drawing/2014/main" id="{14F2994E-84F5-505D-127E-27EDD345752D}"/>
              </a:ext>
            </a:extLst>
          </p:cNvPr>
          <p:cNvSpPr/>
          <p:nvPr/>
        </p:nvSpPr>
        <p:spPr>
          <a:xfrm>
            <a:off x="6466284" y="365966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D6CFC5-5AA4-7931-D7AD-4F1BD3AF5A99}"/>
              </a:ext>
            </a:extLst>
          </p:cNvPr>
          <p:cNvSpPr/>
          <p:nvPr/>
        </p:nvSpPr>
        <p:spPr>
          <a:xfrm>
            <a:off x="6642573" y="3699474"/>
            <a:ext cx="7268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IPCA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de cantos arredondados 26">
            <a:extLst>
              <a:ext uri="{FF2B5EF4-FFF2-40B4-BE49-F238E27FC236}">
                <a16:creationId xmlns:a16="http://schemas.microsoft.com/office/drawing/2014/main" id="{3AAD3053-081F-105F-0BEA-08A699B453B9}"/>
              </a:ext>
            </a:extLst>
          </p:cNvPr>
          <p:cNvSpPr/>
          <p:nvPr/>
        </p:nvSpPr>
        <p:spPr>
          <a:xfrm>
            <a:off x="8643280" y="3637367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312921E-3D29-3EAC-BCDE-CF51755B9F54}"/>
              </a:ext>
            </a:extLst>
          </p:cNvPr>
          <p:cNvSpPr/>
          <p:nvPr/>
        </p:nvSpPr>
        <p:spPr>
          <a:xfrm>
            <a:off x="8955498" y="3676228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de cantos arredondados 26">
            <a:extLst>
              <a:ext uri="{FF2B5EF4-FFF2-40B4-BE49-F238E27FC236}">
                <a16:creationId xmlns:a16="http://schemas.microsoft.com/office/drawing/2014/main" id="{F38A4283-5FCE-AA25-642F-651DFF115BCF}"/>
              </a:ext>
            </a:extLst>
          </p:cNvPr>
          <p:cNvSpPr/>
          <p:nvPr/>
        </p:nvSpPr>
        <p:spPr>
          <a:xfrm>
            <a:off x="9785951" y="362451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930F16FC-262B-5193-50DB-DD2BFF9BDE6E}"/>
              </a:ext>
            </a:extLst>
          </p:cNvPr>
          <p:cNvSpPr/>
          <p:nvPr/>
        </p:nvSpPr>
        <p:spPr>
          <a:xfrm>
            <a:off x="10094321" y="366473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de cantos arredondados 26">
            <a:extLst>
              <a:ext uri="{FF2B5EF4-FFF2-40B4-BE49-F238E27FC236}">
                <a16:creationId xmlns:a16="http://schemas.microsoft.com/office/drawing/2014/main" id="{1001C2CF-B788-DEB3-A7BE-E5B7A481D9E2}"/>
              </a:ext>
            </a:extLst>
          </p:cNvPr>
          <p:cNvSpPr/>
          <p:nvPr/>
        </p:nvSpPr>
        <p:spPr>
          <a:xfrm>
            <a:off x="7533473" y="364130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B78A6A4B-9AAE-1232-78AF-9553ED290575}"/>
              </a:ext>
            </a:extLst>
          </p:cNvPr>
          <p:cNvSpPr/>
          <p:nvPr/>
        </p:nvSpPr>
        <p:spPr>
          <a:xfrm>
            <a:off x="7841843" y="368151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3C54D79-FCB6-5027-F00B-D87AD505E7C8}"/>
              </a:ext>
            </a:extLst>
          </p:cNvPr>
          <p:cNvSpPr txBox="1"/>
          <p:nvPr/>
        </p:nvSpPr>
        <p:spPr>
          <a:xfrm rot="18118147">
            <a:off x="6627926" y="307387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Inflação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63BDA8B-1CB9-130E-CEFC-C2DAC11311C0}"/>
              </a:ext>
            </a:extLst>
          </p:cNvPr>
          <p:cNvSpPr txBox="1"/>
          <p:nvPr/>
        </p:nvSpPr>
        <p:spPr>
          <a:xfrm rot="18118147">
            <a:off x="8772121" y="2884837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Investimento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1574CD7-CE87-0E2D-7595-0021A349D2EC}"/>
              </a:ext>
            </a:extLst>
          </p:cNvPr>
          <p:cNvSpPr txBox="1"/>
          <p:nvPr/>
        </p:nvSpPr>
        <p:spPr>
          <a:xfrm rot="18118147">
            <a:off x="9894907" y="288116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4F23801-CCE1-C009-8916-B0F220C00601}"/>
              </a:ext>
            </a:extLst>
          </p:cNvPr>
          <p:cNvSpPr txBox="1"/>
          <p:nvPr/>
        </p:nvSpPr>
        <p:spPr>
          <a:xfrm rot="18118147">
            <a:off x="7628079" y="2925572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</a:t>
            </a:r>
          </a:p>
        </p:txBody>
      </p:sp>
      <p:sp>
        <p:nvSpPr>
          <p:cNvPr id="76" name="Retângulo de cantos arredondados 26">
            <a:extLst>
              <a:ext uri="{FF2B5EF4-FFF2-40B4-BE49-F238E27FC236}">
                <a16:creationId xmlns:a16="http://schemas.microsoft.com/office/drawing/2014/main" id="{B4E73D33-6790-3E2F-F3C5-D25374C251EE}"/>
              </a:ext>
            </a:extLst>
          </p:cNvPr>
          <p:cNvSpPr/>
          <p:nvPr/>
        </p:nvSpPr>
        <p:spPr>
          <a:xfrm>
            <a:off x="5297698" y="368058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88614719-42EE-E370-B55F-D4990C64D4E8}"/>
              </a:ext>
            </a:extLst>
          </p:cNvPr>
          <p:cNvSpPr/>
          <p:nvPr/>
        </p:nvSpPr>
        <p:spPr>
          <a:xfrm>
            <a:off x="5486935" y="3719309"/>
            <a:ext cx="5784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US$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870D05B2-E21B-52B8-F9E1-9F1BCF201E6E}"/>
              </a:ext>
            </a:extLst>
          </p:cNvPr>
          <p:cNvSpPr txBox="1"/>
          <p:nvPr/>
        </p:nvSpPr>
        <p:spPr>
          <a:xfrm rot="18118147">
            <a:off x="5544300" y="3159276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Dólar</a:t>
            </a:r>
          </a:p>
        </p:txBody>
      </p:sp>
      <p:sp>
        <p:nvSpPr>
          <p:cNvPr id="65" name="Seta entalhada para a direita 39">
            <a:extLst>
              <a:ext uri="{FF2B5EF4-FFF2-40B4-BE49-F238E27FC236}">
                <a16:creationId xmlns:a16="http://schemas.microsoft.com/office/drawing/2014/main" id="{1B1B4844-757C-94D0-D016-32EAA8D1ADE2}"/>
              </a:ext>
            </a:extLst>
          </p:cNvPr>
          <p:cNvSpPr/>
          <p:nvPr/>
        </p:nvSpPr>
        <p:spPr>
          <a:xfrm rot="5400000">
            <a:off x="6786447" y="4386452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6" name="Seta entalhada para a direita 39">
            <a:extLst>
              <a:ext uri="{FF2B5EF4-FFF2-40B4-BE49-F238E27FC236}">
                <a16:creationId xmlns:a16="http://schemas.microsoft.com/office/drawing/2014/main" id="{ABF0E112-1CC4-F820-E739-AD9659A1BF61}"/>
              </a:ext>
            </a:extLst>
          </p:cNvPr>
          <p:cNvSpPr/>
          <p:nvPr/>
        </p:nvSpPr>
        <p:spPr>
          <a:xfrm rot="5400000">
            <a:off x="5572518" y="4401816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" name="Seta entalhada para a direita 39">
            <a:extLst>
              <a:ext uri="{FF2B5EF4-FFF2-40B4-BE49-F238E27FC236}">
                <a16:creationId xmlns:a16="http://schemas.microsoft.com/office/drawing/2014/main" id="{5918BBC9-0A05-B535-919B-8F9C2B6174F6}"/>
              </a:ext>
            </a:extLst>
          </p:cNvPr>
          <p:cNvSpPr/>
          <p:nvPr/>
        </p:nvSpPr>
        <p:spPr>
          <a:xfrm rot="5400000">
            <a:off x="7853636" y="4401816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" name="Seta entalhada para a direita 39">
            <a:extLst>
              <a:ext uri="{FF2B5EF4-FFF2-40B4-BE49-F238E27FC236}">
                <a16:creationId xmlns:a16="http://schemas.microsoft.com/office/drawing/2014/main" id="{479161F3-EAFE-C807-3D03-A2D98CD96449}"/>
              </a:ext>
            </a:extLst>
          </p:cNvPr>
          <p:cNvSpPr/>
          <p:nvPr/>
        </p:nvSpPr>
        <p:spPr>
          <a:xfrm rot="16036345">
            <a:off x="8940860" y="4396985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" name="Seta entalhada para a direita 39">
            <a:extLst>
              <a:ext uri="{FF2B5EF4-FFF2-40B4-BE49-F238E27FC236}">
                <a16:creationId xmlns:a16="http://schemas.microsoft.com/office/drawing/2014/main" id="{202E55B7-60D0-A8D1-ACED-E24BA47220A4}"/>
              </a:ext>
            </a:extLst>
          </p:cNvPr>
          <p:cNvSpPr/>
          <p:nvPr/>
        </p:nvSpPr>
        <p:spPr>
          <a:xfrm rot="16036345">
            <a:off x="10079684" y="4381621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D7EF11-E27C-2347-FD6C-78CABE507874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Impactos do Câmbio</a:t>
            </a:r>
          </a:p>
        </p:txBody>
      </p:sp>
    </p:spTree>
    <p:extLst>
      <p:ext uri="{BB962C8B-B14F-4D97-AF65-F5344CB8AC3E}">
        <p14:creationId xmlns:p14="http://schemas.microsoft.com/office/powerpoint/2010/main" val="3660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" grpId="0" animBg="1"/>
      <p:bldP spid="7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2" grpId="0"/>
      <p:bldP spid="33" grpId="0"/>
      <p:bldP spid="34" grpId="0"/>
      <p:bldP spid="76" grpId="0" animBg="1"/>
      <p:bldP spid="77" grpId="0"/>
      <p:bldP spid="79" grpId="0"/>
      <p:bldP spid="65" grpId="0" animBg="1"/>
      <p:bldP spid="66" grpId="0" animBg="1"/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6E33-AE32-BFAB-28DF-2648A95C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846150C8-6EDF-02B3-81DB-DF9905F1E9EE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0AE27E17-6990-A291-3CB6-E93AE987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6184A8BA-92F3-C882-E361-63EA6DF09BB2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381AEBA9-A8EC-7E4D-35F1-E46B6780CD9C}"/>
              </a:ext>
            </a:extLst>
          </p:cNvPr>
          <p:cNvSpPr/>
          <p:nvPr/>
        </p:nvSpPr>
        <p:spPr>
          <a:xfrm>
            <a:off x="481366" y="82926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B24F7E9-D71F-7E32-F1A1-297BE59293E9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8BD8636-6584-E254-85B4-327BF5F0C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4E60DCC-E430-491E-A79F-9CCA1893BED7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D80FA7D-F3B7-1A20-1B76-F1CF8362BE06}"/>
              </a:ext>
            </a:extLst>
          </p:cNvPr>
          <p:cNvSpPr txBox="1"/>
          <p:nvPr/>
        </p:nvSpPr>
        <p:spPr>
          <a:xfrm rot="18118147">
            <a:off x="6513349" y="1544839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</a:t>
            </a:r>
          </a:p>
        </p:txBody>
      </p: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D251EC29-0D39-7843-C3D4-3F8299642A5C}"/>
              </a:ext>
            </a:extLst>
          </p:cNvPr>
          <p:cNvGrpSpPr/>
          <p:nvPr/>
        </p:nvGrpSpPr>
        <p:grpSpPr>
          <a:xfrm>
            <a:off x="3282793" y="1153214"/>
            <a:ext cx="5336405" cy="2310608"/>
            <a:chOff x="3282793" y="1118392"/>
            <a:chExt cx="5336405" cy="2310608"/>
          </a:xfrm>
        </p:grpSpPr>
        <p:sp>
          <p:nvSpPr>
            <p:cNvPr id="8" name="Retângulo de cantos arredondados 26">
              <a:extLst>
                <a:ext uri="{FF2B5EF4-FFF2-40B4-BE49-F238E27FC236}">
                  <a16:creationId xmlns:a16="http://schemas.microsoft.com/office/drawing/2014/main" id="{351C409F-EA99-5551-D4A9-B01DCBFDC998}"/>
                </a:ext>
              </a:extLst>
            </p:cNvPr>
            <p:cNvSpPr/>
            <p:nvPr/>
          </p:nvSpPr>
          <p:spPr>
            <a:xfrm>
              <a:off x="5446997" y="2427847"/>
              <a:ext cx="890264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069330E3-8331-9B5F-5264-250ADA1E26CD}"/>
                </a:ext>
              </a:extLst>
            </p:cNvPr>
            <p:cNvSpPr/>
            <p:nvPr/>
          </p:nvSpPr>
          <p:spPr>
            <a:xfrm>
              <a:off x="5787066" y="2466570"/>
              <a:ext cx="307806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i="1" dirty="0">
                  <a:solidFill>
                    <a:sysClr val="windowText" lastClr="000000"/>
                  </a:solidFill>
                </a:rPr>
                <a:t>I</a:t>
              </a:r>
              <a:endParaRPr lang="pt-B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tângulo de cantos arredondados 26">
              <a:extLst>
                <a:ext uri="{FF2B5EF4-FFF2-40B4-BE49-F238E27FC236}">
                  <a16:creationId xmlns:a16="http://schemas.microsoft.com/office/drawing/2014/main" id="{BC1913B5-3799-F90F-AFD5-7B4CE4839C9E}"/>
                </a:ext>
              </a:extLst>
            </p:cNvPr>
            <p:cNvSpPr/>
            <p:nvPr/>
          </p:nvSpPr>
          <p:spPr>
            <a:xfrm>
              <a:off x="6572152" y="2421845"/>
              <a:ext cx="890264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48CFB82-711B-6BD6-7A01-EC40342C344A}"/>
                </a:ext>
              </a:extLst>
            </p:cNvPr>
            <p:cNvSpPr/>
            <p:nvPr/>
          </p:nvSpPr>
          <p:spPr>
            <a:xfrm>
              <a:off x="6808954" y="2460706"/>
              <a:ext cx="416659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i="1" dirty="0">
                  <a:solidFill>
                    <a:sysClr val="windowText" lastClr="000000"/>
                  </a:solidFill>
                </a:rPr>
                <a:t>DA</a:t>
              </a:r>
              <a:endParaRPr lang="pt-B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tângulo de cantos arredondados 26">
              <a:extLst>
                <a:ext uri="{FF2B5EF4-FFF2-40B4-BE49-F238E27FC236}">
                  <a16:creationId xmlns:a16="http://schemas.microsoft.com/office/drawing/2014/main" id="{0A02FC31-50C8-6ADB-399E-F2FA4B10274E}"/>
                </a:ext>
              </a:extLst>
            </p:cNvPr>
            <p:cNvSpPr/>
            <p:nvPr/>
          </p:nvSpPr>
          <p:spPr>
            <a:xfrm>
              <a:off x="7714823" y="2408993"/>
              <a:ext cx="890264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57A1E73-9E62-3942-5278-BE1FCC4FA6D1}"/>
                </a:ext>
              </a:extLst>
            </p:cNvPr>
            <p:cNvSpPr/>
            <p:nvPr/>
          </p:nvSpPr>
          <p:spPr>
            <a:xfrm>
              <a:off x="8023193" y="2449209"/>
              <a:ext cx="416659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i="1" dirty="0">
                  <a:solidFill>
                    <a:sysClr val="windowText" lastClr="000000"/>
                  </a:solidFill>
                </a:rPr>
                <a:t>Y</a:t>
              </a:r>
              <a:endParaRPr lang="pt-B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tângulo de cantos arredondados 26">
              <a:extLst>
                <a:ext uri="{FF2B5EF4-FFF2-40B4-BE49-F238E27FC236}">
                  <a16:creationId xmlns:a16="http://schemas.microsoft.com/office/drawing/2014/main" id="{335EDE7A-6591-D8ED-84E9-6AA5C992A72C}"/>
                </a:ext>
              </a:extLst>
            </p:cNvPr>
            <p:cNvSpPr/>
            <p:nvPr/>
          </p:nvSpPr>
          <p:spPr>
            <a:xfrm>
              <a:off x="4349982" y="2425778"/>
              <a:ext cx="890264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DCEF3F11-26AC-3D4A-A137-9B3BF4C6EAE6}"/>
                </a:ext>
              </a:extLst>
            </p:cNvPr>
            <p:cNvSpPr/>
            <p:nvPr/>
          </p:nvSpPr>
          <p:spPr>
            <a:xfrm>
              <a:off x="4658352" y="2465994"/>
              <a:ext cx="416659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i="1" dirty="0">
                  <a:solidFill>
                    <a:sysClr val="windowText" lastClr="000000"/>
                  </a:solidFill>
                </a:rPr>
                <a:t>L</a:t>
              </a:r>
              <a:endParaRPr lang="pt-B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tângulo de cantos arredondados 26">
              <a:extLst>
                <a:ext uri="{FF2B5EF4-FFF2-40B4-BE49-F238E27FC236}">
                  <a16:creationId xmlns:a16="http://schemas.microsoft.com/office/drawing/2014/main" id="{A9818767-4959-1783-F523-FC1311AE1943}"/>
                </a:ext>
              </a:extLst>
            </p:cNvPr>
            <p:cNvSpPr/>
            <p:nvPr/>
          </p:nvSpPr>
          <p:spPr>
            <a:xfrm>
              <a:off x="3282793" y="2444144"/>
              <a:ext cx="890264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7B85A8F-4DF3-B2D0-07CD-2E0AAC697976}"/>
                </a:ext>
              </a:extLst>
            </p:cNvPr>
            <p:cNvSpPr/>
            <p:nvPr/>
          </p:nvSpPr>
          <p:spPr>
            <a:xfrm>
              <a:off x="3622862" y="2482867"/>
              <a:ext cx="307806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i="1" dirty="0">
                  <a:solidFill>
                    <a:sysClr val="windowText" lastClr="000000"/>
                  </a:solidFill>
                </a:rPr>
                <a:t>i</a:t>
              </a:r>
              <a:endParaRPr lang="pt-B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Seta entalhada para a direita 39">
              <a:extLst>
                <a:ext uri="{FF2B5EF4-FFF2-40B4-BE49-F238E27FC236}">
                  <a16:creationId xmlns:a16="http://schemas.microsoft.com/office/drawing/2014/main" id="{6EA21F85-3DC2-84BE-2DFE-A289C6A8E1DC}"/>
                </a:ext>
              </a:extLst>
            </p:cNvPr>
            <p:cNvSpPr/>
            <p:nvPr/>
          </p:nvSpPr>
          <p:spPr>
            <a:xfrm rot="16200000">
              <a:off x="3573915" y="3199529"/>
              <a:ext cx="249937" cy="209005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F455A5F-A2EF-1F3F-F544-572D66BDD95B}"/>
                </a:ext>
              </a:extLst>
            </p:cNvPr>
            <p:cNvSpPr txBox="1"/>
            <p:nvPr/>
          </p:nvSpPr>
          <p:spPr>
            <a:xfrm rot="18118147">
              <a:off x="3409681" y="1695544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000EE99B-FBFF-A1FF-AEB2-59EAD4A7523A}"/>
                </a:ext>
              </a:extLst>
            </p:cNvPr>
            <p:cNvSpPr txBox="1"/>
            <p:nvPr/>
          </p:nvSpPr>
          <p:spPr>
            <a:xfrm rot="18118147">
              <a:off x="5581428" y="1689938"/>
              <a:ext cx="11095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Investimento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3FAD002A-F942-1E4D-217A-C2187F5DD43D}"/>
                </a:ext>
              </a:extLst>
            </p:cNvPr>
            <p:cNvSpPr txBox="1"/>
            <p:nvPr/>
          </p:nvSpPr>
          <p:spPr>
            <a:xfrm rot="18118147">
              <a:off x="7849916" y="1628547"/>
              <a:ext cx="11384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 (PIB)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42661FD6-8F18-F85E-B84B-526E9016C875}"/>
                </a:ext>
              </a:extLst>
            </p:cNvPr>
            <p:cNvSpPr txBox="1"/>
            <p:nvPr/>
          </p:nvSpPr>
          <p:spPr>
            <a:xfrm rot="18118147">
              <a:off x="4380628" y="1591759"/>
              <a:ext cx="1346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Demanda Moeda</a:t>
              </a:r>
            </a:p>
          </p:txBody>
        </p:sp>
        <p:sp>
          <p:nvSpPr>
            <p:cNvPr id="38" name="Seta entalhada para a direita 39">
              <a:extLst>
                <a:ext uri="{FF2B5EF4-FFF2-40B4-BE49-F238E27FC236}">
                  <a16:creationId xmlns:a16="http://schemas.microsoft.com/office/drawing/2014/main" id="{8DA4A8CA-C048-7BCE-8004-0A151F999F0F}"/>
                </a:ext>
              </a:extLst>
            </p:cNvPr>
            <p:cNvSpPr/>
            <p:nvPr/>
          </p:nvSpPr>
          <p:spPr>
            <a:xfrm rot="5400000">
              <a:off x="4623082" y="3177231"/>
              <a:ext cx="249937" cy="209005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39" name="Seta entalhada para a direita 39">
              <a:extLst>
                <a:ext uri="{FF2B5EF4-FFF2-40B4-BE49-F238E27FC236}">
                  <a16:creationId xmlns:a16="http://schemas.microsoft.com/office/drawing/2014/main" id="{345DA42D-448F-E654-FE78-0D910276CB42}"/>
                </a:ext>
              </a:extLst>
            </p:cNvPr>
            <p:cNvSpPr/>
            <p:nvPr/>
          </p:nvSpPr>
          <p:spPr>
            <a:xfrm rot="5400000">
              <a:off x="5766844" y="3177232"/>
              <a:ext cx="249937" cy="209005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40" name="Seta entalhada para a direita 39">
              <a:extLst>
                <a:ext uri="{FF2B5EF4-FFF2-40B4-BE49-F238E27FC236}">
                  <a16:creationId xmlns:a16="http://schemas.microsoft.com/office/drawing/2014/main" id="{F716E458-895C-D682-32A9-54C69D5AABF2}"/>
                </a:ext>
              </a:extLst>
            </p:cNvPr>
            <p:cNvSpPr/>
            <p:nvPr/>
          </p:nvSpPr>
          <p:spPr>
            <a:xfrm rot="5400000">
              <a:off x="6892314" y="3177233"/>
              <a:ext cx="249937" cy="209005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41" name="Seta entalhada para a direita 39">
              <a:extLst>
                <a:ext uri="{FF2B5EF4-FFF2-40B4-BE49-F238E27FC236}">
                  <a16:creationId xmlns:a16="http://schemas.microsoft.com/office/drawing/2014/main" id="{18155C32-E16D-F7E6-F4AE-B7DA6346B9AB}"/>
                </a:ext>
              </a:extLst>
            </p:cNvPr>
            <p:cNvSpPr/>
            <p:nvPr/>
          </p:nvSpPr>
          <p:spPr>
            <a:xfrm rot="5400000">
              <a:off x="8067826" y="3167343"/>
              <a:ext cx="249937" cy="209005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</p:grp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101F6CB-CBFA-DA14-E987-53E05DFD5E32}"/>
              </a:ext>
            </a:extLst>
          </p:cNvPr>
          <p:cNvSpPr txBox="1"/>
          <p:nvPr/>
        </p:nvSpPr>
        <p:spPr>
          <a:xfrm>
            <a:off x="1378589" y="2542671"/>
            <a:ext cx="1697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Cenário 1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 de cantos arredondados 26">
            <a:extLst>
              <a:ext uri="{FF2B5EF4-FFF2-40B4-BE49-F238E27FC236}">
                <a16:creationId xmlns:a16="http://schemas.microsoft.com/office/drawing/2014/main" id="{B7722379-1DDF-FB9C-33CD-F0BFC024FE13}"/>
              </a:ext>
            </a:extLst>
          </p:cNvPr>
          <p:cNvSpPr/>
          <p:nvPr/>
        </p:nvSpPr>
        <p:spPr>
          <a:xfrm>
            <a:off x="3282793" y="4292461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516D3A90-82CF-775A-D8EF-B7C875EDB611}"/>
              </a:ext>
            </a:extLst>
          </p:cNvPr>
          <p:cNvSpPr/>
          <p:nvPr/>
        </p:nvSpPr>
        <p:spPr>
          <a:xfrm>
            <a:off x="3622862" y="4331184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0" name="Seta entalhada para a direita 39">
            <a:extLst>
              <a:ext uri="{FF2B5EF4-FFF2-40B4-BE49-F238E27FC236}">
                <a16:creationId xmlns:a16="http://schemas.microsoft.com/office/drawing/2014/main" id="{A46901F1-1759-3880-1519-01CE9F2A36E2}"/>
              </a:ext>
            </a:extLst>
          </p:cNvPr>
          <p:cNvSpPr/>
          <p:nvPr/>
        </p:nvSpPr>
        <p:spPr>
          <a:xfrm rot="5400000">
            <a:off x="3573915" y="5047846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1" name="Retângulo de cantos arredondados 26">
            <a:extLst>
              <a:ext uri="{FF2B5EF4-FFF2-40B4-BE49-F238E27FC236}">
                <a16:creationId xmlns:a16="http://schemas.microsoft.com/office/drawing/2014/main" id="{197CB4EE-2231-0078-F229-C8E6EAF4BDE7}"/>
              </a:ext>
            </a:extLst>
          </p:cNvPr>
          <p:cNvSpPr/>
          <p:nvPr/>
        </p:nvSpPr>
        <p:spPr>
          <a:xfrm>
            <a:off x="5446997" y="4276164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00D96C-BE5F-6135-F96B-7608E968D082}"/>
              </a:ext>
            </a:extLst>
          </p:cNvPr>
          <p:cNvSpPr/>
          <p:nvPr/>
        </p:nvSpPr>
        <p:spPr>
          <a:xfrm>
            <a:off x="5787066" y="4314887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tângulo de cantos arredondados 26">
            <a:extLst>
              <a:ext uri="{FF2B5EF4-FFF2-40B4-BE49-F238E27FC236}">
                <a16:creationId xmlns:a16="http://schemas.microsoft.com/office/drawing/2014/main" id="{F189BB33-297B-B39C-C27C-AAF3C752B15B}"/>
              </a:ext>
            </a:extLst>
          </p:cNvPr>
          <p:cNvSpPr/>
          <p:nvPr/>
        </p:nvSpPr>
        <p:spPr>
          <a:xfrm>
            <a:off x="6572152" y="4270162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3ECDFC79-2813-53A3-D351-EA60A2E3A7F3}"/>
              </a:ext>
            </a:extLst>
          </p:cNvPr>
          <p:cNvSpPr/>
          <p:nvPr/>
        </p:nvSpPr>
        <p:spPr>
          <a:xfrm>
            <a:off x="6808954" y="4309023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5" name="Retângulo de cantos arredondados 26">
            <a:extLst>
              <a:ext uri="{FF2B5EF4-FFF2-40B4-BE49-F238E27FC236}">
                <a16:creationId xmlns:a16="http://schemas.microsoft.com/office/drawing/2014/main" id="{327855B0-C85B-F674-5AC7-FD00DBA07B72}"/>
              </a:ext>
            </a:extLst>
          </p:cNvPr>
          <p:cNvSpPr/>
          <p:nvPr/>
        </p:nvSpPr>
        <p:spPr>
          <a:xfrm>
            <a:off x="7714823" y="425731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EE191FFD-9BE1-DE9B-A0FE-1D2F9B34FBB3}"/>
              </a:ext>
            </a:extLst>
          </p:cNvPr>
          <p:cNvSpPr/>
          <p:nvPr/>
        </p:nvSpPr>
        <p:spPr>
          <a:xfrm>
            <a:off x="8023193" y="429752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7" name="Retângulo de cantos arredondados 26">
            <a:extLst>
              <a:ext uri="{FF2B5EF4-FFF2-40B4-BE49-F238E27FC236}">
                <a16:creationId xmlns:a16="http://schemas.microsoft.com/office/drawing/2014/main" id="{75BE95D8-63D0-0640-B42C-B6E50506FFFF}"/>
              </a:ext>
            </a:extLst>
          </p:cNvPr>
          <p:cNvSpPr/>
          <p:nvPr/>
        </p:nvSpPr>
        <p:spPr>
          <a:xfrm>
            <a:off x="4349982" y="427409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A80B8044-A3D9-4D02-AF76-CD07F42BD11E}"/>
              </a:ext>
            </a:extLst>
          </p:cNvPr>
          <p:cNvSpPr/>
          <p:nvPr/>
        </p:nvSpPr>
        <p:spPr>
          <a:xfrm>
            <a:off x="4658352" y="431431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63" name="Seta entalhada para a direita 39">
            <a:extLst>
              <a:ext uri="{FF2B5EF4-FFF2-40B4-BE49-F238E27FC236}">
                <a16:creationId xmlns:a16="http://schemas.microsoft.com/office/drawing/2014/main" id="{933ECF37-A4CC-427A-E5D7-26F289063208}"/>
              </a:ext>
            </a:extLst>
          </p:cNvPr>
          <p:cNvSpPr/>
          <p:nvPr/>
        </p:nvSpPr>
        <p:spPr>
          <a:xfrm rot="15935802">
            <a:off x="4670217" y="502554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5" name="Seta entalhada para a direita 39">
            <a:extLst>
              <a:ext uri="{FF2B5EF4-FFF2-40B4-BE49-F238E27FC236}">
                <a16:creationId xmlns:a16="http://schemas.microsoft.com/office/drawing/2014/main" id="{D0130410-9D4C-6FB7-82EB-59119D0A6CC2}"/>
              </a:ext>
            </a:extLst>
          </p:cNvPr>
          <p:cNvSpPr/>
          <p:nvPr/>
        </p:nvSpPr>
        <p:spPr>
          <a:xfrm rot="15935802">
            <a:off x="5785698" y="5025549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6" name="Seta entalhada para a direita 39">
            <a:extLst>
              <a:ext uri="{FF2B5EF4-FFF2-40B4-BE49-F238E27FC236}">
                <a16:creationId xmlns:a16="http://schemas.microsoft.com/office/drawing/2014/main" id="{C451C2BB-548C-5D2A-CE9B-2151B5E4DC2A}"/>
              </a:ext>
            </a:extLst>
          </p:cNvPr>
          <p:cNvSpPr/>
          <p:nvPr/>
        </p:nvSpPr>
        <p:spPr>
          <a:xfrm rot="15935802">
            <a:off x="6930022" y="5025550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7" name="Seta entalhada para a direita 39">
            <a:extLst>
              <a:ext uri="{FF2B5EF4-FFF2-40B4-BE49-F238E27FC236}">
                <a16:creationId xmlns:a16="http://schemas.microsoft.com/office/drawing/2014/main" id="{7DEF866E-C62D-4B75-7A4F-399554FB97AE}"/>
              </a:ext>
            </a:extLst>
          </p:cNvPr>
          <p:cNvSpPr/>
          <p:nvPr/>
        </p:nvSpPr>
        <p:spPr>
          <a:xfrm rot="15935802">
            <a:off x="8086680" y="5015660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11FD8249-C8AD-E3EC-31D3-DF602AC80B8F}"/>
              </a:ext>
            </a:extLst>
          </p:cNvPr>
          <p:cNvSpPr txBox="1"/>
          <p:nvPr/>
        </p:nvSpPr>
        <p:spPr>
          <a:xfrm>
            <a:off x="1414851" y="4340961"/>
            <a:ext cx="1697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Cenário 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7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8" grpId="0" animBg="1"/>
      <p:bldP spid="49" grpId="0"/>
      <p:bldP spid="50" grpId="0" animBg="1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63" grpId="0" animBg="1"/>
      <p:bldP spid="65" grpId="0" animBg="1"/>
      <p:bldP spid="66" grpId="0" animBg="1"/>
      <p:bldP spid="6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3674B-A52D-3DBA-76DC-CD4E93675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AD1C63B1-3CD5-0F52-7DB2-4B15FA2CC7BB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2AF470E3-F9E1-68D2-D463-13A7B7FF7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67FB7F21-4A12-418C-3341-7A5E3AD93BF9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ED0A3154-B062-F542-56E4-4A3BF392D0DD}"/>
              </a:ext>
            </a:extLst>
          </p:cNvPr>
          <p:cNvSpPr/>
          <p:nvPr/>
        </p:nvSpPr>
        <p:spPr>
          <a:xfrm>
            <a:off x="481366" y="82926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88B7A21D-A3B3-0293-1B1E-230BA186F0C1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8D4B0A3-8880-7F8F-7D77-CD4EF816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47B5ECF-FB6F-6D44-917A-F0D9A822A9EB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D7D908-91B2-6BE8-979C-75A24AA267B8}"/>
              </a:ext>
            </a:extLst>
          </p:cNvPr>
          <p:cNvSpPr txBox="1"/>
          <p:nvPr/>
        </p:nvSpPr>
        <p:spPr>
          <a:xfrm>
            <a:off x="1378589" y="2542671"/>
            <a:ext cx="1697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Cenário 3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9E8555-0195-73BD-8537-91FB1C376D59}"/>
              </a:ext>
            </a:extLst>
          </p:cNvPr>
          <p:cNvSpPr txBox="1"/>
          <p:nvPr/>
        </p:nvSpPr>
        <p:spPr>
          <a:xfrm>
            <a:off x="1414851" y="4340961"/>
            <a:ext cx="1697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Cenário 4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de cantos arredondados 26">
            <a:extLst>
              <a:ext uri="{FF2B5EF4-FFF2-40B4-BE49-F238E27FC236}">
                <a16:creationId xmlns:a16="http://schemas.microsoft.com/office/drawing/2014/main" id="{A64A0207-0134-E618-F399-A488E99FCD15}"/>
              </a:ext>
            </a:extLst>
          </p:cNvPr>
          <p:cNvSpPr/>
          <p:nvPr/>
        </p:nvSpPr>
        <p:spPr>
          <a:xfrm>
            <a:off x="4722685" y="2542671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59D7F7A-D551-A657-0C32-6B58D102AFC8}"/>
              </a:ext>
            </a:extLst>
          </p:cNvPr>
          <p:cNvSpPr/>
          <p:nvPr/>
        </p:nvSpPr>
        <p:spPr>
          <a:xfrm>
            <a:off x="5062754" y="2581394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6" name="Seta entalhada para a direita 39">
            <a:extLst>
              <a:ext uri="{FF2B5EF4-FFF2-40B4-BE49-F238E27FC236}">
                <a16:creationId xmlns:a16="http://schemas.microsoft.com/office/drawing/2014/main" id="{91790552-0BBE-5D04-D688-8D49491F82E5}"/>
              </a:ext>
            </a:extLst>
          </p:cNvPr>
          <p:cNvSpPr/>
          <p:nvPr/>
        </p:nvSpPr>
        <p:spPr>
          <a:xfrm rot="5400000">
            <a:off x="5013807" y="3298056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de cantos arredondados 26">
            <a:extLst>
              <a:ext uri="{FF2B5EF4-FFF2-40B4-BE49-F238E27FC236}">
                <a16:creationId xmlns:a16="http://schemas.microsoft.com/office/drawing/2014/main" id="{890692D5-5DC4-BF45-E805-5AA0F0C875F0}"/>
              </a:ext>
            </a:extLst>
          </p:cNvPr>
          <p:cNvSpPr/>
          <p:nvPr/>
        </p:nvSpPr>
        <p:spPr>
          <a:xfrm>
            <a:off x="6899681" y="2520372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DE995DD-D8AE-7DFE-D542-DF96C0FAB4E9}"/>
              </a:ext>
            </a:extLst>
          </p:cNvPr>
          <p:cNvSpPr/>
          <p:nvPr/>
        </p:nvSpPr>
        <p:spPr>
          <a:xfrm>
            <a:off x="7136483" y="2559233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tângulo de cantos arredondados 26">
            <a:extLst>
              <a:ext uri="{FF2B5EF4-FFF2-40B4-BE49-F238E27FC236}">
                <a16:creationId xmlns:a16="http://schemas.microsoft.com/office/drawing/2014/main" id="{3777711C-3C8A-7D49-B217-2BEE9507A034}"/>
              </a:ext>
            </a:extLst>
          </p:cNvPr>
          <p:cNvSpPr/>
          <p:nvPr/>
        </p:nvSpPr>
        <p:spPr>
          <a:xfrm>
            <a:off x="8042352" y="250752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8FCF844-1A13-CC8C-E18D-3FF7BD377BD9}"/>
              </a:ext>
            </a:extLst>
          </p:cNvPr>
          <p:cNvSpPr/>
          <p:nvPr/>
        </p:nvSpPr>
        <p:spPr>
          <a:xfrm>
            <a:off x="8350722" y="254773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tângulo de cantos arredondados 26">
            <a:extLst>
              <a:ext uri="{FF2B5EF4-FFF2-40B4-BE49-F238E27FC236}">
                <a16:creationId xmlns:a16="http://schemas.microsoft.com/office/drawing/2014/main" id="{018EB12E-7850-9CE0-222D-C9D3C784BB24}"/>
              </a:ext>
            </a:extLst>
          </p:cNvPr>
          <p:cNvSpPr/>
          <p:nvPr/>
        </p:nvSpPr>
        <p:spPr>
          <a:xfrm>
            <a:off x="5789874" y="252430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7025A6B-E2F7-702E-A3FE-14717F21F3B5}"/>
              </a:ext>
            </a:extLst>
          </p:cNvPr>
          <p:cNvSpPr/>
          <p:nvPr/>
        </p:nvSpPr>
        <p:spPr>
          <a:xfrm>
            <a:off x="6098244" y="256452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2C1E1A8-D521-97ED-4840-B1EBF9B66E8D}"/>
              </a:ext>
            </a:extLst>
          </p:cNvPr>
          <p:cNvSpPr txBox="1"/>
          <p:nvPr/>
        </p:nvSpPr>
        <p:spPr>
          <a:xfrm rot="18118147">
            <a:off x="4867036" y="1748379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BE1EBCC-DB2D-2C0D-5168-2BEF110F8B4E}"/>
              </a:ext>
            </a:extLst>
          </p:cNvPr>
          <p:cNvSpPr txBox="1"/>
          <p:nvPr/>
        </p:nvSpPr>
        <p:spPr>
          <a:xfrm rot="18118147">
            <a:off x="6906325" y="1616818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1871F20-AFD4-BADD-8C60-A2B4D97499D9}"/>
              </a:ext>
            </a:extLst>
          </p:cNvPr>
          <p:cNvSpPr txBox="1"/>
          <p:nvPr/>
        </p:nvSpPr>
        <p:spPr>
          <a:xfrm rot="18118147">
            <a:off x="8151308" y="176417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0DD0675-E549-1D32-48B6-803D8983FEDF}"/>
              </a:ext>
            </a:extLst>
          </p:cNvPr>
          <p:cNvSpPr txBox="1"/>
          <p:nvPr/>
        </p:nvSpPr>
        <p:spPr>
          <a:xfrm rot="18118147">
            <a:off x="5834216" y="1721699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Moeda</a:t>
            </a:r>
          </a:p>
        </p:txBody>
      </p:sp>
      <p:sp>
        <p:nvSpPr>
          <p:cNvPr id="32" name="Retângulo de cantos arredondados 26">
            <a:extLst>
              <a:ext uri="{FF2B5EF4-FFF2-40B4-BE49-F238E27FC236}">
                <a16:creationId xmlns:a16="http://schemas.microsoft.com/office/drawing/2014/main" id="{BFC726FF-E6FE-2EDE-918D-39FA7C505B3A}"/>
              </a:ext>
            </a:extLst>
          </p:cNvPr>
          <p:cNvSpPr/>
          <p:nvPr/>
        </p:nvSpPr>
        <p:spPr>
          <a:xfrm>
            <a:off x="3554099" y="2563591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727A374-6DF9-3C2D-6B8C-C41388038E48}"/>
              </a:ext>
            </a:extLst>
          </p:cNvPr>
          <p:cNvSpPr/>
          <p:nvPr/>
        </p:nvSpPr>
        <p:spPr>
          <a:xfrm>
            <a:off x="3865887" y="2602314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G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4" name="Seta entalhada para a direita 39">
            <a:extLst>
              <a:ext uri="{FF2B5EF4-FFF2-40B4-BE49-F238E27FC236}">
                <a16:creationId xmlns:a16="http://schemas.microsoft.com/office/drawing/2014/main" id="{00D1E547-AB0A-6C8F-A213-C1BE3E698BFF}"/>
              </a:ext>
            </a:extLst>
          </p:cNvPr>
          <p:cNvSpPr/>
          <p:nvPr/>
        </p:nvSpPr>
        <p:spPr>
          <a:xfrm rot="5400000">
            <a:off x="3886969" y="329559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AC0B6F2-0AC4-01DB-FFAA-A68B447D4388}"/>
              </a:ext>
            </a:extLst>
          </p:cNvPr>
          <p:cNvSpPr txBox="1"/>
          <p:nvPr/>
        </p:nvSpPr>
        <p:spPr>
          <a:xfrm rot="18118147">
            <a:off x="3693931" y="1760565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Gasto Governo</a:t>
            </a:r>
          </a:p>
        </p:txBody>
      </p:sp>
      <p:sp>
        <p:nvSpPr>
          <p:cNvPr id="44" name="Seta entalhada para a direita 39">
            <a:extLst>
              <a:ext uri="{FF2B5EF4-FFF2-40B4-BE49-F238E27FC236}">
                <a16:creationId xmlns:a16="http://schemas.microsoft.com/office/drawing/2014/main" id="{43142D12-2C02-D5DC-CC43-8658EB034716}"/>
              </a:ext>
            </a:extLst>
          </p:cNvPr>
          <p:cNvSpPr/>
          <p:nvPr/>
        </p:nvSpPr>
        <p:spPr>
          <a:xfrm rot="5400000">
            <a:off x="8392588" y="329559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5" name="Seta entalhada para a direita 39">
            <a:extLst>
              <a:ext uri="{FF2B5EF4-FFF2-40B4-BE49-F238E27FC236}">
                <a16:creationId xmlns:a16="http://schemas.microsoft.com/office/drawing/2014/main" id="{239B3087-F0D6-B3AE-4F18-73E5B60259C3}"/>
              </a:ext>
            </a:extLst>
          </p:cNvPr>
          <p:cNvSpPr/>
          <p:nvPr/>
        </p:nvSpPr>
        <p:spPr>
          <a:xfrm rot="5400000">
            <a:off x="6129781" y="329559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6" name="Seta entalhada para a direita 39">
            <a:extLst>
              <a:ext uri="{FF2B5EF4-FFF2-40B4-BE49-F238E27FC236}">
                <a16:creationId xmlns:a16="http://schemas.microsoft.com/office/drawing/2014/main" id="{798AD157-96BE-F1B4-FA23-F1745FA803A5}"/>
              </a:ext>
            </a:extLst>
          </p:cNvPr>
          <p:cNvSpPr/>
          <p:nvPr/>
        </p:nvSpPr>
        <p:spPr>
          <a:xfrm rot="5400000">
            <a:off x="7261185" y="3303742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9" name="Retângulo de cantos arredondados 26">
            <a:extLst>
              <a:ext uri="{FF2B5EF4-FFF2-40B4-BE49-F238E27FC236}">
                <a16:creationId xmlns:a16="http://schemas.microsoft.com/office/drawing/2014/main" id="{B5F7CA0F-85D3-300B-F358-8EB0DEE8B6D7}"/>
              </a:ext>
            </a:extLst>
          </p:cNvPr>
          <p:cNvSpPr/>
          <p:nvPr/>
        </p:nvSpPr>
        <p:spPr>
          <a:xfrm>
            <a:off x="4722685" y="4208978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B831498-7445-7EB8-4531-91FEB562DC5F}"/>
              </a:ext>
            </a:extLst>
          </p:cNvPr>
          <p:cNvSpPr/>
          <p:nvPr/>
        </p:nvSpPr>
        <p:spPr>
          <a:xfrm>
            <a:off x="5062754" y="4247701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61" name="Retângulo de cantos arredondados 26">
            <a:extLst>
              <a:ext uri="{FF2B5EF4-FFF2-40B4-BE49-F238E27FC236}">
                <a16:creationId xmlns:a16="http://schemas.microsoft.com/office/drawing/2014/main" id="{9EB29293-BF8B-9CE8-2625-7BD50FAECA1B}"/>
              </a:ext>
            </a:extLst>
          </p:cNvPr>
          <p:cNvSpPr/>
          <p:nvPr/>
        </p:nvSpPr>
        <p:spPr>
          <a:xfrm>
            <a:off x="6899681" y="4186679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6F33DB70-A218-5E7F-2C89-3AABB5D72C60}"/>
              </a:ext>
            </a:extLst>
          </p:cNvPr>
          <p:cNvSpPr/>
          <p:nvPr/>
        </p:nvSpPr>
        <p:spPr>
          <a:xfrm>
            <a:off x="7136483" y="4225540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69" name="Retângulo de cantos arredondados 26">
            <a:extLst>
              <a:ext uri="{FF2B5EF4-FFF2-40B4-BE49-F238E27FC236}">
                <a16:creationId xmlns:a16="http://schemas.microsoft.com/office/drawing/2014/main" id="{AA65F63B-B5DE-035D-2312-B8D3CF8AE9C5}"/>
              </a:ext>
            </a:extLst>
          </p:cNvPr>
          <p:cNvSpPr/>
          <p:nvPr/>
        </p:nvSpPr>
        <p:spPr>
          <a:xfrm>
            <a:off x="8042352" y="4173827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C5654C8C-F682-9388-EB85-FDCD01012B4D}"/>
              </a:ext>
            </a:extLst>
          </p:cNvPr>
          <p:cNvSpPr/>
          <p:nvPr/>
        </p:nvSpPr>
        <p:spPr>
          <a:xfrm>
            <a:off x="8350722" y="4214043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1" name="Retângulo de cantos arredondados 26">
            <a:extLst>
              <a:ext uri="{FF2B5EF4-FFF2-40B4-BE49-F238E27FC236}">
                <a16:creationId xmlns:a16="http://schemas.microsoft.com/office/drawing/2014/main" id="{69B05165-1412-B3EA-8762-CA43FEAF13BC}"/>
              </a:ext>
            </a:extLst>
          </p:cNvPr>
          <p:cNvSpPr/>
          <p:nvPr/>
        </p:nvSpPr>
        <p:spPr>
          <a:xfrm>
            <a:off x="5789874" y="4190612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D46C05A4-7CDF-8761-ACA8-42E1BBB14B66}"/>
              </a:ext>
            </a:extLst>
          </p:cNvPr>
          <p:cNvSpPr/>
          <p:nvPr/>
        </p:nvSpPr>
        <p:spPr>
          <a:xfrm>
            <a:off x="6098244" y="4230828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3" name="Retângulo de cantos arredondados 26">
            <a:extLst>
              <a:ext uri="{FF2B5EF4-FFF2-40B4-BE49-F238E27FC236}">
                <a16:creationId xmlns:a16="http://schemas.microsoft.com/office/drawing/2014/main" id="{BAE731D0-036A-D164-A3C3-0730DC1AF004}"/>
              </a:ext>
            </a:extLst>
          </p:cNvPr>
          <p:cNvSpPr/>
          <p:nvPr/>
        </p:nvSpPr>
        <p:spPr>
          <a:xfrm>
            <a:off x="3554099" y="4229898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12A881DD-97F2-7639-39A5-07F05444AF6B}"/>
              </a:ext>
            </a:extLst>
          </p:cNvPr>
          <p:cNvSpPr/>
          <p:nvPr/>
        </p:nvSpPr>
        <p:spPr>
          <a:xfrm>
            <a:off x="3865887" y="4268621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G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5" name="Seta entalhada para a direita 39">
            <a:extLst>
              <a:ext uri="{FF2B5EF4-FFF2-40B4-BE49-F238E27FC236}">
                <a16:creationId xmlns:a16="http://schemas.microsoft.com/office/drawing/2014/main" id="{24BCBA23-9D4C-7DF1-7D71-F3D60C15DD7D}"/>
              </a:ext>
            </a:extLst>
          </p:cNvPr>
          <p:cNvSpPr/>
          <p:nvPr/>
        </p:nvSpPr>
        <p:spPr>
          <a:xfrm rot="16036345">
            <a:off x="3886969" y="4961905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6" name="Seta entalhada para a direita 39">
            <a:extLst>
              <a:ext uri="{FF2B5EF4-FFF2-40B4-BE49-F238E27FC236}">
                <a16:creationId xmlns:a16="http://schemas.microsoft.com/office/drawing/2014/main" id="{ABCF9158-ACF0-D5DE-7F12-D6AE6D140768}"/>
              </a:ext>
            </a:extLst>
          </p:cNvPr>
          <p:cNvSpPr/>
          <p:nvPr/>
        </p:nvSpPr>
        <p:spPr>
          <a:xfrm rot="16036345">
            <a:off x="5024925" y="4962469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7" name="Seta entalhada para a direita 39">
            <a:extLst>
              <a:ext uri="{FF2B5EF4-FFF2-40B4-BE49-F238E27FC236}">
                <a16:creationId xmlns:a16="http://schemas.microsoft.com/office/drawing/2014/main" id="{A874DB73-8FA5-CA5D-A6C6-C038AD3D799C}"/>
              </a:ext>
            </a:extLst>
          </p:cNvPr>
          <p:cNvSpPr/>
          <p:nvPr/>
        </p:nvSpPr>
        <p:spPr>
          <a:xfrm rot="16036345">
            <a:off x="6109950" y="4955960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8" name="Seta entalhada para a direita 39">
            <a:extLst>
              <a:ext uri="{FF2B5EF4-FFF2-40B4-BE49-F238E27FC236}">
                <a16:creationId xmlns:a16="http://schemas.microsoft.com/office/drawing/2014/main" id="{17123DA5-848D-C80F-9322-28A96C9FEFEF}"/>
              </a:ext>
            </a:extLst>
          </p:cNvPr>
          <p:cNvSpPr/>
          <p:nvPr/>
        </p:nvSpPr>
        <p:spPr>
          <a:xfrm rot="16036345">
            <a:off x="7219844" y="4961906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9" name="Seta entalhada para a direita 39">
            <a:extLst>
              <a:ext uri="{FF2B5EF4-FFF2-40B4-BE49-F238E27FC236}">
                <a16:creationId xmlns:a16="http://schemas.microsoft.com/office/drawing/2014/main" id="{29F5D58E-C62B-A22A-A04F-2256DF86CC6D}"/>
              </a:ext>
            </a:extLst>
          </p:cNvPr>
          <p:cNvSpPr/>
          <p:nvPr/>
        </p:nvSpPr>
        <p:spPr>
          <a:xfrm rot="16036345">
            <a:off x="8432121" y="4955960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386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/>
      <p:bldP spid="15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2" grpId="0" animBg="1"/>
      <p:bldP spid="33" grpId="0"/>
      <p:bldP spid="34" grpId="0" animBg="1"/>
      <p:bldP spid="43" grpId="0"/>
      <p:bldP spid="44" grpId="0" animBg="1"/>
      <p:bldP spid="45" grpId="0" animBg="1"/>
      <p:bldP spid="46" grpId="0" animBg="1"/>
      <p:bldP spid="59" grpId="0" animBg="1"/>
      <p:bldP spid="60" grpId="0"/>
      <p:bldP spid="61" grpId="0" animBg="1"/>
      <p:bldP spid="62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AFE47-D3A0-CDBA-51B4-D6EDB3B41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AB3DA7F7-47E9-98DE-0E88-CB0F66C69F17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415D2641-9C34-399B-97E6-798306C6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EE11526C-A381-4AF7-8EE2-A6227A5B7819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CA983C6A-436D-B06D-60F4-6C91B3E216AF}"/>
              </a:ext>
            </a:extLst>
          </p:cNvPr>
          <p:cNvSpPr/>
          <p:nvPr/>
        </p:nvSpPr>
        <p:spPr>
          <a:xfrm>
            <a:off x="481366" y="82926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B7F7FB26-C903-79B4-BC84-599344E6CB13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D3842C2-B8AC-7D6A-C763-94F275177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96B75C6-62BD-140E-7CDA-D4FC20437754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CC9589-1C52-C26E-827B-FFBC1DAB162F}"/>
              </a:ext>
            </a:extLst>
          </p:cNvPr>
          <p:cNvSpPr txBox="1"/>
          <p:nvPr/>
        </p:nvSpPr>
        <p:spPr>
          <a:xfrm>
            <a:off x="1378589" y="2542671"/>
            <a:ext cx="1697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Cenário 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2AED2B0-290F-9F2E-C694-A7C6C11451CC}"/>
              </a:ext>
            </a:extLst>
          </p:cNvPr>
          <p:cNvSpPr txBox="1"/>
          <p:nvPr/>
        </p:nvSpPr>
        <p:spPr>
          <a:xfrm>
            <a:off x="1414851" y="4340961"/>
            <a:ext cx="16974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Cenário 6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de cantos arredondados 26">
            <a:extLst>
              <a:ext uri="{FF2B5EF4-FFF2-40B4-BE49-F238E27FC236}">
                <a16:creationId xmlns:a16="http://schemas.microsoft.com/office/drawing/2014/main" id="{0A73F44E-C13C-883A-30D6-D971E6162F2B}"/>
              </a:ext>
            </a:extLst>
          </p:cNvPr>
          <p:cNvSpPr/>
          <p:nvPr/>
        </p:nvSpPr>
        <p:spPr>
          <a:xfrm>
            <a:off x="5133873" y="2508391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A351FEE-4645-AD3F-68C7-521B488FE01B}"/>
              </a:ext>
            </a:extLst>
          </p:cNvPr>
          <p:cNvSpPr/>
          <p:nvPr/>
        </p:nvSpPr>
        <p:spPr>
          <a:xfrm>
            <a:off x="5310162" y="2548199"/>
            <a:ext cx="7268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IPCA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11" name="Retângulo de cantos arredondados 26">
            <a:extLst>
              <a:ext uri="{FF2B5EF4-FFF2-40B4-BE49-F238E27FC236}">
                <a16:creationId xmlns:a16="http://schemas.microsoft.com/office/drawing/2014/main" id="{0176A5AB-3EAA-978E-869B-6CEDFBD9B4D3}"/>
              </a:ext>
            </a:extLst>
          </p:cNvPr>
          <p:cNvSpPr/>
          <p:nvPr/>
        </p:nvSpPr>
        <p:spPr>
          <a:xfrm>
            <a:off x="6201062" y="249002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063301C-897D-A496-DB77-AD8F1272C471}"/>
              </a:ext>
            </a:extLst>
          </p:cNvPr>
          <p:cNvSpPr/>
          <p:nvPr/>
        </p:nvSpPr>
        <p:spPr>
          <a:xfrm>
            <a:off x="6509432" y="253024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5F73BC-762A-C8FB-414A-2508FA1ED022}"/>
              </a:ext>
            </a:extLst>
          </p:cNvPr>
          <p:cNvSpPr txBox="1"/>
          <p:nvPr/>
        </p:nvSpPr>
        <p:spPr>
          <a:xfrm rot="18118147">
            <a:off x="5340242" y="1863158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Inflação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1C52D2F-CDD8-BB59-E32D-B5F9BB1A2716}"/>
              </a:ext>
            </a:extLst>
          </p:cNvPr>
          <p:cNvSpPr txBox="1"/>
          <p:nvPr/>
        </p:nvSpPr>
        <p:spPr>
          <a:xfrm rot="18118147">
            <a:off x="6316689" y="1765132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</a:t>
            </a:r>
          </a:p>
        </p:txBody>
      </p:sp>
      <p:sp>
        <p:nvSpPr>
          <p:cNvPr id="18" name="Retângulo de cantos arredondados 26">
            <a:extLst>
              <a:ext uri="{FF2B5EF4-FFF2-40B4-BE49-F238E27FC236}">
                <a16:creationId xmlns:a16="http://schemas.microsoft.com/office/drawing/2014/main" id="{7E90D5A8-10B7-2289-E2AB-49B619D87478}"/>
              </a:ext>
            </a:extLst>
          </p:cNvPr>
          <p:cNvSpPr/>
          <p:nvPr/>
        </p:nvSpPr>
        <p:spPr>
          <a:xfrm>
            <a:off x="3965287" y="2529311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06CF00B-9C2E-9A93-7A61-2440AACDAEB3}"/>
              </a:ext>
            </a:extLst>
          </p:cNvPr>
          <p:cNvSpPr/>
          <p:nvPr/>
        </p:nvSpPr>
        <p:spPr>
          <a:xfrm>
            <a:off x="4154524" y="2568034"/>
            <a:ext cx="5784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US$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0" name="Seta entalhada para a direita 39">
            <a:extLst>
              <a:ext uri="{FF2B5EF4-FFF2-40B4-BE49-F238E27FC236}">
                <a16:creationId xmlns:a16="http://schemas.microsoft.com/office/drawing/2014/main" id="{D12E554B-8835-0808-98C2-DE9EBA5BDF9B}"/>
              </a:ext>
            </a:extLst>
          </p:cNvPr>
          <p:cNvSpPr/>
          <p:nvPr/>
        </p:nvSpPr>
        <p:spPr>
          <a:xfrm rot="16036345">
            <a:off x="4298157" y="326131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01EE2F-49A5-FA43-6B67-D991629D9252}"/>
              </a:ext>
            </a:extLst>
          </p:cNvPr>
          <p:cNvSpPr txBox="1"/>
          <p:nvPr/>
        </p:nvSpPr>
        <p:spPr>
          <a:xfrm rot="18118147">
            <a:off x="4269715" y="195887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Dólar</a:t>
            </a:r>
          </a:p>
        </p:txBody>
      </p:sp>
      <p:sp>
        <p:nvSpPr>
          <p:cNvPr id="22" name="Seta entalhada para a direita 39">
            <a:extLst>
              <a:ext uri="{FF2B5EF4-FFF2-40B4-BE49-F238E27FC236}">
                <a16:creationId xmlns:a16="http://schemas.microsoft.com/office/drawing/2014/main" id="{F224322E-C3D4-33E7-BB66-DBE97121E8AE}"/>
              </a:ext>
            </a:extLst>
          </p:cNvPr>
          <p:cNvSpPr/>
          <p:nvPr/>
        </p:nvSpPr>
        <p:spPr>
          <a:xfrm rot="16036345">
            <a:off x="5436113" y="3261882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3" name="Seta entalhada para a direita 39">
            <a:extLst>
              <a:ext uri="{FF2B5EF4-FFF2-40B4-BE49-F238E27FC236}">
                <a16:creationId xmlns:a16="http://schemas.microsoft.com/office/drawing/2014/main" id="{23A7317F-411D-AA86-F7EF-33B1C9DBA233}"/>
              </a:ext>
            </a:extLst>
          </p:cNvPr>
          <p:cNvSpPr/>
          <p:nvPr/>
        </p:nvSpPr>
        <p:spPr>
          <a:xfrm rot="16036345">
            <a:off x="6521138" y="325537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1" name="Retângulo de cantos arredondados 26">
            <a:extLst>
              <a:ext uri="{FF2B5EF4-FFF2-40B4-BE49-F238E27FC236}">
                <a16:creationId xmlns:a16="http://schemas.microsoft.com/office/drawing/2014/main" id="{62405CB6-EF77-FEAB-C309-8C7769481A09}"/>
              </a:ext>
            </a:extLst>
          </p:cNvPr>
          <p:cNvSpPr/>
          <p:nvPr/>
        </p:nvSpPr>
        <p:spPr>
          <a:xfrm>
            <a:off x="7310869" y="2486092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D58542EA-41F3-58B3-35C2-B74A7646EC18}"/>
              </a:ext>
            </a:extLst>
          </p:cNvPr>
          <p:cNvSpPr/>
          <p:nvPr/>
        </p:nvSpPr>
        <p:spPr>
          <a:xfrm>
            <a:off x="7623087" y="2524953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6" name="Retângulo de cantos arredondados 26">
            <a:extLst>
              <a:ext uri="{FF2B5EF4-FFF2-40B4-BE49-F238E27FC236}">
                <a16:creationId xmlns:a16="http://schemas.microsoft.com/office/drawing/2014/main" id="{7EC799EF-471E-E00F-81F9-BCCCDF533917}"/>
              </a:ext>
            </a:extLst>
          </p:cNvPr>
          <p:cNvSpPr/>
          <p:nvPr/>
        </p:nvSpPr>
        <p:spPr>
          <a:xfrm>
            <a:off x="8453540" y="247324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D27661A-0A51-062C-80A2-F9794FAF90A6}"/>
              </a:ext>
            </a:extLst>
          </p:cNvPr>
          <p:cNvSpPr/>
          <p:nvPr/>
        </p:nvSpPr>
        <p:spPr>
          <a:xfrm>
            <a:off x="8761910" y="251345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C4CE89D-9796-35BC-136E-FA7291976413}"/>
              </a:ext>
            </a:extLst>
          </p:cNvPr>
          <p:cNvSpPr txBox="1"/>
          <p:nvPr/>
        </p:nvSpPr>
        <p:spPr>
          <a:xfrm rot="18118147">
            <a:off x="7469277" y="1762875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Investimento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E17CFDC-EAAA-DAE6-17C6-9C4D8B7565D6}"/>
              </a:ext>
            </a:extLst>
          </p:cNvPr>
          <p:cNvSpPr txBox="1"/>
          <p:nvPr/>
        </p:nvSpPr>
        <p:spPr>
          <a:xfrm rot="18118147">
            <a:off x="8562496" y="17298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40" name="Seta entalhada para a direita 39">
            <a:extLst>
              <a:ext uri="{FF2B5EF4-FFF2-40B4-BE49-F238E27FC236}">
                <a16:creationId xmlns:a16="http://schemas.microsoft.com/office/drawing/2014/main" id="{31D4E25C-89C3-1ED4-8755-A31E44BC320E}"/>
              </a:ext>
            </a:extLst>
          </p:cNvPr>
          <p:cNvSpPr/>
          <p:nvPr/>
        </p:nvSpPr>
        <p:spPr>
          <a:xfrm rot="5400000">
            <a:off x="7606408" y="325806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1" name="Seta entalhada para a direita 39">
            <a:extLst>
              <a:ext uri="{FF2B5EF4-FFF2-40B4-BE49-F238E27FC236}">
                <a16:creationId xmlns:a16="http://schemas.microsoft.com/office/drawing/2014/main" id="{14C35BA1-D517-5959-E27B-4775C785B3B6}"/>
              </a:ext>
            </a:extLst>
          </p:cNvPr>
          <p:cNvSpPr/>
          <p:nvPr/>
        </p:nvSpPr>
        <p:spPr>
          <a:xfrm rot="5400000">
            <a:off x="8781920" y="324817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2" name="Retângulo de cantos arredondados 26">
            <a:extLst>
              <a:ext uri="{FF2B5EF4-FFF2-40B4-BE49-F238E27FC236}">
                <a16:creationId xmlns:a16="http://schemas.microsoft.com/office/drawing/2014/main" id="{3208DE90-B145-D70B-B09E-E446FBC4790E}"/>
              </a:ext>
            </a:extLst>
          </p:cNvPr>
          <p:cNvSpPr/>
          <p:nvPr/>
        </p:nvSpPr>
        <p:spPr>
          <a:xfrm>
            <a:off x="5133873" y="4255744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E5F5DB0-E7EE-968C-BBDB-14FF25CB00D3}"/>
              </a:ext>
            </a:extLst>
          </p:cNvPr>
          <p:cNvSpPr/>
          <p:nvPr/>
        </p:nvSpPr>
        <p:spPr>
          <a:xfrm>
            <a:off x="5310162" y="4295552"/>
            <a:ext cx="7268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IPCA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de cantos arredondados 26">
            <a:extLst>
              <a:ext uri="{FF2B5EF4-FFF2-40B4-BE49-F238E27FC236}">
                <a16:creationId xmlns:a16="http://schemas.microsoft.com/office/drawing/2014/main" id="{3100FB42-F66A-60F0-52F1-614E3EA06404}"/>
              </a:ext>
            </a:extLst>
          </p:cNvPr>
          <p:cNvSpPr/>
          <p:nvPr/>
        </p:nvSpPr>
        <p:spPr>
          <a:xfrm>
            <a:off x="7310869" y="423344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791ECC3B-EF1E-8FB8-4661-7794DD8042B1}"/>
              </a:ext>
            </a:extLst>
          </p:cNvPr>
          <p:cNvSpPr/>
          <p:nvPr/>
        </p:nvSpPr>
        <p:spPr>
          <a:xfrm>
            <a:off x="7623087" y="427230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0" name="Retângulo de cantos arredondados 26">
            <a:extLst>
              <a:ext uri="{FF2B5EF4-FFF2-40B4-BE49-F238E27FC236}">
                <a16:creationId xmlns:a16="http://schemas.microsoft.com/office/drawing/2014/main" id="{08623BF7-2A3E-FEF9-3432-12C3DE82EF51}"/>
              </a:ext>
            </a:extLst>
          </p:cNvPr>
          <p:cNvSpPr/>
          <p:nvPr/>
        </p:nvSpPr>
        <p:spPr>
          <a:xfrm>
            <a:off x="8453540" y="4220593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3479DE46-1ABA-2E50-ADCC-FEB6AB870CC2}"/>
              </a:ext>
            </a:extLst>
          </p:cNvPr>
          <p:cNvSpPr/>
          <p:nvPr/>
        </p:nvSpPr>
        <p:spPr>
          <a:xfrm>
            <a:off x="8761910" y="4260809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2" name="Retângulo de cantos arredondados 26">
            <a:extLst>
              <a:ext uri="{FF2B5EF4-FFF2-40B4-BE49-F238E27FC236}">
                <a16:creationId xmlns:a16="http://schemas.microsoft.com/office/drawing/2014/main" id="{1B1D4515-2A9E-1898-FFC2-E2EEBB8086EA}"/>
              </a:ext>
            </a:extLst>
          </p:cNvPr>
          <p:cNvSpPr/>
          <p:nvPr/>
        </p:nvSpPr>
        <p:spPr>
          <a:xfrm>
            <a:off x="6201062" y="4237378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640859C2-1228-623C-0859-8B0CB606D18F}"/>
              </a:ext>
            </a:extLst>
          </p:cNvPr>
          <p:cNvSpPr/>
          <p:nvPr/>
        </p:nvSpPr>
        <p:spPr>
          <a:xfrm>
            <a:off x="6509432" y="4277594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de cantos arredondados 26">
            <a:extLst>
              <a:ext uri="{FF2B5EF4-FFF2-40B4-BE49-F238E27FC236}">
                <a16:creationId xmlns:a16="http://schemas.microsoft.com/office/drawing/2014/main" id="{27E5DF7B-8736-1FD5-4740-D302B95D85CD}"/>
              </a:ext>
            </a:extLst>
          </p:cNvPr>
          <p:cNvSpPr/>
          <p:nvPr/>
        </p:nvSpPr>
        <p:spPr>
          <a:xfrm>
            <a:off x="3965287" y="4276664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F259539F-7336-7707-174A-13769DE4C09D}"/>
              </a:ext>
            </a:extLst>
          </p:cNvPr>
          <p:cNvSpPr/>
          <p:nvPr/>
        </p:nvSpPr>
        <p:spPr>
          <a:xfrm>
            <a:off x="4154524" y="4315387"/>
            <a:ext cx="5784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US$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56" name="Seta entalhada para a direita 39">
            <a:extLst>
              <a:ext uri="{FF2B5EF4-FFF2-40B4-BE49-F238E27FC236}">
                <a16:creationId xmlns:a16="http://schemas.microsoft.com/office/drawing/2014/main" id="{DF7D68B0-20E4-4843-ED08-3CD3115E848F}"/>
              </a:ext>
            </a:extLst>
          </p:cNvPr>
          <p:cNvSpPr/>
          <p:nvPr/>
        </p:nvSpPr>
        <p:spPr>
          <a:xfrm rot="5400000">
            <a:off x="5454036" y="4982530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7" name="Seta entalhada para a direita 39">
            <a:extLst>
              <a:ext uri="{FF2B5EF4-FFF2-40B4-BE49-F238E27FC236}">
                <a16:creationId xmlns:a16="http://schemas.microsoft.com/office/drawing/2014/main" id="{0FBB5E2F-137B-79C0-C8A6-D17C943C11F6}"/>
              </a:ext>
            </a:extLst>
          </p:cNvPr>
          <p:cNvSpPr/>
          <p:nvPr/>
        </p:nvSpPr>
        <p:spPr>
          <a:xfrm rot="5400000">
            <a:off x="4275241" y="499789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58" name="Seta entalhada para a direita 39">
            <a:extLst>
              <a:ext uri="{FF2B5EF4-FFF2-40B4-BE49-F238E27FC236}">
                <a16:creationId xmlns:a16="http://schemas.microsoft.com/office/drawing/2014/main" id="{1AFB0CA2-FBC0-ECC7-0CAA-B110C3C92C46}"/>
              </a:ext>
            </a:extLst>
          </p:cNvPr>
          <p:cNvSpPr/>
          <p:nvPr/>
        </p:nvSpPr>
        <p:spPr>
          <a:xfrm rot="5400000">
            <a:off x="6521225" y="499789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3" name="Seta entalhada para a direita 39">
            <a:extLst>
              <a:ext uri="{FF2B5EF4-FFF2-40B4-BE49-F238E27FC236}">
                <a16:creationId xmlns:a16="http://schemas.microsoft.com/office/drawing/2014/main" id="{20235808-F2A7-02E0-1CD5-37F4E5B092FB}"/>
              </a:ext>
            </a:extLst>
          </p:cNvPr>
          <p:cNvSpPr/>
          <p:nvPr/>
        </p:nvSpPr>
        <p:spPr>
          <a:xfrm rot="16036345">
            <a:off x="7608449" y="499306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5" name="Seta entalhada para a direita 39">
            <a:extLst>
              <a:ext uri="{FF2B5EF4-FFF2-40B4-BE49-F238E27FC236}">
                <a16:creationId xmlns:a16="http://schemas.microsoft.com/office/drawing/2014/main" id="{B5367C07-611E-5552-07C5-E62ECBC02A9D}"/>
              </a:ext>
            </a:extLst>
          </p:cNvPr>
          <p:cNvSpPr/>
          <p:nvPr/>
        </p:nvSpPr>
        <p:spPr>
          <a:xfrm rot="16036345">
            <a:off x="8747273" y="4977699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603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  <p:bldP spid="14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  <p:bldP spid="31" grpId="0" animBg="1"/>
      <p:bldP spid="35" grpId="0"/>
      <p:bldP spid="36" grpId="0" animBg="1"/>
      <p:bldP spid="37" grpId="0"/>
      <p:bldP spid="38" grpId="0"/>
      <p:bldP spid="39" grpId="0"/>
      <p:bldP spid="40" grpId="0" animBg="1"/>
      <p:bldP spid="41" grpId="0" animBg="1"/>
      <p:bldP spid="42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 animBg="1"/>
      <p:bldP spid="58" grpId="0" animBg="1"/>
      <p:bldP spid="63" grpId="0" animBg="1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22979-48D0-FAA6-5C42-C85D64CB1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AB0B5209-DD52-0AE0-47EF-05A014EA2F7D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BD510D0C-D91D-2596-FFFE-DDF90331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B0B8682E-A37F-E879-FD92-4909346FE5C6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855898E3-548D-A74E-2E1B-AD8BB1E1FAD0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3F59A838-1BDF-9F83-785A-EE37B5688AF8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de Phillips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73BAC3D-50AA-543F-B3F4-AB3A08901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6D6DB61E-BDA8-8A09-75E5-815902C08075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AA85ED-B69F-5D87-E60C-A79CEFFF417B}"/>
              </a:ext>
            </a:extLst>
          </p:cNvPr>
          <p:cNvSpPr txBox="1"/>
          <p:nvPr/>
        </p:nvSpPr>
        <p:spPr>
          <a:xfrm>
            <a:off x="536047" y="1289272"/>
            <a:ext cx="100198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A teoria sugere que altas taxas de inflação conduzem a baixas taxas de desemprego, e o inverso também é verdadeiro. 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03D1440-5613-C136-58B3-2D7B19065F30}"/>
              </a:ext>
            </a:extLst>
          </p:cNvPr>
          <p:cNvCxnSpPr/>
          <p:nvPr/>
        </p:nvCxnSpPr>
        <p:spPr>
          <a:xfrm>
            <a:off x="4487159" y="2460396"/>
            <a:ext cx="0" cy="2479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55F7F12-4FA1-0D1B-4C8C-96F3897AF592}"/>
              </a:ext>
            </a:extLst>
          </p:cNvPr>
          <p:cNvCxnSpPr>
            <a:cxnSpLocks/>
          </p:cNvCxnSpPr>
          <p:nvPr/>
        </p:nvCxnSpPr>
        <p:spPr>
          <a:xfrm flipH="1">
            <a:off x="4487159" y="4939645"/>
            <a:ext cx="3722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co 10">
            <a:extLst>
              <a:ext uri="{FF2B5EF4-FFF2-40B4-BE49-F238E27FC236}">
                <a16:creationId xmlns:a16="http://schemas.microsoft.com/office/drawing/2014/main" id="{369E446B-A323-346E-02A5-D927BCEDFF80}"/>
              </a:ext>
            </a:extLst>
          </p:cNvPr>
          <p:cNvSpPr/>
          <p:nvPr/>
        </p:nvSpPr>
        <p:spPr>
          <a:xfrm rot="11390443">
            <a:off x="4844377" y="6259"/>
            <a:ext cx="5459097" cy="4851656"/>
          </a:xfrm>
          <a:prstGeom prst="arc">
            <a:avLst>
              <a:gd name="adj1" fmla="val 15966468"/>
              <a:gd name="adj2" fmla="val 2079994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71E627-7E5D-C3F9-12DC-7D2C95E83717}"/>
              </a:ext>
            </a:extLst>
          </p:cNvPr>
          <p:cNvSpPr txBox="1"/>
          <p:nvPr/>
        </p:nvSpPr>
        <p:spPr>
          <a:xfrm rot="16200000">
            <a:off x="2854296" y="3053770"/>
            <a:ext cx="1556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Inflação, in 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19372D-7285-B7C5-8675-5CCC24708226}"/>
              </a:ext>
            </a:extLst>
          </p:cNvPr>
          <p:cNvSpPr txBox="1"/>
          <p:nvPr/>
        </p:nvSpPr>
        <p:spPr>
          <a:xfrm>
            <a:off x="5545948" y="5424044"/>
            <a:ext cx="189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Desemprego, d</a:t>
            </a:r>
            <a:endParaRPr lang="pt-BR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A6CB1C4B-948A-CDB6-0E65-F3C1F5080376}"/>
              </a:ext>
            </a:extLst>
          </p:cNvPr>
          <p:cNvCxnSpPr>
            <a:cxnSpLocks/>
          </p:cNvCxnSpPr>
          <p:nvPr/>
        </p:nvCxnSpPr>
        <p:spPr>
          <a:xfrm>
            <a:off x="4487159" y="3726593"/>
            <a:ext cx="817907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D7B8566-2A06-07B8-0B0A-0625FB0AFDBE}"/>
              </a:ext>
            </a:extLst>
          </p:cNvPr>
          <p:cNvCxnSpPr>
            <a:cxnSpLocks/>
          </p:cNvCxnSpPr>
          <p:nvPr/>
        </p:nvCxnSpPr>
        <p:spPr>
          <a:xfrm flipH="1">
            <a:off x="5305066" y="3708753"/>
            <a:ext cx="1223" cy="1256771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35A1BB6-E74F-286B-38D6-DD7FB222EFBA}"/>
              </a:ext>
            </a:extLst>
          </p:cNvPr>
          <p:cNvSpPr txBox="1"/>
          <p:nvPr/>
        </p:nvSpPr>
        <p:spPr>
          <a:xfrm>
            <a:off x="4034532" y="3449332"/>
            <a:ext cx="41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a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99A5BDB-98FB-12F3-D60D-32ED1119E102}"/>
              </a:ext>
            </a:extLst>
          </p:cNvPr>
          <p:cNvSpPr txBox="1"/>
          <p:nvPr/>
        </p:nvSpPr>
        <p:spPr>
          <a:xfrm>
            <a:off x="5169269" y="4922910"/>
            <a:ext cx="367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a</a:t>
            </a:r>
            <a:endParaRPr lang="pt-BR" dirty="0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62D38486-F097-1002-1BC1-F042E83F27CC}"/>
              </a:ext>
            </a:extLst>
          </p:cNvPr>
          <p:cNvCxnSpPr>
            <a:cxnSpLocks/>
          </p:cNvCxnSpPr>
          <p:nvPr/>
        </p:nvCxnSpPr>
        <p:spPr>
          <a:xfrm>
            <a:off x="4496587" y="4535865"/>
            <a:ext cx="1851580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6C5F1188-6A5E-2941-F2C9-5BEB962C53D0}"/>
              </a:ext>
            </a:extLst>
          </p:cNvPr>
          <p:cNvCxnSpPr>
            <a:cxnSpLocks/>
          </p:cNvCxnSpPr>
          <p:nvPr/>
        </p:nvCxnSpPr>
        <p:spPr>
          <a:xfrm>
            <a:off x="6348167" y="4535865"/>
            <a:ext cx="0" cy="438072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92115EC-C0D7-3297-03C2-611BBD40337E}"/>
              </a:ext>
            </a:extLst>
          </p:cNvPr>
          <p:cNvSpPr txBox="1"/>
          <p:nvPr/>
        </p:nvSpPr>
        <p:spPr>
          <a:xfrm>
            <a:off x="6178754" y="4953260"/>
            <a:ext cx="48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b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76FCFCB-C58F-61E8-2B39-E564C5393C9A}"/>
              </a:ext>
            </a:extLst>
          </p:cNvPr>
          <p:cNvSpPr txBox="1"/>
          <p:nvPr/>
        </p:nvSpPr>
        <p:spPr>
          <a:xfrm>
            <a:off x="4048386" y="4234523"/>
            <a:ext cx="484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b</a:t>
            </a:r>
            <a:endParaRPr lang="pt-BR" dirty="0"/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9D6BCBA2-A28A-2506-29CF-B242DEAD76DD}"/>
              </a:ext>
            </a:extLst>
          </p:cNvPr>
          <p:cNvCxnSpPr/>
          <p:nvPr/>
        </p:nvCxnSpPr>
        <p:spPr>
          <a:xfrm>
            <a:off x="5621300" y="2460396"/>
            <a:ext cx="0" cy="2513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E24AE9D-4B42-90E4-1F89-4AC5DBC30920}"/>
              </a:ext>
            </a:extLst>
          </p:cNvPr>
          <p:cNvSpPr txBox="1"/>
          <p:nvPr/>
        </p:nvSpPr>
        <p:spPr>
          <a:xfrm>
            <a:off x="5070395" y="1982555"/>
            <a:ext cx="1545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Longo prazo</a:t>
            </a:r>
            <a:endParaRPr lang="pt-BR" dirty="0"/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8D6BE992-5D9F-5FD1-263D-A922C141F6F4}"/>
              </a:ext>
            </a:extLst>
          </p:cNvPr>
          <p:cNvCxnSpPr>
            <a:cxnSpLocks/>
          </p:cNvCxnSpPr>
          <p:nvPr/>
        </p:nvCxnSpPr>
        <p:spPr>
          <a:xfrm>
            <a:off x="4487159" y="2915990"/>
            <a:ext cx="438171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3B85B302-2DCA-825F-01B6-E8FBBC6FE0A9}"/>
              </a:ext>
            </a:extLst>
          </p:cNvPr>
          <p:cNvCxnSpPr>
            <a:cxnSpLocks/>
          </p:cNvCxnSpPr>
          <p:nvPr/>
        </p:nvCxnSpPr>
        <p:spPr>
          <a:xfrm>
            <a:off x="4925330" y="2915990"/>
            <a:ext cx="0" cy="2030886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881DA00-994C-A514-6B8A-7F90B9049AC7}"/>
              </a:ext>
            </a:extLst>
          </p:cNvPr>
          <p:cNvSpPr txBox="1"/>
          <p:nvPr/>
        </p:nvSpPr>
        <p:spPr>
          <a:xfrm>
            <a:off x="4061129" y="2664141"/>
            <a:ext cx="41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c</a:t>
            </a:r>
            <a:endParaRPr lang="pt-BR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C3B2BA66-8B46-66B5-1184-43DDCA41CC63}"/>
              </a:ext>
            </a:extLst>
          </p:cNvPr>
          <p:cNvSpPr txBox="1"/>
          <p:nvPr/>
        </p:nvSpPr>
        <p:spPr>
          <a:xfrm>
            <a:off x="4671067" y="4919396"/>
            <a:ext cx="413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830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E8096-5A31-2F5D-5047-D22873665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C99733E6-87AB-5F63-D64C-23CA52BB9760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64168035-E1A6-6815-C8C8-189A44D9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35F1B887-4F8E-1845-0B63-8CAE82074479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F7539202-647D-617B-2189-0DE4D9098C40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C521E6F-2666-257D-9BB0-562A1A2D2FD9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LM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2056F0-58DF-0B22-7CF6-84B3134006B2}"/>
              </a:ext>
            </a:extLst>
          </p:cNvPr>
          <p:cNvSpPr txBox="1"/>
          <p:nvPr/>
        </p:nvSpPr>
        <p:spPr>
          <a:xfrm>
            <a:off x="2541856" y="177792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Política Monetária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EE4D423-B3FE-29B3-4A34-E8C0A51D9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D90987-45FB-E073-1729-63E22729076A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C7CBFF-DB72-071D-14B8-26469731B543}"/>
              </a:ext>
            </a:extLst>
          </p:cNvPr>
          <p:cNvSpPr txBox="1"/>
          <p:nvPr/>
        </p:nvSpPr>
        <p:spPr>
          <a:xfrm>
            <a:off x="491398" y="1133289"/>
            <a:ext cx="3513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Política monetária Contracionista                                                                           </a:t>
            </a:r>
          </a:p>
        </p:txBody>
      </p:sp>
      <p:sp>
        <p:nvSpPr>
          <p:cNvPr id="22" name="Retângulo de cantos arredondados 26">
            <a:extLst>
              <a:ext uri="{FF2B5EF4-FFF2-40B4-BE49-F238E27FC236}">
                <a16:creationId xmlns:a16="http://schemas.microsoft.com/office/drawing/2014/main" id="{CA35ABDE-C61B-FA70-F963-9C8D1A00FF58}"/>
              </a:ext>
            </a:extLst>
          </p:cNvPr>
          <p:cNvSpPr/>
          <p:nvPr/>
        </p:nvSpPr>
        <p:spPr>
          <a:xfrm>
            <a:off x="7087794" y="3644589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A55FBF9-EEBD-3497-33FE-1FE1C7B7B2D9}"/>
              </a:ext>
            </a:extLst>
          </p:cNvPr>
          <p:cNvSpPr/>
          <p:nvPr/>
        </p:nvSpPr>
        <p:spPr>
          <a:xfrm>
            <a:off x="7427863" y="3683312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tângulo de cantos arredondados 26">
            <a:extLst>
              <a:ext uri="{FF2B5EF4-FFF2-40B4-BE49-F238E27FC236}">
                <a16:creationId xmlns:a16="http://schemas.microsoft.com/office/drawing/2014/main" id="{D264020C-82B8-A26C-F295-6387C5B58262}"/>
              </a:ext>
            </a:extLst>
          </p:cNvPr>
          <p:cNvSpPr/>
          <p:nvPr/>
        </p:nvSpPr>
        <p:spPr>
          <a:xfrm>
            <a:off x="8212949" y="3638587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477B82F-D290-9CF6-C79B-F0E9B574B88E}"/>
              </a:ext>
            </a:extLst>
          </p:cNvPr>
          <p:cNvSpPr/>
          <p:nvPr/>
        </p:nvSpPr>
        <p:spPr>
          <a:xfrm>
            <a:off x="8449751" y="3677448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DA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tângulo de cantos arredondados 26">
            <a:extLst>
              <a:ext uri="{FF2B5EF4-FFF2-40B4-BE49-F238E27FC236}">
                <a16:creationId xmlns:a16="http://schemas.microsoft.com/office/drawing/2014/main" id="{30FA1424-9818-0807-BC7B-9C9A134637FC}"/>
              </a:ext>
            </a:extLst>
          </p:cNvPr>
          <p:cNvSpPr/>
          <p:nvPr/>
        </p:nvSpPr>
        <p:spPr>
          <a:xfrm>
            <a:off x="9355620" y="3625735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473D7C84-E6EF-ACCC-69E7-1E6DE2B68230}"/>
              </a:ext>
            </a:extLst>
          </p:cNvPr>
          <p:cNvSpPr/>
          <p:nvPr/>
        </p:nvSpPr>
        <p:spPr>
          <a:xfrm>
            <a:off x="9663990" y="3665951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Y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Retângulo de cantos arredondados 26">
            <a:extLst>
              <a:ext uri="{FF2B5EF4-FFF2-40B4-BE49-F238E27FC236}">
                <a16:creationId xmlns:a16="http://schemas.microsoft.com/office/drawing/2014/main" id="{F5EEBD93-B9F2-F60E-9998-4DC20B1CE997}"/>
              </a:ext>
            </a:extLst>
          </p:cNvPr>
          <p:cNvSpPr/>
          <p:nvPr/>
        </p:nvSpPr>
        <p:spPr>
          <a:xfrm>
            <a:off x="5990779" y="3642520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98A70AD-29F3-BFA2-EE0A-562FFE1EF88C}"/>
              </a:ext>
            </a:extLst>
          </p:cNvPr>
          <p:cNvSpPr/>
          <p:nvPr/>
        </p:nvSpPr>
        <p:spPr>
          <a:xfrm>
            <a:off x="6299149" y="3682736"/>
            <a:ext cx="41665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L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3" name="Retângulo de cantos arredondados 26">
            <a:extLst>
              <a:ext uri="{FF2B5EF4-FFF2-40B4-BE49-F238E27FC236}">
                <a16:creationId xmlns:a16="http://schemas.microsoft.com/office/drawing/2014/main" id="{2B242BFC-7751-5EF3-5AF8-0D49CD3919E9}"/>
              </a:ext>
            </a:extLst>
          </p:cNvPr>
          <p:cNvSpPr/>
          <p:nvPr/>
        </p:nvSpPr>
        <p:spPr>
          <a:xfrm>
            <a:off x="4923590" y="3660886"/>
            <a:ext cx="890264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63B126A-5287-93D6-6F13-46C841E83180}"/>
              </a:ext>
            </a:extLst>
          </p:cNvPr>
          <p:cNvSpPr/>
          <p:nvPr/>
        </p:nvSpPr>
        <p:spPr>
          <a:xfrm>
            <a:off x="5263659" y="3699609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Seta entalhada para a direita 39">
            <a:extLst>
              <a:ext uri="{FF2B5EF4-FFF2-40B4-BE49-F238E27FC236}">
                <a16:creationId xmlns:a16="http://schemas.microsoft.com/office/drawing/2014/main" id="{D6B5A575-1933-F521-BF21-6C79D4DE19D2}"/>
              </a:ext>
            </a:extLst>
          </p:cNvPr>
          <p:cNvSpPr/>
          <p:nvPr/>
        </p:nvSpPr>
        <p:spPr>
          <a:xfrm rot="16200000">
            <a:off x="5214712" y="4416271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F0B1457-84AB-104B-F541-3F7CC09D8A33}"/>
              </a:ext>
            </a:extLst>
          </p:cNvPr>
          <p:cNvSpPr txBox="1"/>
          <p:nvPr/>
        </p:nvSpPr>
        <p:spPr>
          <a:xfrm rot="18118147">
            <a:off x="5050478" y="2912286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2236CCF-EE21-5B39-79F6-E70F96DB5564}"/>
              </a:ext>
            </a:extLst>
          </p:cNvPr>
          <p:cNvSpPr txBox="1"/>
          <p:nvPr/>
        </p:nvSpPr>
        <p:spPr>
          <a:xfrm rot="18118147">
            <a:off x="7222225" y="290668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Investimento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7310739-EEEB-973F-ABB4-44CA560EA1F2}"/>
              </a:ext>
            </a:extLst>
          </p:cNvPr>
          <p:cNvSpPr txBox="1"/>
          <p:nvPr/>
        </p:nvSpPr>
        <p:spPr>
          <a:xfrm rot="18118147">
            <a:off x="8154146" y="2726759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3B3E5D3-7B5D-79DD-23B9-D3329B90BF57}"/>
              </a:ext>
            </a:extLst>
          </p:cNvPr>
          <p:cNvSpPr txBox="1"/>
          <p:nvPr/>
        </p:nvSpPr>
        <p:spPr>
          <a:xfrm rot="18118147">
            <a:off x="9490713" y="284528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 (PIB)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E3B4B0B-9FE9-8678-C1FD-119D5CD33236}"/>
              </a:ext>
            </a:extLst>
          </p:cNvPr>
          <p:cNvSpPr txBox="1"/>
          <p:nvPr/>
        </p:nvSpPr>
        <p:spPr>
          <a:xfrm rot="18118147">
            <a:off x="6021425" y="2808501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Moeda</a:t>
            </a:r>
          </a:p>
        </p:txBody>
      </p:sp>
      <p:sp>
        <p:nvSpPr>
          <p:cNvPr id="35" name="Seta entalhada para a direita 39">
            <a:extLst>
              <a:ext uri="{FF2B5EF4-FFF2-40B4-BE49-F238E27FC236}">
                <a16:creationId xmlns:a16="http://schemas.microsoft.com/office/drawing/2014/main" id="{079526BF-CB7D-67E9-A852-8EE13114271B}"/>
              </a:ext>
            </a:extLst>
          </p:cNvPr>
          <p:cNvSpPr/>
          <p:nvPr/>
        </p:nvSpPr>
        <p:spPr>
          <a:xfrm rot="5400000">
            <a:off x="6263879" y="439397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6" name="Seta entalhada para a direita 39">
            <a:extLst>
              <a:ext uri="{FF2B5EF4-FFF2-40B4-BE49-F238E27FC236}">
                <a16:creationId xmlns:a16="http://schemas.microsoft.com/office/drawing/2014/main" id="{FAE9EDE4-1D7E-5E63-34A3-CE15D8208A6D}"/>
              </a:ext>
            </a:extLst>
          </p:cNvPr>
          <p:cNvSpPr/>
          <p:nvPr/>
        </p:nvSpPr>
        <p:spPr>
          <a:xfrm rot="5400000">
            <a:off x="7407641" y="439397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7" name="Seta entalhada para a direita 39">
            <a:extLst>
              <a:ext uri="{FF2B5EF4-FFF2-40B4-BE49-F238E27FC236}">
                <a16:creationId xmlns:a16="http://schemas.microsoft.com/office/drawing/2014/main" id="{A41CC7E1-F21C-D8C0-35B9-48AAB28442DD}"/>
              </a:ext>
            </a:extLst>
          </p:cNvPr>
          <p:cNvSpPr/>
          <p:nvPr/>
        </p:nvSpPr>
        <p:spPr>
          <a:xfrm rot="5400000">
            <a:off x="8533111" y="4393975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38" name="Seta entalhada para a direita 39">
            <a:extLst>
              <a:ext uri="{FF2B5EF4-FFF2-40B4-BE49-F238E27FC236}">
                <a16:creationId xmlns:a16="http://schemas.microsoft.com/office/drawing/2014/main" id="{73AACBD3-F685-1A43-16AE-F2D8DC0932DD}"/>
              </a:ext>
            </a:extLst>
          </p:cNvPr>
          <p:cNvSpPr/>
          <p:nvPr/>
        </p:nvSpPr>
        <p:spPr>
          <a:xfrm rot="5400000">
            <a:off x="9708623" y="4384085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D9F1B036-ECF0-F759-020E-1AD146E0C540}"/>
              </a:ext>
            </a:extLst>
          </p:cNvPr>
          <p:cNvSpPr/>
          <p:nvPr/>
        </p:nvSpPr>
        <p:spPr>
          <a:xfrm rot="12163036">
            <a:off x="2129767" y="2514516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6A8536AC-356C-D208-CF4F-664C4A9FDFB2}"/>
              </a:ext>
            </a:extLst>
          </p:cNvPr>
          <p:cNvSpPr txBox="1"/>
          <p:nvPr/>
        </p:nvSpPr>
        <p:spPr>
          <a:xfrm>
            <a:off x="6978285" y="1152143"/>
            <a:ext cx="2602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Resultado do cenário 1                                                 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027DF4E-E3F6-EB0E-D423-C699F18C837B}"/>
              </a:ext>
            </a:extLst>
          </p:cNvPr>
          <p:cNvGrpSpPr/>
          <p:nvPr/>
        </p:nvGrpSpPr>
        <p:grpSpPr>
          <a:xfrm>
            <a:off x="509047" y="1706254"/>
            <a:ext cx="4091233" cy="4147794"/>
            <a:chOff x="509047" y="1706254"/>
            <a:chExt cx="4091233" cy="4147794"/>
          </a:xfrm>
        </p:grpSpPr>
        <p:sp>
          <p:nvSpPr>
            <p:cNvPr id="87" name="Forma Livre: Forma 86">
              <a:extLst>
                <a:ext uri="{FF2B5EF4-FFF2-40B4-BE49-F238E27FC236}">
                  <a16:creationId xmlns:a16="http://schemas.microsoft.com/office/drawing/2014/main" id="{F50904A7-2E16-1692-7BBF-CB611933E5E9}"/>
                </a:ext>
              </a:extLst>
            </p:cNvPr>
            <p:cNvSpPr/>
            <p:nvPr/>
          </p:nvSpPr>
          <p:spPr>
            <a:xfrm>
              <a:off x="509047" y="1706254"/>
              <a:ext cx="4091233" cy="4147794"/>
            </a:xfrm>
            <a:custGeom>
              <a:avLst/>
              <a:gdLst>
                <a:gd name="connsiteX0" fmla="*/ 3431357 w 4091233"/>
                <a:gd name="connsiteY0" fmla="*/ 263951 h 4147794"/>
                <a:gd name="connsiteX1" fmla="*/ 3431357 w 4091233"/>
                <a:gd name="connsiteY1" fmla="*/ 263951 h 4147794"/>
                <a:gd name="connsiteX2" fmla="*/ 3827283 w 4091233"/>
                <a:gd name="connsiteY2" fmla="*/ 499621 h 4147794"/>
                <a:gd name="connsiteX3" fmla="*/ 3864990 w 4091233"/>
                <a:gd name="connsiteY3" fmla="*/ 556182 h 4147794"/>
                <a:gd name="connsiteX4" fmla="*/ 3883844 w 4091233"/>
                <a:gd name="connsiteY4" fmla="*/ 650450 h 4147794"/>
                <a:gd name="connsiteX5" fmla="*/ 3864990 w 4091233"/>
                <a:gd name="connsiteY5" fmla="*/ 867266 h 4147794"/>
                <a:gd name="connsiteX6" fmla="*/ 3855563 w 4091233"/>
                <a:gd name="connsiteY6" fmla="*/ 904973 h 4147794"/>
                <a:gd name="connsiteX7" fmla="*/ 3855563 w 4091233"/>
                <a:gd name="connsiteY7" fmla="*/ 1008668 h 4147794"/>
                <a:gd name="connsiteX8" fmla="*/ 3714161 w 4091233"/>
                <a:gd name="connsiteY8" fmla="*/ 1555423 h 4147794"/>
                <a:gd name="connsiteX9" fmla="*/ 4091233 w 4091233"/>
                <a:gd name="connsiteY9" fmla="*/ 2582944 h 4147794"/>
                <a:gd name="connsiteX10" fmla="*/ 3770722 w 4091233"/>
                <a:gd name="connsiteY10" fmla="*/ 3601039 h 4147794"/>
                <a:gd name="connsiteX11" fmla="*/ 2394409 w 4091233"/>
                <a:gd name="connsiteY11" fmla="*/ 4147794 h 4147794"/>
                <a:gd name="connsiteX12" fmla="*/ 1168924 w 4091233"/>
                <a:gd name="connsiteY12" fmla="*/ 4110087 h 4147794"/>
                <a:gd name="connsiteX13" fmla="*/ 1291473 w 4091233"/>
                <a:gd name="connsiteY13" fmla="*/ 3619893 h 4147794"/>
                <a:gd name="connsiteX14" fmla="*/ 546755 w 4091233"/>
                <a:gd name="connsiteY14" fmla="*/ 3280528 h 4147794"/>
                <a:gd name="connsiteX15" fmla="*/ 0 w 4091233"/>
                <a:gd name="connsiteY15" fmla="*/ 2300140 h 4147794"/>
                <a:gd name="connsiteX16" fmla="*/ 131976 w 4091233"/>
                <a:gd name="connsiteY16" fmla="*/ 499621 h 4147794"/>
                <a:gd name="connsiteX17" fmla="*/ 575035 w 4091233"/>
                <a:gd name="connsiteY17" fmla="*/ 103695 h 4147794"/>
                <a:gd name="connsiteX18" fmla="*/ 1348033 w 4091233"/>
                <a:gd name="connsiteY18" fmla="*/ 0 h 4147794"/>
                <a:gd name="connsiteX19" fmla="*/ 2460396 w 4091233"/>
                <a:gd name="connsiteY19" fmla="*/ 103695 h 4147794"/>
                <a:gd name="connsiteX20" fmla="*/ 2828042 w 4091233"/>
                <a:gd name="connsiteY20" fmla="*/ 301658 h 4147794"/>
                <a:gd name="connsiteX21" fmla="*/ 3431357 w 4091233"/>
                <a:gd name="connsiteY21" fmla="*/ 263951 h 414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91233" h="4147794">
                  <a:moveTo>
                    <a:pt x="3431357" y="263951"/>
                  </a:moveTo>
                  <a:lnTo>
                    <a:pt x="3431357" y="263951"/>
                  </a:lnTo>
                  <a:cubicBezTo>
                    <a:pt x="3610629" y="353587"/>
                    <a:pt x="3687344" y="373675"/>
                    <a:pt x="3827283" y="499621"/>
                  </a:cubicBezTo>
                  <a:cubicBezTo>
                    <a:pt x="3844125" y="514779"/>
                    <a:pt x="3852421" y="537328"/>
                    <a:pt x="3864990" y="556182"/>
                  </a:cubicBezTo>
                  <a:cubicBezTo>
                    <a:pt x="3871275" y="587605"/>
                    <a:pt x="3883844" y="618405"/>
                    <a:pt x="3883844" y="650450"/>
                  </a:cubicBezTo>
                  <a:cubicBezTo>
                    <a:pt x="3883844" y="722995"/>
                    <a:pt x="3873001" y="795165"/>
                    <a:pt x="3864990" y="867266"/>
                  </a:cubicBezTo>
                  <a:cubicBezTo>
                    <a:pt x="3863559" y="880143"/>
                    <a:pt x="3856425" y="892046"/>
                    <a:pt x="3855563" y="904973"/>
                  </a:cubicBezTo>
                  <a:cubicBezTo>
                    <a:pt x="3853264" y="939461"/>
                    <a:pt x="3855563" y="974103"/>
                    <a:pt x="3855563" y="1008668"/>
                  </a:cubicBezTo>
                  <a:lnTo>
                    <a:pt x="3714161" y="1555423"/>
                  </a:lnTo>
                  <a:lnTo>
                    <a:pt x="4091233" y="2582944"/>
                  </a:lnTo>
                  <a:lnTo>
                    <a:pt x="3770722" y="3601039"/>
                  </a:lnTo>
                  <a:lnTo>
                    <a:pt x="2394409" y="4147794"/>
                  </a:lnTo>
                  <a:lnTo>
                    <a:pt x="1168924" y="4110087"/>
                  </a:lnTo>
                  <a:lnTo>
                    <a:pt x="1291473" y="3619893"/>
                  </a:lnTo>
                  <a:lnTo>
                    <a:pt x="546755" y="3280528"/>
                  </a:lnTo>
                  <a:lnTo>
                    <a:pt x="0" y="2300140"/>
                  </a:lnTo>
                  <a:lnTo>
                    <a:pt x="131976" y="499621"/>
                  </a:lnTo>
                  <a:lnTo>
                    <a:pt x="575035" y="103695"/>
                  </a:lnTo>
                  <a:lnTo>
                    <a:pt x="1348033" y="0"/>
                  </a:lnTo>
                  <a:lnTo>
                    <a:pt x="2460396" y="103695"/>
                  </a:lnTo>
                  <a:lnTo>
                    <a:pt x="2828042" y="301658"/>
                  </a:lnTo>
                  <a:lnTo>
                    <a:pt x="3431357" y="263951"/>
                  </a:ln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A095F945-0941-74BC-8688-C7CD47E3E1AE}"/>
                </a:ext>
              </a:extLst>
            </p:cNvPr>
            <p:cNvSpPr txBox="1"/>
            <p:nvPr/>
          </p:nvSpPr>
          <p:spPr>
            <a:xfrm rot="16200000">
              <a:off x="406729" y="3276928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529F02B7-D479-8962-39D5-5F0B11FEF279}"/>
                </a:ext>
              </a:extLst>
            </p:cNvPr>
            <p:cNvSpPr txBox="1"/>
            <p:nvPr/>
          </p:nvSpPr>
          <p:spPr>
            <a:xfrm>
              <a:off x="2239276" y="4892163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Produto, Y</a:t>
              </a:r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BA00E08D-0F9D-5773-63B6-D2371F0A0478}"/>
                </a:ext>
              </a:extLst>
            </p:cNvPr>
            <p:cNvCxnSpPr>
              <a:cxnSpLocks/>
            </p:cNvCxnSpPr>
            <p:nvPr/>
          </p:nvCxnSpPr>
          <p:spPr>
            <a:xfrm>
              <a:off x="1618966" y="2556520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AA6F8ECD-1016-B6E9-CE47-D6D95D6D9A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2616" y="4326457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o 66">
              <a:extLst>
                <a:ext uri="{FF2B5EF4-FFF2-40B4-BE49-F238E27FC236}">
                  <a16:creationId xmlns:a16="http://schemas.microsoft.com/office/drawing/2014/main" id="{C01BB7CF-D14F-901B-E646-3CCD966B377E}"/>
                </a:ext>
              </a:extLst>
            </p:cNvPr>
            <p:cNvSpPr/>
            <p:nvPr/>
          </p:nvSpPr>
          <p:spPr>
            <a:xfrm rot="18476579">
              <a:off x="1515209" y="3364000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F4252DF4-D363-41FE-ABD3-1AEFB2FDACF8}"/>
                </a:ext>
              </a:extLst>
            </p:cNvPr>
            <p:cNvSpPr txBox="1"/>
            <p:nvPr/>
          </p:nvSpPr>
          <p:spPr>
            <a:xfrm>
              <a:off x="3233825" y="2710032"/>
              <a:ext cx="437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LM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339CB172-47C6-F9D5-51AC-F3AC048F8F87}"/>
                </a:ext>
              </a:extLst>
            </p:cNvPr>
            <p:cNvSpPr txBox="1"/>
            <p:nvPr/>
          </p:nvSpPr>
          <p:spPr>
            <a:xfrm>
              <a:off x="3471166" y="3769783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IS</a:t>
              </a:r>
            </a:p>
          </p:txBody>
        </p: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249E6B2D-4353-613B-B0F6-CAB45B5A0883}"/>
                </a:ext>
              </a:extLst>
            </p:cNvPr>
            <p:cNvCxnSpPr/>
            <p:nvPr/>
          </p:nvCxnSpPr>
          <p:spPr>
            <a:xfrm>
              <a:off x="2615326" y="3441488"/>
              <a:ext cx="0" cy="88285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AF6298F7-EF8A-9214-8722-BD374980D9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942" y="3466271"/>
              <a:ext cx="1011384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CaixaDeTexto 71">
              <a:extLst>
                <a:ext uri="{FF2B5EF4-FFF2-40B4-BE49-F238E27FC236}">
                  <a16:creationId xmlns:a16="http://schemas.microsoft.com/office/drawing/2014/main" id="{CDD9572D-1197-09B4-D4BD-335B20EF263A}"/>
                </a:ext>
              </a:extLst>
            </p:cNvPr>
            <p:cNvSpPr txBox="1"/>
            <p:nvPr/>
          </p:nvSpPr>
          <p:spPr>
            <a:xfrm>
              <a:off x="2485345" y="4318444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</a:t>
              </a:r>
            </a:p>
          </p:txBody>
        </p:sp>
        <p:sp>
          <p:nvSpPr>
            <p:cNvPr id="73" name="CaixaDeTexto 72">
              <a:extLst>
                <a:ext uri="{FF2B5EF4-FFF2-40B4-BE49-F238E27FC236}">
                  <a16:creationId xmlns:a16="http://schemas.microsoft.com/office/drawing/2014/main" id="{A695D98E-39A4-3D2E-89CA-ACDAA990F3B1}"/>
                </a:ext>
              </a:extLst>
            </p:cNvPr>
            <p:cNvSpPr txBox="1"/>
            <p:nvPr/>
          </p:nvSpPr>
          <p:spPr>
            <a:xfrm rot="16200000">
              <a:off x="1272134" y="3308118"/>
              <a:ext cx="272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</a:t>
              </a:r>
            </a:p>
          </p:txBody>
        </p:sp>
        <p:sp>
          <p:nvSpPr>
            <p:cNvPr id="74" name="Arco 73">
              <a:extLst>
                <a:ext uri="{FF2B5EF4-FFF2-40B4-BE49-F238E27FC236}">
                  <a16:creationId xmlns:a16="http://schemas.microsoft.com/office/drawing/2014/main" id="{40FB5BF6-2DBF-F97B-B7BD-3669A1DF8DA2}"/>
                </a:ext>
              </a:extLst>
            </p:cNvPr>
            <p:cNvSpPr/>
            <p:nvPr/>
          </p:nvSpPr>
          <p:spPr>
            <a:xfrm rot="18476579">
              <a:off x="1225353" y="3100472"/>
              <a:ext cx="2965501" cy="1428414"/>
            </a:xfrm>
            <a:prstGeom prst="arc">
              <a:avLst>
                <a:gd name="adj1" fmla="val 14281596"/>
                <a:gd name="adj2" fmla="val 19946456"/>
              </a:avLst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96AA3500-E410-D485-077E-1A87CAB57AEB}"/>
                </a:ext>
              </a:extLst>
            </p:cNvPr>
            <p:cNvSpPr txBox="1"/>
            <p:nvPr/>
          </p:nvSpPr>
          <p:spPr>
            <a:xfrm>
              <a:off x="2910876" y="2438380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LM´</a:t>
              </a:r>
            </a:p>
          </p:txBody>
        </p: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90E20778-315E-11DB-569B-A5AD6032C611}"/>
                </a:ext>
              </a:extLst>
            </p:cNvPr>
            <p:cNvCxnSpPr>
              <a:cxnSpLocks/>
            </p:cNvCxnSpPr>
            <p:nvPr/>
          </p:nvCxnSpPr>
          <p:spPr>
            <a:xfrm>
              <a:off x="2327565" y="3154471"/>
              <a:ext cx="0" cy="1171986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8E146FF2-0F9B-9B7E-4262-94E3E746E8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9632" y="3154471"/>
              <a:ext cx="680225" cy="7346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de Seta Reta 77">
              <a:extLst>
                <a:ext uri="{FF2B5EF4-FFF2-40B4-BE49-F238E27FC236}">
                  <a16:creationId xmlns:a16="http://schemas.microsoft.com/office/drawing/2014/main" id="{7D9EC707-6806-FB84-AF3B-83F45C83BE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04977" y="2842019"/>
              <a:ext cx="74336" cy="23997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ixaDeTexto 78">
              <a:extLst>
                <a:ext uri="{FF2B5EF4-FFF2-40B4-BE49-F238E27FC236}">
                  <a16:creationId xmlns:a16="http://schemas.microsoft.com/office/drawing/2014/main" id="{F2B32579-7577-DCAA-4756-066C3B5E6FA0}"/>
                </a:ext>
              </a:extLst>
            </p:cNvPr>
            <p:cNvSpPr txBox="1"/>
            <p:nvPr/>
          </p:nvSpPr>
          <p:spPr>
            <a:xfrm rot="16200000">
              <a:off x="1245392" y="2977573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 i´</a:t>
              </a:r>
            </a:p>
          </p:txBody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F4B16603-26B1-E531-39D4-FB6B21C53B50}"/>
                </a:ext>
              </a:extLst>
            </p:cNvPr>
            <p:cNvSpPr txBox="1"/>
            <p:nvPr/>
          </p:nvSpPr>
          <p:spPr>
            <a:xfrm flipH="1">
              <a:off x="2719885" y="3220425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</a:t>
              </a:r>
            </a:p>
          </p:txBody>
        </p:sp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04FA7586-C743-B010-C28F-7F3791D3C4CB}"/>
                </a:ext>
              </a:extLst>
            </p:cNvPr>
            <p:cNvSpPr txBox="1"/>
            <p:nvPr/>
          </p:nvSpPr>
          <p:spPr>
            <a:xfrm>
              <a:off x="2161841" y="4308455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Y´</a:t>
              </a:r>
            </a:p>
          </p:txBody>
        </p:sp>
        <p:cxnSp>
          <p:nvCxnSpPr>
            <p:cNvPr id="82" name="Conector de Seta Reta 81">
              <a:extLst>
                <a:ext uri="{FF2B5EF4-FFF2-40B4-BE49-F238E27FC236}">
                  <a16:creationId xmlns:a16="http://schemas.microsoft.com/office/drawing/2014/main" id="{5EE42276-FE4E-866A-39B3-AE4E3ED8C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5713" y="3178011"/>
              <a:ext cx="0" cy="2671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de Seta Reta 82">
              <a:extLst>
                <a:ext uri="{FF2B5EF4-FFF2-40B4-BE49-F238E27FC236}">
                  <a16:creationId xmlns:a16="http://schemas.microsoft.com/office/drawing/2014/main" id="{7F2A4E2C-0CA4-A929-E3A9-FE593520F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9857" y="4722696"/>
              <a:ext cx="3608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C1DE42D9-57D3-C281-89E3-3899DD9384C4}"/>
                </a:ext>
              </a:extLst>
            </p:cNvPr>
            <p:cNvSpPr txBox="1"/>
            <p:nvPr/>
          </p:nvSpPr>
          <p:spPr>
            <a:xfrm flipH="1">
              <a:off x="2211882" y="2693849"/>
              <a:ext cx="3819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E´</a:t>
              </a:r>
            </a:p>
          </p:txBody>
        </p:sp>
        <p:sp>
          <p:nvSpPr>
            <p:cNvPr id="133" name="CaixaDeTexto 132">
              <a:extLst>
                <a:ext uri="{FF2B5EF4-FFF2-40B4-BE49-F238E27FC236}">
                  <a16:creationId xmlns:a16="http://schemas.microsoft.com/office/drawing/2014/main" id="{D0D14FAB-2687-FE2C-55B1-737590AC635C}"/>
                </a:ext>
              </a:extLst>
            </p:cNvPr>
            <p:cNvSpPr txBox="1"/>
            <p:nvPr/>
          </p:nvSpPr>
          <p:spPr>
            <a:xfrm>
              <a:off x="1531276" y="1852684"/>
              <a:ext cx="13795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1600" b="1" dirty="0"/>
                <a:t>Cenário 6                                                              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70CF0AE-DC5D-7876-89E3-6BB032E54239}"/>
              </a:ext>
            </a:extLst>
          </p:cNvPr>
          <p:cNvGrpSpPr/>
          <p:nvPr/>
        </p:nvGrpSpPr>
        <p:grpSpPr>
          <a:xfrm>
            <a:off x="10450547" y="2096019"/>
            <a:ext cx="1421429" cy="3196254"/>
            <a:chOff x="10450547" y="2096019"/>
            <a:chExt cx="1421429" cy="3196254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299A094-5719-E822-A59A-CD5F19B5CC5B}"/>
                </a:ext>
              </a:extLst>
            </p:cNvPr>
            <p:cNvSpPr/>
            <p:nvPr/>
          </p:nvSpPr>
          <p:spPr>
            <a:xfrm>
              <a:off x="10450547" y="2096019"/>
              <a:ext cx="1421429" cy="3196254"/>
            </a:xfrm>
            <a:prstGeom prst="rect">
              <a:avLst/>
            </a:prstGeom>
            <a:solidFill>
              <a:srgbClr val="FBEFFA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de cantos arredondados 26">
              <a:extLst>
                <a:ext uri="{FF2B5EF4-FFF2-40B4-BE49-F238E27FC236}">
                  <a16:creationId xmlns:a16="http://schemas.microsoft.com/office/drawing/2014/main" id="{A2453791-A718-451D-E68F-52F801B6E255}"/>
                </a:ext>
              </a:extLst>
            </p:cNvPr>
            <p:cNvSpPr/>
            <p:nvPr/>
          </p:nvSpPr>
          <p:spPr>
            <a:xfrm>
              <a:off x="10554254" y="3593943"/>
              <a:ext cx="890264" cy="5040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EEB65D01-E24F-E997-1D3A-E53158F8D04E}"/>
                </a:ext>
              </a:extLst>
            </p:cNvPr>
            <p:cNvSpPr/>
            <p:nvPr/>
          </p:nvSpPr>
          <p:spPr>
            <a:xfrm>
              <a:off x="10862624" y="3634159"/>
              <a:ext cx="416659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BR" sz="1400" i="1" dirty="0">
                  <a:solidFill>
                    <a:sysClr val="windowText" lastClr="000000"/>
                  </a:solidFill>
                </a:rPr>
                <a:t>d</a:t>
              </a:r>
              <a:endParaRPr lang="pt-BR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4B0010A1-D2B8-4443-81FC-03034E5B4642}"/>
                </a:ext>
              </a:extLst>
            </p:cNvPr>
            <p:cNvSpPr txBox="1"/>
            <p:nvPr/>
          </p:nvSpPr>
          <p:spPr>
            <a:xfrm rot="18118147">
              <a:off x="10738239" y="2813497"/>
              <a:ext cx="1040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Desemprego</a:t>
              </a:r>
            </a:p>
          </p:txBody>
        </p:sp>
        <p:sp>
          <p:nvSpPr>
            <p:cNvPr id="10" name="Seta entalhada para a direita 39">
              <a:extLst>
                <a:ext uri="{FF2B5EF4-FFF2-40B4-BE49-F238E27FC236}">
                  <a16:creationId xmlns:a16="http://schemas.microsoft.com/office/drawing/2014/main" id="{61DBE048-0CE3-0820-7E92-785565DB4264}"/>
                </a:ext>
              </a:extLst>
            </p:cNvPr>
            <p:cNvSpPr/>
            <p:nvPr/>
          </p:nvSpPr>
          <p:spPr>
            <a:xfrm rot="15960780">
              <a:off x="10892571" y="4391049"/>
              <a:ext cx="249937" cy="209005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453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" grpId="0" animBg="1"/>
      <p:bldP spid="7" grpId="0"/>
      <p:bldP spid="9" grpId="0" animBg="1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61" grpId="0" animBg="1"/>
      <p:bldP spid="8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F60A6-5D45-E0CD-E728-586BC7B7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8982C77-A28C-9668-CE46-B1FF842D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9B9EA0C-13EC-2A51-69ED-A4B42F5AD9DD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907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BB4C7-A119-6062-9E63-FDFE9B394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8123EA2D-25E9-0913-02DB-3E441B0B00C7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282F3304-B6D4-A5B7-46B3-5D020A27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0B620FE2-09FB-33AE-6B02-22AF2A4BF2EB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92917204-1562-F3DB-5C35-91B631FEC99F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C7CB7C0-AF98-F47C-1DFF-DBA6E308F271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(inflação)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BC3B436-1D6E-424F-40EF-0FEED33B1486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C0D429-D8AE-303C-EB38-CAEDCCE0DCFD}"/>
              </a:ext>
            </a:extLst>
          </p:cNvPr>
          <p:cNvSpPr txBox="1"/>
          <p:nvPr/>
        </p:nvSpPr>
        <p:spPr>
          <a:xfrm>
            <a:off x="522351" y="3688236"/>
            <a:ext cx="38411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algn="ctr"/>
            <a:r>
              <a:rPr lang="pt-BR" sz="1400" dirty="0"/>
              <a:t>Inflação moderada, mas com tendência de alta</a:t>
            </a:r>
          </a:p>
          <a:p>
            <a:pPr algn="ctr"/>
            <a:r>
              <a:rPr lang="pt-BR" sz="1400" dirty="0"/>
              <a:t>Política monetária restritiva</a:t>
            </a:r>
          </a:p>
          <a:p>
            <a:pPr algn="ctr"/>
            <a:r>
              <a:rPr lang="pt-BR" sz="1400" dirty="0"/>
              <a:t>Empresas enfrentando pressão de custos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112A4CB-40FE-7D25-3DCD-698DA3284D34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F8F963-0C61-9BED-495F-5CD800DB56A5}"/>
              </a:ext>
            </a:extLst>
          </p:cNvPr>
          <p:cNvSpPr txBox="1"/>
          <p:nvPr/>
        </p:nvSpPr>
        <p:spPr>
          <a:xfrm>
            <a:off x="6929119" y="2261821"/>
            <a:ext cx="467345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Perspectivas esperadas: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Inflação ultrapassa expectativas e vai para dois dígitos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BACEN eleva agressivamente o juros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significativo da dívida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significativo da dívida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Redução nas receitas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Pressão sobre a margem de lucro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Renegociação de prazos e condições da dívida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Política de repasse de custos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Revisão de despesas operacionais</a:t>
            </a:r>
          </a:p>
        </p:txBody>
      </p:sp>
    </p:spTree>
    <p:extLst>
      <p:ext uri="{BB962C8B-B14F-4D97-AF65-F5344CB8AC3E}">
        <p14:creationId xmlns:p14="http://schemas.microsoft.com/office/powerpoint/2010/main" val="3930720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7F81D-62BF-7118-78A4-905102836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C681CFAB-B016-C2A2-0C4A-89D3B04AFBE6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CAC0C89B-4DFD-495E-442A-0A5DF14E9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EC5623BD-C1EF-E427-D232-3BBE3B9AE211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8C25D19A-B426-FA64-B7CB-467E880B53A0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D440993B-AC93-A859-E6B3-66762EB2539E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(inflação)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05F203B-BE4F-4E9D-BCBA-28163850E108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444610A-40DF-F8B7-BAD6-C386D2772ECA}"/>
              </a:ext>
            </a:extLst>
          </p:cNvPr>
          <p:cNvSpPr txBox="1"/>
          <p:nvPr/>
        </p:nvSpPr>
        <p:spPr>
          <a:xfrm>
            <a:off x="522351" y="3688236"/>
            <a:ext cx="38411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algn="ctr"/>
            <a:r>
              <a:rPr lang="pt-BR" sz="1400" dirty="0"/>
              <a:t>Inflação moderada, mas com tendência de alta</a:t>
            </a:r>
          </a:p>
          <a:p>
            <a:pPr algn="ctr"/>
            <a:r>
              <a:rPr lang="pt-BR" sz="1400" dirty="0"/>
              <a:t>Política monetária restritiva</a:t>
            </a:r>
          </a:p>
          <a:p>
            <a:pPr algn="ctr"/>
            <a:r>
              <a:rPr lang="pt-BR" sz="1400" dirty="0"/>
              <a:t>Empresas enfrentando pressão de custos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59A304B-8B9A-9D51-B066-FAAB1EB2E2AF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A75C25-E90A-5ADD-F442-A4823E95728B}"/>
              </a:ext>
            </a:extLst>
          </p:cNvPr>
          <p:cNvSpPr txBox="1"/>
          <p:nvPr/>
        </p:nvSpPr>
        <p:spPr>
          <a:xfrm>
            <a:off x="6929119" y="2261821"/>
            <a:ext cx="503387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Perspectivas esperadas: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Inflação alta, mas sem aumento abrupto dos juros.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Crescimento PIB anêmico, dificultando geração de receita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Dificuldade de aumentar preços (fraca demanda)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Pressão nos custos de produção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Risco de aumento na inadimplência de clientes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Diversificação de receita (novos mercados)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Redução de dependência  de insumos dolarizados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Reestruturação do prazo da dívida</a:t>
            </a:r>
          </a:p>
        </p:txBody>
      </p:sp>
    </p:spTree>
    <p:extLst>
      <p:ext uri="{BB962C8B-B14F-4D97-AF65-F5344CB8AC3E}">
        <p14:creationId xmlns:p14="http://schemas.microsoft.com/office/powerpoint/2010/main" val="3439648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4F891-EA68-2D91-B404-EF70EB3B4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A37961DC-DF92-9F0B-6B37-B4DEF44EC035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2A0E5FE3-A15D-991A-A1F2-49C4FF90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70DE3EA6-ABD4-02F9-59C3-7C136508BA55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6C8317E-7A4F-68E1-FA52-82C2C35EC70A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196E52C-5F62-6E9E-26AF-E38F9C84DD56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(inflação)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DACFAEC-543E-46EE-D10F-629D6665AF6C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99419D-1CF8-E6FA-F138-35421EA0A079}"/>
              </a:ext>
            </a:extLst>
          </p:cNvPr>
          <p:cNvSpPr txBox="1"/>
          <p:nvPr/>
        </p:nvSpPr>
        <p:spPr>
          <a:xfrm>
            <a:off x="522351" y="3688236"/>
            <a:ext cx="38411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algn="ctr"/>
            <a:r>
              <a:rPr lang="pt-BR" sz="1400" dirty="0"/>
              <a:t>Inflação moderada, mas com tendência de alta</a:t>
            </a:r>
          </a:p>
          <a:p>
            <a:pPr algn="ctr"/>
            <a:r>
              <a:rPr lang="pt-BR" sz="1400" dirty="0"/>
              <a:t>Política monetária restritiva</a:t>
            </a:r>
          </a:p>
          <a:p>
            <a:pPr algn="ctr"/>
            <a:r>
              <a:rPr lang="pt-BR" sz="1400" dirty="0"/>
              <a:t>Empresas enfrentando pressão de custos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2B1F5DF-2F03-5953-3DEE-A19B56AC4776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E31519-0BB0-C199-1598-EA53DA98F75A}"/>
              </a:ext>
            </a:extLst>
          </p:cNvPr>
          <p:cNvSpPr txBox="1"/>
          <p:nvPr/>
        </p:nvSpPr>
        <p:spPr>
          <a:xfrm>
            <a:off x="6929119" y="2261821"/>
            <a:ext cx="52356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Perspectivas esperadas: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da inflação devido a choques externos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Escassez de insumos e aumento de preço de matéria-prima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Volatilidade cambial</a:t>
            </a:r>
          </a:p>
          <a:p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de custos de importação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Desvalorização moeda local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Necessidade de rever preço de forma constante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Hedge cambial para minimizar riscos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Desenvolver relacionamento com fornecedores locais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Revisão de contratos e cláusulas de reajuste em dólar</a:t>
            </a:r>
          </a:p>
        </p:txBody>
      </p:sp>
    </p:spTree>
    <p:extLst>
      <p:ext uri="{BB962C8B-B14F-4D97-AF65-F5344CB8AC3E}">
        <p14:creationId xmlns:p14="http://schemas.microsoft.com/office/powerpoint/2010/main" val="399068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8C7C1-C1AB-1F18-114B-863DB428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E40D5BA-3CFE-082E-786F-0FC652FCE3FA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Investimento</a:t>
            </a:r>
          </a:p>
        </p:txBody>
      </p:sp>
      <p:pic>
        <p:nvPicPr>
          <p:cNvPr id="9" name="Picture 2" descr="UMC">
            <a:extLst>
              <a:ext uri="{FF2B5EF4-FFF2-40B4-BE49-F238E27FC236}">
                <a16:creationId xmlns:a16="http://schemas.microsoft.com/office/drawing/2014/main" id="{90740BE0-9B26-4A6C-646E-AA343DD8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0103494-4A3D-6999-1265-EAFA52A0C508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417344-2397-BDD0-C9D4-390AE9537135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1FFABC63-45F5-0571-F711-3C846BE753FE}"/>
              </a:ext>
            </a:extLst>
          </p:cNvPr>
          <p:cNvSpPr txBox="1"/>
          <p:nvPr/>
        </p:nvSpPr>
        <p:spPr>
          <a:xfrm>
            <a:off x="405599" y="2872255"/>
            <a:ext cx="5620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PIB = Demanda Agregada (DA) = PRODUTO (Y) = Renda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4E1651E-71F5-9A00-7430-34FEF2E916A4}"/>
              </a:ext>
            </a:extLst>
          </p:cNvPr>
          <p:cNvSpPr txBox="1"/>
          <p:nvPr/>
        </p:nvSpPr>
        <p:spPr>
          <a:xfrm>
            <a:off x="383337" y="3395638"/>
            <a:ext cx="4820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  =  C  +  I  +  G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Para: C = Consumo     I= Investimento    G= Gastos do Governo</a:t>
            </a:r>
          </a:p>
        </p:txBody>
      </p:sp>
      <p:sp>
        <p:nvSpPr>
          <p:cNvPr id="50" name="Seta: para Baixo 49">
            <a:extLst>
              <a:ext uri="{FF2B5EF4-FFF2-40B4-BE49-F238E27FC236}">
                <a16:creationId xmlns:a16="http://schemas.microsoft.com/office/drawing/2014/main" id="{E6269CB3-41FD-E494-8048-29FFC8C469FE}"/>
              </a:ext>
            </a:extLst>
          </p:cNvPr>
          <p:cNvSpPr/>
          <p:nvPr/>
        </p:nvSpPr>
        <p:spPr>
          <a:xfrm rot="10800000">
            <a:off x="1658299" y="2113750"/>
            <a:ext cx="184187" cy="24679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734F7376-DB12-8BCA-62D2-ADB59B8DB66C}"/>
              </a:ext>
            </a:extLst>
          </p:cNvPr>
          <p:cNvSpPr/>
          <p:nvPr/>
        </p:nvSpPr>
        <p:spPr>
          <a:xfrm>
            <a:off x="383337" y="1335262"/>
            <a:ext cx="10277814" cy="107530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endParaRPr lang="pt-BR" sz="1600" dirty="0">
              <a:solidFill>
                <a:sysClr val="windowText" lastClr="000000"/>
              </a:solidFill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8947B66-3EF5-3E88-50A8-6CBF12C5F867}"/>
              </a:ext>
            </a:extLst>
          </p:cNvPr>
          <p:cNvSpPr/>
          <p:nvPr/>
        </p:nvSpPr>
        <p:spPr>
          <a:xfrm>
            <a:off x="522351" y="1546381"/>
            <a:ext cx="9646598" cy="62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SzPct val="50000"/>
            </a:pPr>
            <a:r>
              <a:rPr lang="pt-BR" sz="1600" dirty="0">
                <a:solidFill>
                  <a:sysClr val="windowText" lastClr="000000"/>
                </a:solidFill>
              </a:rPr>
              <a:t>O Produto Interno Bruto-PIB  representa a soma , em valores monetários, de todos os bens e serviços  finais produzidos em uma determinada economia.</a:t>
            </a:r>
          </a:p>
        </p:txBody>
      </p:sp>
      <p:sp>
        <p:nvSpPr>
          <p:cNvPr id="56" name="Retângulo de cantos arredondados 26">
            <a:extLst>
              <a:ext uri="{FF2B5EF4-FFF2-40B4-BE49-F238E27FC236}">
                <a16:creationId xmlns:a16="http://schemas.microsoft.com/office/drawing/2014/main" id="{81E8FA81-CE7D-5B63-1067-9308CD915559}"/>
              </a:ext>
            </a:extLst>
          </p:cNvPr>
          <p:cNvSpPr/>
          <p:nvPr/>
        </p:nvSpPr>
        <p:spPr>
          <a:xfrm>
            <a:off x="726590" y="4971121"/>
            <a:ext cx="1800200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2" name="Retângulo de cantos arredondados 28">
            <a:extLst>
              <a:ext uri="{FF2B5EF4-FFF2-40B4-BE49-F238E27FC236}">
                <a16:creationId xmlns:a16="http://schemas.microsoft.com/office/drawing/2014/main" id="{5999A660-65DC-6ABC-DC04-AFB93F0DF902}"/>
              </a:ext>
            </a:extLst>
          </p:cNvPr>
          <p:cNvSpPr/>
          <p:nvPr/>
        </p:nvSpPr>
        <p:spPr>
          <a:xfrm>
            <a:off x="5191086" y="4971122"/>
            <a:ext cx="1800200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7" name="Retângulo de cantos arredondados 29">
            <a:extLst>
              <a:ext uri="{FF2B5EF4-FFF2-40B4-BE49-F238E27FC236}">
                <a16:creationId xmlns:a16="http://schemas.microsoft.com/office/drawing/2014/main" id="{1E3E2DB0-2742-CAD0-8781-97508AE21B43}"/>
              </a:ext>
            </a:extLst>
          </p:cNvPr>
          <p:cNvSpPr/>
          <p:nvPr/>
        </p:nvSpPr>
        <p:spPr>
          <a:xfrm>
            <a:off x="2958838" y="4971121"/>
            <a:ext cx="1800200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EAA88C66-0342-206D-B802-93C454CF7F07}"/>
              </a:ext>
            </a:extLst>
          </p:cNvPr>
          <p:cNvSpPr/>
          <p:nvPr/>
        </p:nvSpPr>
        <p:spPr>
          <a:xfrm>
            <a:off x="3749143" y="4992852"/>
            <a:ext cx="385683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ysClr val="windowText" lastClr="000000"/>
                </a:solidFill>
              </a:rPr>
              <a:t>I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86865653-CE9E-62B9-2B27-CDB48F3DBA62}"/>
              </a:ext>
            </a:extLst>
          </p:cNvPr>
          <p:cNvSpPr/>
          <p:nvPr/>
        </p:nvSpPr>
        <p:spPr>
          <a:xfrm>
            <a:off x="1511048" y="4992852"/>
            <a:ext cx="30780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i="1" dirty="0">
                <a:solidFill>
                  <a:sysClr val="windowText" lastClr="000000"/>
                </a:solidFill>
              </a:rPr>
              <a:t>i</a:t>
            </a:r>
            <a:endParaRPr lang="pt-BR" sz="1400" dirty="0">
              <a:solidFill>
                <a:sysClr val="windowText" lastClr="000000"/>
              </a:solidFill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E8161AE8-0A1E-BF9E-CCAB-6AD5EFF5FAA9}"/>
              </a:ext>
            </a:extLst>
          </p:cNvPr>
          <p:cNvSpPr/>
          <p:nvPr/>
        </p:nvSpPr>
        <p:spPr>
          <a:xfrm>
            <a:off x="5923308" y="5010107"/>
            <a:ext cx="62349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ysClr val="windowText" lastClr="000000"/>
                </a:solidFill>
              </a:rPr>
              <a:t>DA</a:t>
            </a:r>
          </a:p>
        </p:txBody>
      </p:sp>
      <p:sp>
        <p:nvSpPr>
          <p:cNvPr id="76" name="Seta entalhada para a direita 39">
            <a:extLst>
              <a:ext uri="{FF2B5EF4-FFF2-40B4-BE49-F238E27FC236}">
                <a16:creationId xmlns:a16="http://schemas.microsoft.com/office/drawing/2014/main" id="{8E43B87C-EB68-05A3-061E-98906D108701}"/>
              </a:ext>
            </a:extLst>
          </p:cNvPr>
          <p:cNvSpPr/>
          <p:nvPr/>
        </p:nvSpPr>
        <p:spPr>
          <a:xfrm rot="16200000">
            <a:off x="1455732" y="561072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1" name="Retângulo de cantos arredondados 28">
            <a:extLst>
              <a:ext uri="{FF2B5EF4-FFF2-40B4-BE49-F238E27FC236}">
                <a16:creationId xmlns:a16="http://schemas.microsoft.com/office/drawing/2014/main" id="{23C2B891-CB71-0D26-9E33-F43EFE42C768}"/>
              </a:ext>
            </a:extLst>
          </p:cNvPr>
          <p:cNvSpPr/>
          <p:nvPr/>
        </p:nvSpPr>
        <p:spPr>
          <a:xfrm>
            <a:off x="7425285" y="4971121"/>
            <a:ext cx="1800200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D6AB867-B466-80A6-9502-B4E8BC82C455}"/>
              </a:ext>
            </a:extLst>
          </p:cNvPr>
          <p:cNvSpPr/>
          <p:nvPr/>
        </p:nvSpPr>
        <p:spPr>
          <a:xfrm>
            <a:off x="8133241" y="4994825"/>
            <a:ext cx="623497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ysClr val="windowText" lastClr="000000"/>
                </a:solidFill>
              </a:rPr>
              <a:t>Y</a:t>
            </a:r>
          </a:p>
        </p:txBody>
      </p:sp>
      <p:sp>
        <p:nvSpPr>
          <p:cNvPr id="84" name="Seta entalhada para a direita 39">
            <a:extLst>
              <a:ext uri="{FF2B5EF4-FFF2-40B4-BE49-F238E27FC236}">
                <a16:creationId xmlns:a16="http://schemas.microsoft.com/office/drawing/2014/main" id="{D83A2BAD-DDC6-5274-8137-072EFFE8CE13}"/>
              </a:ext>
            </a:extLst>
          </p:cNvPr>
          <p:cNvSpPr/>
          <p:nvPr/>
        </p:nvSpPr>
        <p:spPr>
          <a:xfrm rot="5400000">
            <a:off x="3712513" y="561072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5" name="Seta entalhada para a direita 39">
            <a:extLst>
              <a:ext uri="{FF2B5EF4-FFF2-40B4-BE49-F238E27FC236}">
                <a16:creationId xmlns:a16="http://schemas.microsoft.com/office/drawing/2014/main" id="{E7290FBD-C8BB-C07E-F873-91C07C46F067}"/>
              </a:ext>
            </a:extLst>
          </p:cNvPr>
          <p:cNvSpPr/>
          <p:nvPr/>
        </p:nvSpPr>
        <p:spPr>
          <a:xfrm rot="5400000">
            <a:off x="5971979" y="5610728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6" name="Seta entalhada para a direita 39">
            <a:extLst>
              <a:ext uri="{FF2B5EF4-FFF2-40B4-BE49-F238E27FC236}">
                <a16:creationId xmlns:a16="http://schemas.microsoft.com/office/drawing/2014/main" id="{25AB2905-D3BD-A8FE-6AD0-0ED1F9586F6A}"/>
              </a:ext>
            </a:extLst>
          </p:cNvPr>
          <p:cNvSpPr/>
          <p:nvPr/>
        </p:nvSpPr>
        <p:spPr>
          <a:xfrm rot="5400000">
            <a:off x="8153990" y="561434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7" name="Seta entalhada para a direita 39">
            <a:extLst>
              <a:ext uri="{FF2B5EF4-FFF2-40B4-BE49-F238E27FC236}">
                <a16:creationId xmlns:a16="http://schemas.microsoft.com/office/drawing/2014/main" id="{CAAB0E66-120D-E4A1-F1BE-34B1993A6E45}"/>
              </a:ext>
            </a:extLst>
          </p:cNvPr>
          <p:cNvSpPr/>
          <p:nvPr/>
        </p:nvSpPr>
        <p:spPr>
          <a:xfrm rot="5400000">
            <a:off x="1455731" y="610764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8" name="Seta entalhada para a direita 39">
            <a:extLst>
              <a:ext uri="{FF2B5EF4-FFF2-40B4-BE49-F238E27FC236}">
                <a16:creationId xmlns:a16="http://schemas.microsoft.com/office/drawing/2014/main" id="{C9D75944-4802-8FCB-530B-ED0893ECEB14}"/>
              </a:ext>
            </a:extLst>
          </p:cNvPr>
          <p:cNvSpPr/>
          <p:nvPr/>
        </p:nvSpPr>
        <p:spPr>
          <a:xfrm rot="16200000">
            <a:off x="3728677" y="6107644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89" name="Seta entalhada para a direita 39">
            <a:extLst>
              <a:ext uri="{FF2B5EF4-FFF2-40B4-BE49-F238E27FC236}">
                <a16:creationId xmlns:a16="http://schemas.microsoft.com/office/drawing/2014/main" id="{6B914ECE-ECF6-1365-D6A0-02C373974C1C}"/>
              </a:ext>
            </a:extLst>
          </p:cNvPr>
          <p:cNvSpPr/>
          <p:nvPr/>
        </p:nvSpPr>
        <p:spPr>
          <a:xfrm rot="16200000">
            <a:off x="5977304" y="6106783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90" name="Seta entalhada para a direita 39">
            <a:extLst>
              <a:ext uri="{FF2B5EF4-FFF2-40B4-BE49-F238E27FC236}">
                <a16:creationId xmlns:a16="http://schemas.microsoft.com/office/drawing/2014/main" id="{A9D9710B-165E-F235-0300-89C59AB6B6CB}"/>
              </a:ext>
            </a:extLst>
          </p:cNvPr>
          <p:cNvSpPr/>
          <p:nvPr/>
        </p:nvSpPr>
        <p:spPr>
          <a:xfrm rot="16200000">
            <a:off x="8153414" y="6106782"/>
            <a:ext cx="249937" cy="209005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4353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84C79-9FD1-0541-22F4-29F57E736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6E109FEA-4F1C-FF6C-B707-5C9A4ADB462B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9D9518AB-C48C-3A3D-E2C6-6D27B651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AE17627C-6E03-D1F7-D807-76127921D37A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C788F9C4-8A53-3E2C-6ACD-B22A07F6F679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BD109AC5-6CF7-8B12-C1B3-2ADE62CFCA54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(inflação)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7BE3A40-6E02-05B8-2DDD-DBEC22B32BA2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36BE50-9585-747C-0083-72DE64E0C7CC}"/>
              </a:ext>
            </a:extLst>
          </p:cNvPr>
          <p:cNvSpPr txBox="1"/>
          <p:nvPr/>
        </p:nvSpPr>
        <p:spPr>
          <a:xfrm>
            <a:off x="522351" y="3688236"/>
            <a:ext cx="38411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algn="ctr"/>
            <a:r>
              <a:rPr lang="pt-BR" sz="1400" dirty="0"/>
              <a:t>Inflação moderada, mas com tendência de alta</a:t>
            </a:r>
          </a:p>
          <a:p>
            <a:pPr algn="ctr"/>
            <a:r>
              <a:rPr lang="pt-BR" sz="1400" dirty="0"/>
              <a:t>Política monetária restritiva</a:t>
            </a:r>
          </a:p>
          <a:p>
            <a:pPr algn="ctr"/>
            <a:r>
              <a:rPr lang="pt-BR" sz="1400" dirty="0"/>
              <a:t>Empresas enfrentando pressão de custos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DE33F8E-0D18-5224-BFDE-0C49B60B7A1D}"/>
              </a:ext>
            </a:extLst>
          </p:cNvPr>
          <p:cNvSpPr/>
          <p:nvPr/>
        </p:nvSpPr>
        <p:spPr>
          <a:xfrm>
            <a:off x="5709993" y="1089771"/>
            <a:ext cx="1399636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Conclusão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8515671-986C-A6B2-E9D1-092ADD2F26F0}"/>
              </a:ext>
            </a:extLst>
          </p:cNvPr>
          <p:cNvSpPr txBox="1"/>
          <p:nvPr/>
        </p:nvSpPr>
        <p:spPr>
          <a:xfrm>
            <a:off x="5709993" y="1828562"/>
            <a:ext cx="57802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O aumento de inflação representa desafios significativos para </a:t>
            </a:r>
          </a:p>
          <a:p>
            <a:r>
              <a:rPr lang="pt-BR" sz="1400" dirty="0"/>
              <a:t>        as empresas</a:t>
            </a:r>
          </a:p>
          <a:p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Estratégias financeiras e operacionais é essencial para mitigar riscos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Acompanhamento contínuo do ambiente macroeconômico permite </a:t>
            </a:r>
          </a:p>
          <a:p>
            <a:r>
              <a:rPr lang="pt-BR" sz="1400" dirty="0"/>
              <a:t>        reações mais ágeis e eficazes.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9E5CFAA-9B52-61F6-08D4-3844768A6083}"/>
              </a:ext>
            </a:extLst>
          </p:cNvPr>
          <p:cNvSpPr/>
          <p:nvPr/>
        </p:nvSpPr>
        <p:spPr>
          <a:xfrm>
            <a:off x="5709993" y="3899298"/>
            <a:ext cx="1399636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A21796-F1A6-3647-282D-23623AE67D7E}"/>
              </a:ext>
            </a:extLst>
          </p:cNvPr>
          <p:cNvSpPr txBox="1"/>
          <p:nvPr/>
        </p:nvSpPr>
        <p:spPr>
          <a:xfrm>
            <a:off x="5711615" y="4617549"/>
            <a:ext cx="61573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Monitoramento constante da política macroeconômica e dos indicadores</a:t>
            </a:r>
          </a:p>
          <a:p>
            <a:r>
              <a:rPr lang="pt-BR" sz="1400" dirty="0"/>
              <a:t>        de inflação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Renegociação de dívidas com taxas fixas e prazos mais longos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Diversificação de fontes de receitas e fornecedores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Revisão periódica de orçamentos e planos de precificação</a:t>
            </a:r>
          </a:p>
        </p:txBody>
      </p:sp>
    </p:spTree>
    <p:extLst>
      <p:ext uri="{BB962C8B-B14F-4D97-AF65-F5344CB8AC3E}">
        <p14:creationId xmlns:p14="http://schemas.microsoft.com/office/powerpoint/2010/main" val="636937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9F85-FAF3-9C2C-0A63-FA3A5C38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F418AA6-9CC9-F5AA-A673-86D0869D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0F4E4360-BB5F-3222-3BA1-5049C2E1178A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92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818EA-5DCE-13BB-2AD6-F62ED08DA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9EFD1671-CE24-E231-2E02-C5A35EE3134A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F1AF1F5C-480C-48EE-9C72-2B825B14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CFF24ABD-24BB-345F-F281-034A1C8A2DD7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C2B78EDA-F80C-7211-8F3B-276EC9C11E31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AD04F0A5-D7E3-333B-80A0-92D88BF0B735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(gasto público)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3D7C7C7-CEE7-5E84-0ACE-30BC42367B8C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359ECC-3155-BA56-69D7-4F93CA074A68}"/>
              </a:ext>
            </a:extLst>
          </p:cNvPr>
          <p:cNvSpPr txBox="1"/>
          <p:nvPr/>
        </p:nvSpPr>
        <p:spPr>
          <a:xfrm>
            <a:off x="190431" y="3688236"/>
            <a:ext cx="4505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Expansão dos gastos públicos visando acelerar</a:t>
            </a:r>
          </a:p>
          <a:p>
            <a:pPr algn="ctr"/>
            <a:r>
              <a:rPr lang="pt-BR" sz="1400" dirty="0"/>
              <a:t>o crescimento econômico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Aumento do déficit fiscal e riscos para a dívida</a:t>
            </a:r>
          </a:p>
          <a:p>
            <a:pPr algn="ctr"/>
            <a:r>
              <a:rPr lang="pt-BR" sz="1400" dirty="0"/>
              <a:t>pública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e possíveis reações da política</a:t>
            </a:r>
          </a:p>
          <a:p>
            <a:pPr algn="ctr"/>
            <a:r>
              <a:rPr lang="pt-BR" sz="1400" dirty="0"/>
              <a:t>monetária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7667940-C237-4236-E01D-21E852926A55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B27299-9EC5-C117-91B3-7DA3A484BE83}"/>
              </a:ext>
            </a:extLst>
          </p:cNvPr>
          <p:cNvSpPr txBox="1"/>
          <p:nvPr/>
        </p:nvSpPr>
        <p:spPr>
          <a:xfrm>
            <a:off x="6929119" y="2261821"/>
            <a:ext cx="5459315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Aumento dos gastos com financiamento via endividamento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Governo aumenta gastos financiados por emissão de dívida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Pressão sobre o juros devido a necessidade de atrair </a:t>
            </a:r>
          </a:p>
          <a:p>
            <a:r>
              <a:rPr lang="pt-BR" sz="1400" dirty="0"/>
              <a:t>        investidores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Deterioração da percepção de risco e possível desvalorização </a:t>
            </a:r>
          </a:p>
          <a:p>
            <a:r>
              <a:rPr lang="pt-BR" sz="1400" dirty="0"/>
              <a:t>        da moeda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do custo de empréstimo e manutenção da dívida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Diminuição do apetite do mercado para financiamento </a:t>
            </a:r>
          </a:p>
          <a:p>
            <a:r>
              <a:rPr lang="pt-BR" sz="1400" dirty="0"/>
              <a:t>        corporativo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Volatilidade cambial afetando insumos e outros custos</a:t>
            </a:r>
          </a:p>
          <a:p>
            <a:r>
              <a:rPr lang="pt-BR" sz="1400" dirty="0"/>
              <a:t>        operacionais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Renegociação de dívida com taxas de juros fixas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Proteção cambial para reduzir riscos de desvalorização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Maior eficiência operacional para absorver possíveis custos</a:t>
            </a:r>
          </a:p>
          <a:p>
            <a:r>
              <a:rPr lang="pt-BR" sz="1400" dirty="0"/>
              <a:t>        extras</a:t>
            </a:r>
          </a:p>
        </p:txBody>
      </p:sp>
    </p:spTree>
    <p:extLst>
      <p:ext uri="{BB962C8B-B14F-4D97-AF65-F5344CB8AC3E}">
        <p14:creationId xmlns:p14="http://schemas.microsoft.com/office/powerpoint/2010/main" val="1204491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DE6C1-E518-7A32-8C8E-2EA44587A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F3589AAA-D389-7114-FC77-7D276E243351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39E31872-5C74-F664-E63A-053CCF9DD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5CF5670B-988B-4C92-BB33-41F20DADD43A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F678E072-9774-FA10-1154-5D50A0750F1A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0E754E5-6EF7-41FA-1A76-792DA54A8D42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(gasto público)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CDA1E43-C5D7-37F1-6675-E0F46A8E6BD5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D4DCE6-21B7-7FDB-987F-C0C1E0AA12E1}"/>
              </a:ext>
            </a:extLst>
          </p:cNvPr>
          <p:cNvSpPr txBox="1"/>
          <p:nvPr/>
        </p:nvSpPr>
        <p:spPr>
          <a:xfrm>
            <a:off x="190431" y="3688236"/>
            <a:ext cx="4505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Expansão dos gastos públicos visando acelerar</a:t>
            </a:r>
          </a:p>
          <a:p>
            <a:pPr algn="ctr"/>
            <a:r>
              <a:rPr lang="pt-BR" sz="1400" dirty="0"/>
              <a:t>o crescimento econômico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Aumento do déficit fiscal e riscos para a dívida</a:t>
            </a:r>
          </a:p>
          <a:p>
            <a:pPr algn="ctr"/>
            <a:r>
              <a:rPr lang="pt-BR" sz="1400" dirty="0"/>
              <a:t>pública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e possíveis reações da política</a:t>
            </a:r>
          </a:p>
          <a:p>
            <a:pPr algn="ctr"/>
            <a:r>
              <a:rPr lang="pt-BR" sz="1400" dirty="0"/>
              <a:t>monetária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C35F803-FEF6-5EF9-5B7C-91C56B16A0D0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2E3D00-2E53-214B-5A83-797DF2B4935A}"/>
              </a:ext>
            </a:extLst>
          </p:cNvPr>
          <p:cNvSpPr txBox="1"/>
          <p:nvPr/>
        </p:nvSpPr>
        <p:spPr>
          <a:xfrm>
            <a:off x="6929119" y="2261821"/>
            <a:ext cx="517058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Aumento dos gastos com expansão da Base </a:t>
            </a:r>
            <a:r>
              <a:rPr lang="pt-BR" sz="1400" b="1" dirty="0" err="1"/>
              <a:t>Monetáriasa</a:t>
            </a:r>
            <a:endParaRPr lang="pt-BR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Governo financia gastos através de emissão de moeda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Risco de inflação acelera a queda do poder de compra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BACEN pode reagir com elevação brusca de juros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Redução de consumo devido à perda do poder aquisitivo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de custo de produção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Dificuldade em reajustar preços sem perder competitividade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Planos de precificação dinâmicas para ajustes rápidos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Redução de dependência de insumos dolarizados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Foco em eficiência de produção e otimização de processos</a:t>
            </a:r>
          </a:p>
        </p:txBody>
      </p:sp>
    </p:spTree>
    <p:extLst>
      <p:ext uri="{BB962C8B-B14F-4D97-AF65-F5344CB8AC3E}">
        <p14:creationId xmlns:p14="http://schemas.microsoft.com/office/powerpoint/2010/main" val="2287157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7BB63-4E93-8B1E-E388-B57C0297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704E5EE0-4F41-733F-A340-922B45CCBDDF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02254A15-F034-6697-013B-52BFF130A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57DC07AD-EA8C-1E2B-9E2E-B1814A96E4E5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FEDD4195-EDE1-B5A1-3844-F7B300122F0E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A88B0D57-E986-AEA3-475A-F385C13F6613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(gasto público)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B32A765-000D-B1F8-DEFC-F85C62CCF647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2A53CF9-C1DC-377D-0BDA-36AC7A083D32}"/>
              </a:ext>
            </a:extLst>
          </p:cNvPr>
          <p:cNvSpPr txBox="1"/>
          <p:nvPr/>
        </p:nvSpPr>
        <p:spPr>
          <a:xfrm>
            <a:off x="190431" y="3688236"/>
            <a:ext cx="4505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Expansão dos gastos públicos visando acelerar</a:t>
            </a:r>
          </a:p>
          <a:p>
            <a:pPr algn="ctr"/>
            <a:r>
              <a:rPr lang="pt-BR" sz="1400" dirty="0"/>
              <a:t>o crescimento econômico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Aumento do déficit fiscal e riscos para a dívida</a:t>
            </a:r>
          </a:p>
          <a:p>
            <a:pPr algn="ctr"/>
            <a:r>
              <a:rPr lang="pt-BR" sz="1400" dirty="0"/>
              <a:t>pública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e possíveis reações da política</a:t>
            </a:r>
          </a:p>
          <a:p>
            <a:pPr algn="ctr"/>
            <a:r>
              <a:rPr lang="pt-BR" sz="1400" dirty="0"/>
              <a:t>monetária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624F7F0-951B-5AED-B5D3-8D02443F4466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8A3319-8A93-4908-FF3B-8F7F4DBA4BD8}"/>
              </a:ext>
            </a:extLst>
          </p:cNvPr>
          <p:cNvSpPr txBox="1"/>
          <p:nvPr/>
        </p:nvSpPr>
        <p:spPr>
          <a:xfrm>
            <a:off x="6929119" y="2261821"/>
            <a:ext cx="52039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Aumento dos Gastos com Expansão do Setor Público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Crescimento da máquina pública e maior intervenção estatal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da carga tributária para financiar novos gastos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Possível impacto no ambiente de negócio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de impostos reduzindo a margem de lucro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Maior burocracia e regulação, dificultando operações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Risco de perda de competitividade para empresas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Plano tributário para otimizar carga fiscal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Digitalização e automação para reduzir custos com</a:t>
            </a:r>
          </a:p>
          <a:p>
            <a:r>
              <a:rPr lang="pt-BR" sz="1400" dirty="0"/>
              <a:t>        processos burocráticos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Exploração de incentivos fiscais e linhas de financiamento </a:t>
            </a:r>
          </a:p>
          <a:p>
            <a:r>
              <a:rPr lang="pt-BR" sz="1400" dirty="0"/>
              <a:t>        </a:t>
            </a:r>
            <a:r>
              <a:rPr lang="pt-BR" sz="1400" dirty="0" err="1"/>
              <a:t>púublico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00316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923E6-3B06-A859-4171-C3CE8BFDB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15C00370-9ABD-3D2A-B309-4FBA0B123349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8990F4B8-5052-638E-99AF-FA77E284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4FD1DA7C-5C49-5559-C22F-D93587FC8115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FF37DADD-0CDA-DAA1-757C-F38120BBC6C9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122EFEDB-931C-F091-F28C-975C9CF0A426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(gasto público)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0944E43-B61A-675E-0CE6-37E9CB88C8D6}"/>
              </a:ext>
            </a:extLst>
          </p:cNvPr>
          <p:cNvSpPr/>
          <p:nvPr/>
        </p:nvSpPr>
        <p:spPr>
          <a:xfrm>
            <a:off x="5709993" y="1089771"/>
            <a:ext cx="1399636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Conclusão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93F0DB-1353-DD83-02CD-8DEBFA73BF54}"/>
              </a:ext>
            </a:extLst>
          </p:cNvPr>
          <p:cNvSpPr txBox="1"/>
          <p:nvPr/>
        </p:nvSpPr>
        <p:spPr>
          <a:xfrm>
            <a:off x="5709993" y="1828562"/>
            <a:ext cx="65035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O aumento de gastos do governo pode gerar impactos significantes para</a:t>
            </a:r>
          </a:p>
          <a:p>
            <a:r>
              <a:rPr lang="pt-BR" sz="1400" dirty="0"/>
              <a:t>        empresas endividadas</a:t>
            </a:r>
          </a:p>
          <a:p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 capacidade de antecipação e reação rápida a mudanças macroeconômicas</a:t>
            </a:r>
          </a:p>
          <a:p>
            <a:r>
              <a:rPr lang="pt-BR" sz="1400" dirty="0"/>
              <a:t>        é essencial</a:t>
            </a:r>
          </a:p>
          <a:p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Medidas de gestão financeira e planos operacionais podem minimizar riscos</a:t>
            </a:r>
          </a:p>
          <a:p>
            <a:r>
              <a:rPr lang="pt-BR" sz="1400" dirty="0"/>
              <a:t>        e aproveitar oportunidades 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AD8170A-9BB4-DBC2-A60B-A80509560032}"/>
              </a:ext>
            </a:extLst>
          </p:cNvPr>
          <p:cNvSpPr/>
          <p:nvPr/>
        </p:nvSpPr>
        <p:spPr>
          <a:xfrm>
            <a:off x="5709993" y="3899298"/>
            <a:ext cx="1399636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BE8E397-AA71-C763-B692-72B19C72D930}"/>
              </a:ext>
            </a:extLst>
          </p:cNvPr>
          <p:cNvSpPr txBox="1"/>
          <p:nvPr/>
        </p:nvSpPr>
        <p:spPr>
          <a:xfrm>
            <a:off x="5711615" y="4617549"/>
            <a:ext cx="62388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Monitoramento constante das políticas fiscais e monetárias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Diversificação de fontes de financiamento para reduzir dependência de </a:t>
            </a:r>
          </a:p>
          <a:p>
            <a:r>
              <a:rPr lang="pt-BR" sz="1400" dirty="0"/>
              <a:t>        crédito bancário</a:t>
            </a:r>
          </a:p>
          <a:p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Redução de custos fixos e melhoria da eficiência operacional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Avaliação contínua de riscos fiscais e cambiais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AF981EF-92D5-F6F9-4DC7-0E6DF2C71BDC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E079C2C-D3CB-0200-72F8-CC204C1BEEA0}"/>
              </a:ext>
            </a:extLst>
          </p:cNvPr>
          <p:cNvSpPr txBox="1"/>
          <p:nvPr/>
        </p:nvSpPr>
        <p:spPr>
          <a:xfrm>
            <a:off x="190431" y="3688236"/>
            <a:ext cx="450501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Expansão dos gastos públicos visando acelerar</a:t>
            </a:r>
          </a:p>
          <a:p>
            <a:pPr algn="ctr"/>
            <a:r>
              <a:rPr lang="pt-BR" sz="1400" dirty="0"/>
              <a:t>o crescimento econômico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Aumento do déficit fiscal e riscos para a dívida</a:t>
            </a:r>
          </a:p>
          <a:p>
            <a:pPr algn="ctr"/>
            <a:r>
              <a:rPr lang="pt-BR" sz="1400" dirty="0"/>
              <a:t>pública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e possíveis reações da política</a:t>
            </a:r>
          </a:p>
          <a:p>
            <a:pPr algn="ctr"/>
            <a:r>
              <a:rPr lang="pt-BR" sz="1400" dirty="0"/>
              <a:t>monetária</a:t>
            </a:r>
          </a:p>
        </p:txBody>
      </p:sp>
    </p:spTree>
    <p:extLst>
      <p:ext uri="{BB962C8B-B14F-4D97-AF65-F5344CB8AC3E}">
        <p14:creationId xmlns:p14="http://schemas.microsoft.com/office/powerpoint/2010/main" val="1418916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2C77E-B9A0-A602-D85D-576312066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CEDF9506-ECBB-B4BB-2373-427EF78B2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0043"/>
            <a:ext cx="12192000" cy="417955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83C02093-F629-3390-59DC-3E73719C521E}"/>
              </a:ext>
            </a:extLst>
          </p:cNvPr>
          <p:cNvSpPr/>
          <p:nvPr/>
        </p:nvSpPr>
        <p:spPr>
          <a:xfrm>
            <a:off x="0" y="6440044"/>
            <a:ext cx="12192000" cy="417955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061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DF0BE-50B6-697C-F892-1D84A60F1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360B3500-7A22-3530-FACF-855078704DA1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2C52B8BA-1D65-C168-EF40-1C39DD1C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29A9545F-3E6E-5621-50CF-01520DC62437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A5C820FB-864F-EFC1-5D3D-FF097C3A958E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1B30CC16-6B63-9FC9-CABD-E3A47C865B44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(aumento do dólar)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3C2A95A-00A6-90BC-79F5-BE6FC843559F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5892054-25B6-4277-BC54-42C657DA361D}"/>
              </a:ext>
            </a:extLst>
          </p:cNvPr>
          <p:cNvSpPr txBox="1"/>
          <p:nvPr/>
        </p:nvSpPr>
        <p:spPr>
          <a:xfrm>
            <a:off x="114014" y="3688236"/>
            <a:ext cx="46578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Tensões geopolíticas aumentando a demanda global </a:t>
            </a:r>
          </a:p>
          <a:p>
            <a:pPr algn="ctr"/>
            <a:r>
              <a:rPr lang="pt-BR" sz="1400" dirty="0"/>
              <a:t>por dólares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Redução de liquidez em mercados emergentes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devido ao aumento de custos de</a:t>
            </a:r>
          </a:p>
          <a:p>
            <a:pPr algn="ctr"/>
            <a:r>
              <a:rPr lang="pt-BR" sz="1400" dirty="0"/>
              <a:t>importação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D84F381-C622-C7F3-FA77-5834AC37103F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CE9D0B-2DE4-A1A4-9C70-52882D5E59E7}"/>
              </a:ext>
            </a:extLst>
          </p:cNvPr>
          <p:cNvSpPr txBox="1"/>
          <p:nvPr/>
        </p:nvSpPr>
        <p:spPr>
          <a:xfrm>
            <a:off x="6929119" y="2261821"/>
            <a:ext cx="498508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Apreciação forte e rápida do dólar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Conflitos internacionais elevam a incerteza global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Investidores buscam refúgio no dólar, aumentando a sua</a:t>
            </a:r>
          </a:p>
          <a:p>
            <a:r>
              <a:rPr lang="pt-BR" sz="1400" dirty="0"/>
              <a:t>        valorização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Moedas emergentes desvalorizam rapidamente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Aumento do custo da dívida e de insumos importados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Redução de competitividade frente empresas estrangeiras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Hedge cambial para minimizar exposição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Substituição de fornecedores internacionais por locais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Reestruturação de passivos para reduzir dívida</a:t>
            </a:r>
          </a:p>
        </p:txBody>
      </p:sp>
    </p:spTree>
    <p:extLst>
      <p:ext uri="{BB962C8B-B14F-4D97-AF65-F5344CB8AC3E}">
        <p14:creationId xmlns:p14="http://schemas.microsoft.com/office/powerpoint/2010/main" val="3479340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77BF9-293C-56D7-A2DB-835D2608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03893999-3799-2712-7D03-97CCBC272A84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62E6166C-70E9-655C-ADF2-D72D9E37C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9381EE63-D25D-EA7E-CA22-87EDAFC3E6EF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1A41BA5F-730A-123E-AC10-AA50DADB86D3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0F3FC6D5-E227-4B75-2BD8-79D7F35ECA37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(aumento do dólar)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83E13CE-EDF3-CF2E-2432-AC49D25C869A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701382-8783-F12B-5439-0C4606BD9651}"/>
              </a:ext>
            </a:extLst>
          </p:cNvPr>
          <p:cNvSpPr txBox="1"/>
          <p:nvPr/>
        </p:nvSpPr>
        <p:spPr>
          <a:xfrm>
            <a:off x="114014" y="3688236"/>
            <a:ext cx="46578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Tensões geopolíticas aumentando a demanda global </a:t>
            </a:r>
          </a:p>
          <a:p>
            <a:pPr algn="ctr"/>
            <a:r>
              <a:rPr lang="pt-BR" sz="1400" dirty="0"/>
              <a:t>por dólares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Redução de liquidez em mercados emergentes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devido ao aumento de custos de</a:t>
            </a:r>
          </a:p>
          <a:p>
            <a:pPr algn="ctr"/>
            <a:r>
              <a:rPr lang="pt-BR" sz="1400" dirty="0"/>
              <a:t>importação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5A8C64B-0410-1DF6-FBA5-E340BFE328C7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19B2AF0-159A-83F5-AC17-CC9C30D21E44}"/>
              </a:ext>
            </a:extLst>
          </p:cNvPr>
          <p:cNvSpPr txBox="1"/>
          <p:nvPr/>
        </p:nvSpPr>
        <p:spPr>
          <a:xfrm>
            <a:off x="6929119" y="2261821"/>
            <a:ext cx="533453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Alta contínua do dólar com instabilidade prolongada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Conflitos e sanções econômicas geram uma tendência de alta </a:t>
            </a:r>
          </a:p>
          <a:p>
            <a:r>
              <a:rPr lang="pt-BR" sz="1400" dirty="0"/>
              <a:t>        dólar por longo período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Empresas têm tempo para adaptação, mas enfrentam custos </a:t>
            </a:r>
          </a:p>
          <a:p>
            <a:r>
              <a:rPr lang="pt-BR" sz="1400" dirty="0"/>
              <a:t>        crescentes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Inflação global pressiona os bancos centrais a subirem juros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Custos de operação se elevam gradualmente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Dificuldade de repassar custos ao consumidor sem perda de</a:t>
            </a:r>
          </a:p>
          <a:p>
            <a:r>
              <a:rPr lang="pt-BR" sz="1400" dirty="0"/>
              <a:t>        demanda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Necessidade de renegociação com fornecedores e credores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Exploração de novos mercados para diversificar receitas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Ajustes de precificação para mitigar impacto da alta cambial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Investimento em inovação e eficiência produtiva para reduzir</a:t>
            </a:r>
          </a:p>
          <a:p>
            <a:r>
              <a:rPr lang="pt-BR" sz="1400" dirty="0"/>
              <a:t>        custos</a:t>
            </a:r>
          </a:p>
        </p:txBody>
      </p:sp>
    </p:spTree>
    <p:extLst>
      <p:ext uri="{BB962C8B-B14F-4D97-AF65-F5344CB8AC3E}">
        <p14:creationId xmlns:p14="http://schemas.microsoft.com/office/powerpoint/2010/main" val="197815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CA6EE-B759-5308-FF1B-729A9878B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348E4086-86DA-6501-D624-6F35777E6D7F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7DA22405-952C-4171-D0E0-D4C680C5E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B5440166-DF76-4142-0B4B-E7E389E8A8E2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8828BC8-6E25-B753-37C9-7D13761ABFCA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CBF8017F-4B7E-5BC3-0413-1B83695D7A4A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(aumento do dólar)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0735440-68AD-8E02-9075-6698A05BF3C8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2783CE-9E56-31A1-4346-C50E46FEA837}"/>
              </a:ext>
            </a:extLst>
          </p:cNvPr>
          <p:cNvSpPr txBox="1"/>
          <p:nvPr/>
        </p:nvSpPr>
        <p:spPr>
          <a:xfrm>
            <a:off x="114014" y="3688236"/>
            <a:ext cx="46578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Tensões geopolíticas aumentando a demanda global </a:t>
            </a:r>
          </a:p>
          <a:p>
            <a:pPr algn="ctr"/>
            <a:r>
              <a:rPr lang="pt-BR" sz="1400" dirty="0"/>
              <a:t>por dólares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Redução de liquidez em mercados emergentes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devido ao aumento de custos de</a:t>
            </a:r>
          </a:p>
          <a:p>
            <a:pPr algn="ctr"/>
            <a:r>
              <a:rPr lang="pt-BR" sz="1400" dirty="0"/>
              <a:t>importação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259939A-6C41-4ECC-9449-700ADBB97CCC}"/>
              </a:ext>
            </a:extLst>
          </p:cNvPr>
          <p:cNvSpPr/>
          <p:nvPr/>
        </p:nvSpPr>
        <p:spPr>
          <a:xfrm>
            <a:off x="5262882" y="3428999"/>
            <a:ext cx="1189521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503FC88-9EC2-04D1-5179-7AF1F50D720D}"/>
              </a:ext>
            </a:extLst>
          </p:cNvPr>
          <p:cNvSpPr txBox="1"/>
          <p:nvPr/>
        </p:nvSpPr>
        <p:spPr>
          <a:xfrm>
            <a:off x="6929119" y="2261821"/>
            <a:ext cx="5069080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Dólar alto com redução do crescimento global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Fortalecimento do dólar do dólar combinado com recessão</a:t>
            </a:r>
          </a:p>
          <a:p>
            <a:r>
              <a:rPr lang="pt-BR" sz="1400" dirty="0"/>
              <a:t>        global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Queda de demanda externa prejudicando exportações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Empresas enfrentam queda de receita e dificuldades </a:t>
            </a:r>
          </a:p>
          <a:p>
            <a:r>
              <a:rPr lang="pt-BR" sz="1400" dirty="0"/>
              <a:t>        financeiras</a:t>
            </a:r>
          </a:p>
          <a:p>
            <a:endParaRPr lang="pt-BR" sz="1400" dirty="0"/>
          </a:p>
          <a:p>
            <a:r>
              <a:rPr lang="pt-BR" sz="1400" b="1" dirty="0"/>
              <a:t>Impactos esperados: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Menos oportunidades de exportação devido à retratação</a:t>
            </a:r>
          </a:p>
          <a:p>
            <a:r>
              <a:rPr lang="pt-BR" sz="1400" dirty="0"/>
              <a:t>        no mercado global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Redução da liquidez e aumento do riso de crédito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Pressão para corte de custos e eficiência operacional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r>
              <a:rPr lang="pt-BR" sz="1400" b="1" dirty="0"/>
              <a:t>Ações: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Revisão de estrutura de endividamento para evitar altas</a:t>
            </a:r>
          </a:p>
          <a:p>
            <a:r>
              <a:rPr lang="pt-BR" sz="1400" dirty="0"/>
              <a:t>        taxas de juros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Redução de despesas fixas e otimização de processos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/>
              <a:t>Estabelecimento de parcerias estratégicas para fortalecer </a:t>
            </a:r>
          </a:p>
          <a:p>
            <a:r>
              <a:rPr lang="pt-BR" sz="1400" dirty="0"/>
              <a:t>        fluxo de caixa (PMP, linhas em bancos0</a:t>
            </a:r>
          </a:p>
        </p:txBody>
      </p:sp>
    </p:spTree>
    <p:extLst>
      <p:ext uri="{BB962C8B-B14F-4D97-AF65-F5344CB8AC3E}">
        <p14:creationId xmlns:p14="http://schemas.microsoft.com/office/powerpoint/2010/main" val="148285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4F20-4AAD-20B1-BF0B-5143F6CA3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86D6D2ED-94C5-327B-130C-608CEF293747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33B6BA97-2077-F26F-5009-67D4DF12A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AB647A4B-BA87-9EBD-45EC-ABC75E886290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7E695546-B67E-70B5-22C4-4238DB77171B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5FD21A2D-F320-C3EE-625A-A3345763CD0B}"/>
              </a:ext>
            </a:extLst>
          </p:cNvPr>
          <p:cNvSpPr txBox="1"/>
          <p:nvPr/>
        </p:nvSpPr>
        <p:spPr>
          <a:xfrm>
            <a:off x="325111" y="1771779"/>
            <a:ext cx="4468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ysClr val="windowText" lastClr="000000"/>
                </a:solidFill>
              </a:rPr>
              <a:t>A demanda real por moeda por ser dividida em: </a:t>
            </a:r>
          </a:p>
          <a:p>
            <a:r>
              <a:rPr lang="pt-BR" sz="1400" dirty="0">
                <a:solidFill>
                  <a:sysClr val="windowText" lastClr="000000"/>
                </a:solidFill>
              </a:rPr>
              <a:t>a- transação e precaução (Lt)</a:t>
            </a:r>
          </a:p>
          <a:p>
            <a:r>
              <a:rPr lang="pt-BR" sz="1400" dirty="0">
                <a:solidFill>
                  <a:sysClr val="windowText" lastClr="000000"/>
                </a:solidFill>
              </a:rPr>
              <a:t>b- especulação (Ls)</a:t>
            </a:r>
          </a:p>
          <a:p>
            <a:endParaRPr lang="pt-BR" sz="1400" dirty="0">
              <a:solidFill>
                <a:sysClr val="windowText" lastClr="000000"/>
              </a:solidFill>
            </a:endParaRPr>
          </a:p>
          <a:p>
            <a:r>
              <a:rPr lang="pt-BR" sz="1400" dirty="0">
                <a:solidFill>
                  <a:sysClr val="windowText" lastClr="000000"/>
                </a:solidFill>
              </a:rPr>
              <a:t>L = Lt  +  </a:t>
            </a:r>
            <a:r>
              <a:rPr lang="pt-BR" sz="1400" dirty="0" err="1">
                <a:solidFill>
                  <a:sysClr val="windowText" lastClr="000000"/>
                </a:solidFill>
              </a:rPr>
              <a:t>Ls</a:t>
            </a:r>
            <a:r>
              <a:rPr lang="pt-BR" sz="1400" dirty="0">
                <a:solidFill>
                  <a:sysClr val="windowText" lastClr="000000"/>
                </a:solidFill>
              </a:rPr>
              <a:t>  </a:t>
            </a:r>
            <a:r>
              <a:rPr lang="pt-BR" sz="14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 Demanda Total por moeda</a:t>
            </a:r>
            <a:endParaRPr lang="pt-BR" sz="1400" dirty="0"/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29245DEF-A7E7-BBDF-A2FD-9288B05B8842}"/>
              </a:ext>
            </a:extLst>
          </p:cNvPr>
          <p:cNvCxnSpPr>
            <a:cxnSpLocks/>
          </p:cNvCxnSpPr>
          <p:nvPr/>
        </p:nvCxnSpPr>
        <p:spPr>
          <a:xfrm>
            <a:off x="2520171" y="4193419"/>
            <a:ext cx="1341857" cy="1068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F8CBB1D-FC7F-CD87-8FCF-355DCB9B44CE}"/>
              </a:ext>
            </a:extLst>
          </p:cNvPr>
          <p:cNvCxnSpPr>
            <a:cxnSpLocks/>
          </p:cNvCxnSpPr>
          <p:nvPr/>
        </p:nvCxnSpPr>
        <p:spPr>
          <a:xfrm>
            <a:off x="2050765" y="3745978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825A798-847C-AD1C-9DAC-118A79302C10}"/>
              </a:ext>
            </a:extLst>
          </p:cNvPr>
          <p:cNvCxnSpPr>
            <a:cxnSpLocks/>
          </p:cNvCxnSpPr>
          <p:nvPr/>
        </p:nvCxnSpPr>
        <p:spPr>
          <a:xfrm>
            <a:off x="2040472" y="4689395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2102D20-5FAD-158C-CA37-626494A52469}"/>
              </a:ext>
            </a:extLst>
          </p:cNvPr>
          <p:cNvCxnSpPr>
            <a:cxnSpLocks/>
          </p:cNvCxnSpPr>
          <p:nvPr/>
        </p:nvCxnSpPr>
        <p:spPr>
          <a:xfrm>
            <a:off x="2072093" y="5120414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375481D0-F5F6-52CD-BEFB-7F97E27DAE49}"/>
              </a:ext>
            </a:extLst>
          </p:cNvPr>
          <p:cNvCxnSpPr>
            <a:cxnSpLocks/>
          </p:cNvCxnSpPr>
          <p:nvPr/>
        </p:nvCxnSpPr>
        <p:spPr>
          <a:xfrm>
            <a:off x="2633251" y="3822260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8366F82-71A8-DBAE-8A7F-08EF1833B176}"/>
              </a:ext>
            </a:extLst>
          </p:cNvPr>
          <p:cNvCxnSpPr>
            <a:cxnSpLocks/>
          </p:cNvCxnSpPr>
          <p:nvPr/>
        </p:nvCxnSpPr>
        <p:spPr>
          <a:xfrm>
            <a:off x="3142029" y="3822260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A1FB5A2-0B2C-1395-E99B-85AF6EB616AE}"/>
              </a:ext>
            </a:extLst>
          </p:cNvPr>
          <p:cNvCxnSpPr>
            <a:cxnSpLocks/>
          </p:cNvCxnSpPr>
          <p:nvPr/>
        </p:nvCxnSpPr>
        <p:spPr>
          <a:xfrm flipH="1">
            <a:off x="2044415" y="5515915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4B7171D-629E-C602-3E26-E39345D8771A}"/>
              </a:ext>
            </a:extLst>
          </p:cNvPr>
          <p:cNvSpPr txBox="1"/>
          <p:nvPr/>
        </p:nvSpPr>
        <p:spPr>
          <a:xfrm rot="16200000">
            <a:off x="846310" y="4430889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12A95D0-6197-B2EA-D1A3-6E38C14631EC}"/>
              </a:ext>
            </a:extLst>
          </p:cNvPr>
          <p:cNvSpPr txBox="1"/>
          <p:nvPr/>
        </p:nvSpPr>
        <p:spPr>
          <a:xfrm>
            <a:off x="2299322" y="6051949"/>
            <a:ext cx="1771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de moeda, L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6FDDD35-1554-277B-255B-E7355372F2F3}"/>
              </a:ext>
            </a:extLst>
          </p:cNvPr>
          <p:cNvSpPr/>
          <p:nvPr/>
        </p:nvSpPr>
        <p:spPr>
          <a:xfrm>
            <a:off x="3100904" y="4636835"/>
            <a:ext cx="85723" cy="978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879EC6E5-62DC-0BBF-99FB-6A7A349FB40E}"/>
              </a:ext>
            </a:extLst>
          </p:cNvPr>
          <p:cNvSpPr/>
          <p:nvPr/>
        </p:nvSpPr>
        <p:spPr>
          <a:xfrm>
            <a:off x="3620520" y="5052386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44EC3526-0AE4-A7EF-F5BB-7075E6769278}"/>
              </a:ext>
            </a:extLst>
          </p:cNvPr>
          <p:cNvCxnSpPr>
            <a:cxnSpLocks/>
          </p:cNvCxnSpPr>
          <p:nvPr/>
        </p:nvCxnSpPr>
        <p:spPr>
          <a:xfrm>
            <a:off x="3210321" y="5983471"/>
            <a:ext cx="350808" cy="2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1F56D1F9-1442-00AE-82BB-6C6C01346D36}"/>
              </a:ext>
            </a:extLst>
          </p:cNvPr>
          <p:cNvSpPr txBox="1"/>
          <p:nvPr/>
        </p:nvSpPr>
        <p:spPr>
          <a:xfrm>
            <a:off x="1760495" y="4528976"/>
            <a:ext cx="243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i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1D71C936-7FC7-628A-4209-0E9FB5813A92}"/>
              </a:ext>
            </a:extLst>
          </p:cNvPr>
          <p:cNvSpPr txBox="1"/>
          <p:nvPr/>
        </p:nvSpPr>
        <p:spPr>
          <a:xfrm>
            <a:off x="1750601" y="4937786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i´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42715A8-A47A-E20A-7194-9280503B2D12}"/>
              </a:ext>
            </a:extLst>
          </p:cNvPr>
          <p:cNvSpPr txBox="1"/>
          <p:nvPr/>
        </p:nvSpPr>
        <p:spPr>
          <a:xfrm>
            <a:off x="2994033" y="5583519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L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02F5CC68-55BF-1BD4-60CA-CCA339F7D3A2}"/>
              </a:ext>
            </a:extLst>
          </p:cNvPr>
          <p:cNvSpPr txBox="1"/>
          <p:nvPr/>
        </p:nvSpPr>
        <p:spPr>
          <a:xfrm>
            <a:off x="3490199" y="5583519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L´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6B4C0D0C-F93C-1E66-53B9-B1B39FCEE8DB}"/>
              </a:ext>
            </a:extLst>
          </p:cNvPr>
          <p:cNvCxnSpPr>
            <a:cxnSpLocks/>
          </p:cNvCxnSpPr>
          <p:nvPr/>
        </p:nvCxnSpPr>
        <p:spPr>
          <a:xfrm>
            <a:off x="3650964" y="3838160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8E2934DA-B32A-FCCF-E1B6-EF7E761A4093}"/>
              </a:ext>
            </a:extLst>
          </p:cNvPr>
          <p:cNvSpPr txBox="1"/>
          <p:nvPr/>
        </p:nvSpPr>
        <p:spPr>
          <a:xfrm>
            <a:off x="3089872" y="4347396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3A4DC0A0-0568-4B3C-1279-2C586CFD21FC}"/>
              </a:ext>
            </a:extLst>
          </p:cNvPr>
          <p:cNvSpPr txBox="1"/>
          <p:nvPr/>
        </p:nvSpPr>
        <p:spPr>
          <a:xfrm>
            <a:off x="3622278" y="4759766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sp>
        <p:nvSpPr>
          <p:cNvPr id="164" name="Elipse 163">
            <a:extLst>
              <a:ext uri="{FF2B5EF4-FFF2-40B4-BE49-F238E27FC236}">
                <a16:creationId xmlns:a16="http://schemas.microsoft.com/office/drawing/2014/main" id="{AC55DB47-B528-8442-F1FC-E3EE4DD2614A}"/>
              </a:ext>
            </a:extLst>
          </p:cNvPr>
          <p:cNvSpPr/>
          <p:nvPr/>
        </p:nvSpPr>
        <p:spPr>
          <a:xfrm>
            <a:off x="2615189" y="4252939"/>
            <a:ext cx="85723" cy="97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E3268F66-66D3-9DC9-84CD-029FAAA43DAF}"/>
              </a:ext>
            </a:extLst>
          </p:cNvPr>
          <p:cNvSpPr txBox="1"/>
          <p:nvPr/>
        </p:nvSpPr>
        <p:spPr>
          <a:xfrm>
            <a:off x="1751770" y="4090025"/>
            <a:ext cx="628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ldhabi" panose="020F0502020204030204" pitchFamily="2" charset="-78"/>
                <a:cs typeface="Aldhabi" panose="020F0502020204030204" pitchFamily="2" charset="-78"/>
              </a:rPr>
              <a:t>i´´</a:t>
            </a:r>
          </a:p>
        </p:txBody>
      </p:sp>
      <p:cxnSp>
        <p:nvCxnSpPr>
          <p:cNvPr id="171" name="Conector reto 170">
            <a:extLst>
              <a:ext uri="{FF2B5EF4-FFF2-40B4-BE49-F238E27FC236}">
                <a16:creationId xmlns:a16="http://schemas.microsoft.com/office/drawing/2014/main" id="{C1A2A389-8574-FEAA-5F6C-1556728AEA31}"/>
              </a:ext>
            </a:extLst>
          </p:cNvPr>
          <p:cNvCxnSpPr>
            <a:cxnSpLocks/>
          </p:cNvCxnSpPr>
          <p:nvPr/>
        </p:nvCxnSpPr>
        <p:spPr>
          <a:xfrm>
            <a:off x="2040472" y="4290246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129D8E44-E28D-ABE0-D0C8-66736168FB9C}"/>
              </a:ext>
            </a:extLst>
          </p:cNvPr>
          <p:cNvSpPr txBox="1"/>
          <p:nvPr/>
        </p:nvSpPr>
        <p:spPr>
          <a:xfrm>
            <a:off x="2446834" y="5583361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L´´</a:t>
            </a:r>
          </a:p>
        </p:txBody>
      </p:sp>
      <p:cxnSp>
        <p:nvCxnSpPr>
          <p:cNvPr id="177" name="Conector de Seta Reta 176">
            <a:extLst>
              <a:ext uri="{FF2B5EF4-FFF2-40B4-BE49-F238E27FC236}">
                <a16:creationId xmlns:a16="http://schemas.microsoft.com/office/drawing/2014/main" id="{823912C6-FB05-684C-01AC-FE63FC9C3FB7}"/>
              </a:ext>
            </a:extLst>
          </p:cNvPr>
          <p:cNvCxnSpPr>
            <a:cxnSpLocks/>
          </p:cNvCxnSpPr>
          <p:nvPr/>
        </p:nvCxnSpPr>
        <p:spPr>
          <a:xfrm>
            <a:off x="1749859" y="4813187"/>
            <a:ext cx="0" cy="261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de Seta Reta 179">
            <a:extLst>
              <a:ext uri="{FF2B5EF4-FFF2-40B4-BE49-F238E27FC236}">
                <a16:creationId xmlns:a16="http://schemas.microsoft.com/office/drawing/2014/main" id="{F3BB33D9-EB46-ED90-BFB4-CB0A310E57CF}"/>
              </a:ext>
            </a:extLst>
          </p:cNvPr>
          <p:cNvCxnSpPr>
            <a:cxnSpLocks/>
            <a:endCxn id="169" idx="1"/>
          </p:cNvCxnSpPr>
          <p:nvPr/>
        </p:nvCxnSpPr>
        <p:spPr>
          <a:xfrm flipH="1" flipV="1">
            <a:off x="1751770" y="4290080"/>
            <a:ext cx="9600" cy="266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de Seta Reta 182">
            <a:extLst>
              <a:ext uri="{FF2B5EF4-FFF2-40B4-BE49-F238E27FC236}">
                <a16:creationId xmlns:a16="http://schemas.microsoft.com/office/drawing/2014/main" id="{C223E0F8-93FB-6C04-5807-26F10F6E36C9}"/>
              </a:ext>
            </a:extLst>
          </p:cNvPr>
          <p:cNvCxnSpPr>
            <a:cxnSpLocks/>
          </p:cNvCxnSpPr>
          <p:nvPr/>
        </p:nvCxnSpPr>
        <p:spPr>
          <a:xfrm flipH="1">
            <a:off x="2705675" y="5983742"/>
            <a:ext cx="2606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CaixaDeTexto 185">
            <a:extLst>
              <a:ext uri="{FF2B5EF4-FFF2-40B4-BE49-F238E27FC236}">
                <a16:creationId xmlns:a16="http://schemas.microsoft.com/office/drawing/2014/main" id="{1708B11E-E48A-C248-869F-39370A6DAB96}"/>
              </a:ext>
            </a:extLst>
          </p:cNvPr>
          <p:cNvSpPr txBox="1"/>
          <p:nvPr/>
        </p:nvSpPr>
        <p:spPr>
          <a:xfrm>
            <a:off x="2583197" y="3939486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A´´</a:t>
            </a: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2F6C1D81-26A4-EC2E-8D93-EA6839ED45F3}"/>
              </a:ext>
            </a:extLst>
          </p:cNvPr>
          <p:cNvSpPr txBox="1"/>
          <p:nvPr/>
        </p:nvSpPr>
        <p:spPr>
          <a:xfrm>
            <a:off x="216944" y="935010"/>
            <a:ext cx="4897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(retenção) por Moeda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6BAE4F-C6A5-BBB4-6FCF-C61BB767A0BD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Demanda por Moeda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D2EA3E5-97EF-D893-8083-24266DDC8FD0}"/>
              </a:ext>
            </a:extLst>
          </p:cNvPr>
          <p:cNvSpPr txBox="1"/>
          <p:nvPr/>
        </p:nvSpPr>
        <p:spPr>
          <a:xfrm>
            <a:off x="5492235" y="1894874"/>
            <a:ext cx="609442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Quando a </a:t>
            </a:r>
            <a:r>
              <a:rPr lang="pt-BR" b="1" dirty="0"/>
              <a:t>taxa de juros sobe</a:t>
            </a:r>
            <a:r>
              <a:rPr lang="pt-BR" dirty="0"/>
              <a:t>, a </a:t>
            </a:r>
            <a:r>
              <a:rPr lang="pt-BR" b="1" dirty="0"/>
              <a:t>demanda por moeda tende a diminuir.</a:t>
            </a:r>
            <a:r>
              <a:rPr lang="pt-BR" dirty="0"/>
              <a:t> Isso ocorre porque os juros mais altos tornam mais atraente para </a:t>
            </a:r>
            <a:r>
              <a:rPr lang="pt-BR" b="1" dirty="0"/>
              <a:t>as pessoas e empresas manterem seu dinheiro em contas de poupança ou outros investimentos </a:t>
            </a:r>
            <a:r>
              <a:rPr lang="pt-BR" dirty="0"/>
              <a:t>que oferecem um retorno maior. Em vez de manter dinheiro em espécie ou em contas correntes (que geralmente não rendem juros), as pessoas preferem investir onde podem obter melhores retornos.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Ou seja, uma taxa de juros mais alta encoraja as pessoas a economizar e investir, diminuindo a quantidade de dinheiro que elas preferem manter em forma líquida.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3E46B8-EA76-B05F-9E4E-EDB0F6BA5DC7}"/>
              </a:ext>
            </a:extLst>
          </p:cNvPr>
          <p:cNvSpPr txBox="1"/>
          <p:nvPr/>
        </p:nvSpPr>
        <p:spPr>
          <a:xfrm>
            <a:off x="4588450" y="254736"/>
            <a:ext cx="4660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ysClr val="windowText" lastClr="000000"/>
                </a:solidFill>
              </a:rPr>
              <a:t>(d</a:t>
            </a:r>
            <a:r>
              <a:rPr lang="pt-BR" sz="1800" dirty="0">
                <a:solidFill>
                  <a:sysClr val="windowText" lastClr="000000"/>
                </a:solidFill>
              </a:rPr>
              <a:t>epende da taxa de juros e produto)</a:t>
            </a:r>
          </a:p>
        </p:txBody>
      </p:sp>
    </p:spTree>
    <p:extLst>
      <p:ext uri="{BB962C8B-B14F-4D97-AF65-F5344CB8AC3E}">
        <p14:creationId xmlns:p14="http://schemas.microsoft.com/office/powerpoint/2010/main" val="23064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41" grpId="0" animBg="1"/>
      <p:bldP spid="46" grpId="0" animBg="1"/>
      <p:bldP spid="66" grpId="0"/>
      <p:bldP spid="75" grpId="0"/>
      <p:bldP spid="78" grpId="0"/>
      <p:bldP spid="80" grpId="0"/>
      <p:bldP spid="83" grpId="0"/>
      <p:bldP spid="84" grpId="0"/>
      <p:bldP spid="164" grpId="0" animBg="1"/>
      <p:bldP spid="169" grpId="0"/>
      <p:bldP spid="173" grpId="0"/>
      <p:bldP spid="186" grpId="0"/>
      <p:bldP spid="3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F674A-01E3-D80C-FDFE-B09F1D15B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54B04FE2-A369-F92D-F2C8-05C78BB65401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6B8A3ECA-15D7-1110-CA2E-D80AB0F9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04AD3798-9ADE-11C4-BDC6-3C5F8ACE0E40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B83A2337-A1F9-CDB2-836B-E64DACC745E0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C9E8BD0D-ED5B-3F4B-A75B-95B3C15E5803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Cenários (aumento do dólar)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03243DC-B15E-9CB5-3781-13E79E3B5A00}"/>
              </a:ext>
            </a:extLst>
          </p:cNvPr>
          <p:cNvSpPr/>
          <p:nvPr/>
        </p:nvSpPr>
        <p:spPr>
          <a:xfrm>
            <a:off x="5709993" y="1089771"/>
            <a:ext cx="1399636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Conclusão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DF1C0E-4954-9B97-AE3F-7AB62B309F84}"/>
              </a:ext>
            </a:extLst>
          </p:cNvPr>
          <p:cNvSpPr txBox="1"/>
          <p:nvPr/>
        </p:nvSpPr>
        <p:spPr>
          <a:xfrm>
            <a:off x="5709993" y="1828562"/>
            <a:ext cx="61144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O aumento do dólar devido a pressões geopolíticas representa riscos </a:t>
            </a:r>
          </a:p>
          <a:p>
            <a:r>
              <a:rPr lang="pt-BR" sz="1400" dirty="0"/>
              <a:t>        significativos para empresas endividadas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Empresas devem antecipar os efeitos da volatilidade cambial e adotar </a:t>
            </a:r>
          </a:p>
          <a:p>
            <a:r>
              <a:rPr lang="pt-BR" sz="1400" dirty="0"/>
              <a:t>        estratégias financeiras robustas.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Monitoramento contínuo do mercado é essencial para respostas rápidas </a:t>
            </a:r>
          </a:p>
          <a:p>
            <a:r>
              <a:rPr lang="pt-BR" sz="1400" dirty="0"/>
              <a:t>        e eficazes.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8406677-1F95-2A3C-221E-CE08A87D7642}"/>
              </a:ext>
            </a:extLst>
          </p:cNvPr>
          <p:cNvSpPr/>
          <p:nvPr/>
        </p:nvSpPr>
        <p:spPr>
          <a:xfrm>
            <a:off x="5709993" y="3899298"/>
            <a:ext cx="1399636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A09585B-B936-E618-000A-EB635B150300}"/>
              </a:ext>
            </a:extLst>
          </p:cNvPr>
          <p:cNvSpPr txBox="1"/>
          <p:nvPr/>
        </p:nvSpPr>
        <p:spPr>
          <a:xfrm>
            <a:off x="5711615" y="4617549"/>
            <a:ext cx="62797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Implementação de hedge cambial para proteger a margem operacional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Diversificação de fornecedores para reduzir a dependência de importações</a:t>
            </a:r>
          </a:p>
          <a:p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Planejamento financeiro considerando diferentes cenários de alta do dólar</a:t>
            </a:r>
          </a:p>
          <a:p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dirty="0"/>
              <a:t>Investimento em eficiência operacional para absorver custos adicionais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34A4364-28EE-620F-BCA5-4AA8C8645309}"/>
              </a:ext>
            </a:extLst>
          </p:cNvPr>
          <p:cNvSpPr/>
          <p:nvPr/>
        </p:nvSpPr>
        <p:spPr>
          <a:xfrm>
            <a:off x="1401274" y="2842180"/>
            <a:ext cx="2083324" cy="518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Cenário atual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B8F24F-1076-2807-D883-B02F881DBC12}"/>
              </a:ext>
            </a:extLst>
          </p:cNvPr>
          <p:cNvSpPr txBox="1"/>
          <p:nvPr/>
        </p:nvSpPr>
        <p:spPr>
          <a:xfrm>
            <a:off x="114014" y="3688236"/>
            <a:ext cx="465787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Dívidas de curto e longo prazo</a:t>
            </a:r>
          </a:p>
          <a:p>
            <a:pPr algn="ctr"/>
            <a:r>
              <a:rPr lang="pt-BR" sz="1400" dirty="0"/>
              <a:t>Margem bruta de 45%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Tensões geopolíticas aumentando a demanda global </a:t>
            </a:r>
          </a:p>
          <a:p>
            <a:pPr algn="ctr"/>
            <a:r>
              <a:rPr lang="pt-BR" sz="1400" dirty="0"/>
              <a:t>por dólares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Redução de liquidez em mercados emergentes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sz="1400" dirty="0"/>
              <a:t>Pressão inflacionária devido ao aumento de custos de</a:t>
            </a:r>
          </a:p>
          <a:p>
            <a:pPr algn="ctr"/>
            <a:r>
              <a:rPr lang="pt-BR" sz="1400" dirty="0"/>
              <a:t>importação</a:t>
            </a:r>
          </a:p>
        </p:txBody>
      </p:sp>
    </p:spTree>
    <p:extLst>
      <p:ext uri="{BB962C8B-B14F-4D97-AF65-F5344CB8AC3E}">
        <p14:creationId xmlns:p14="http://schemas.microsoft.com/office/powerpoint/2010/main" val="398542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D066-AE94-094E-53D5-8173A226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9A066133-8338-B41D-E74D-82D4D440B191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A08AA529-CD2D-A3D1-A748-0F202374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BD06489B-B9D2-9BF9-899F-4C60ADEF456C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89F946C5-D7B7-B18B-62F6-A5CD5E0CCD98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952B008E-629C-0DF6-E82D-7E7FA932FDB2}"/>
              </a:ext>
            </a:extLst>
          </p:cNvPr>
          <p:cNvSpPr txBox="1"/>
          <p:nvPr/>
        </p:nvSpPr>
        <p:spPr>
          <a:xfrm>
            <a:off x="325111" y="1771779"/>
            <a:ext cx="4468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ysClr val="windowText" lastClr="000000"/>
                </a:solidFill>
              </a:rPr>
              <a:t>A demanda real por moeda por ser dividida em: </a:t>
            </a:r>
          </a:p>
          <a:p>
            <a:r>
              <a:rPr lang="pt-BR" sz="1400" dirty="0">
                <a:solidFill>
                  <a:sysClr val="windowText" lastClr="000000"/>
                </a:solidFill>
              </a:rPr>
              <a:t>a- transação e precaução (Lt)</a:t>
            </a:r>
          </a:p>
          <a:p>
            <a:r>
              <a:rPr lang="pt-BR" sz="1400" dirty="0">
                <a:solidFill>
                  <a:sysClr val="windowText" lastClr="000000"/>
                </a:solidFill>
              </a:rPr>
              <a:t>b- especulação (Ls)</a:t>
            </a:r>
          </a:p>
          <a:p>
            <a:endParaRPr lang="pt-BR" sz="1400" dirty="0">
              <a:solidFill>
                <a:sysClr val="windowText" lastClr="000000"/>
              </a:solidFill>
            </a:endParaRPr>
          </a:p>
          <a:p>
            <a:r>
              <a:rPr lang="pt-BR" sz="1400" dirty="0">
                <a:solidFill>
                  <a:sysClr val="windowText" lastClr="000000"/>
                </a:solidFill>
              </a:rPr>
              <a:t>L = Lt  +  </a:t>
            </a:r>
            <a:r>
              <a:rPr lang="pt-BR" sz="1400" dirty="0" err="1">
                <a:solidFill>
                  <a:sysClr val="windowText" lastClr="000000"/>
                </a:solidFill>
              </a:rPr>
              <a:t>Ls</a:t>
            </a:r>
            <a:r>
              <a:rPr lang="pt-BR" sz="1400" dirty="0">
                <a:solidFill>
                  <a:sysClr val="windowText" lastClr="000000"/>
                </a:solidFill>
              </a:rPr>
              <a:t>  </a:t>
            </a:r>
            <a:r>
              <a:rPr lang="pt-BR" sz="140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  Demanda Total por moeda</a:t>
            </a:r>
            <a:endParaRPr lang="pt-BR" sz="1400" dirty="0"/>
          </a:p>
        </p:txBody>
      </p:sp>
      <p:grpSp>
        <p:nvGrpSpPr>
          <p:cNvPr id="188" name="Agrupar 187">
            <a:extLst>
              <a:ext uri="{FF2B5EF4-FFF2-40B4-BE49-F238E27FC236}">
                <a16:creationId xmlns:a16="http://schemas.microsoft.com/office/drawing/2014/main" id="{249F7CDF-ED56-54C5-E956-9EF0DD3A2270}"/>
              </a:ext>
            </a:extLst>
          </p:cNvPr>
          <p:cNvGrpSpPr/>
          <p:nvPr/>
        </p:nvGrpSpPr>
        <p:grpSpPr>
          <a:xfrm>
            <a:off x="5211500" y="1823103"/>
            <a:ext cx="7364278" cy="584775"/>
            <a:chOff x="5351597" y="1235196"/>
            <a:chExt cx="7364278" cy="584775"/>
          </a:xfrm>
        </p:grpSpPr>
        <p:sp>
          <p:nvSpPr>
            <p:cNvPr id="124" name="CaixaDeTexto 123">
              <a:extLst>
                <a:ext uri="{FF2B5EF4-FFF2-40B4-BE49-F238E27FC236}">
                  <a16:creationId xmlns:a16="http://schemas.microsoft.com/office/drawing/2014/main" id="{043E952C-CD7C-4E9D-2566-84C74DDBE3FA}"/>
                </a:ext>
              </a:extLst>
            </p:cNvPr>
            <p:cNvSpPr txBox="1"/>
            <p:nvPr/>
          </p:nvSpPr>
          <p:spPr>
            <a:xfrm>
              <a:off x="5351597" y="1235196"/>
              <a:ext cx="73642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ysClr val="windowText" lastClr="000000"/>
                  </a:solidFill>
                </a:rPr>
                <a:t>Quanto maior Y                 mais os indivíduos retêm moeda para transações.</a:t>
              </a:r>
            </a:p>
            <a:p>
              <a:r>
                <a:rPr lang="pt-BR" sz="1600" dirty="0">
                  <a:solidFill>
                    <a:sysClr val="windowText" lastClr="000000"/>
                  </a:solidFill>
                </a:rPr>
                <a:t>                                                  maior a demanda real por moeda.</a:t>
              </a:r>
              <a:endParaRPr lang="pt-BR" sz="1400" dirty="0"/>
            </a:p>
          </p:txBody>
        </p:sp>
        <p:cxnSp>
          <p:nvCxnSpPr>
            <p:cNvPr id="127" name="Conector de Seta Reta 126">
              <a:extLst>
                <a:ext uri="{FF2B5EF4-FFF2-40B4-BE49-F238E27FC236}">
                  <a16:creationId xmlns:a16="http://schemas.microsoft.com/office/drawing/2014/main" id="{4FBDB3BE-BC71-A53D-9E60-0D72CC232DCC}"/>
                </a:ext>
              </a:extLst>
            </p:cNvPr>
            <p:cNvCxnSpPr>
              <a:cxnSpLocks/>
            </p:cNvCxnSpPr>
            <p:nvPr/>
          </p:nvCxnSpPr>
          <p:spPr>
            <a:xfrm>
              <a:off x="6918975" y="1395100"/>
              <a:ext cx="454055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06E78803-36A7-442F-5240-D55EDB86644E}"/>
              </a:ext>
            </a:extLst>
          </p:cNvPr>
          <p:cNvSpPr txBox="1"/>
          <p:nvPr/>
        </p:nvSpPr>
        <p:spPr>
          <a:xfrm>
            <a:off x="216944" y="935010"/>
            <a:ext cx="4897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(retenção) por Moeda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E698200-5208-49BA-9780-D8716772B79F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Demanda por Moeda</a:t>
            </a:r>
          </a:p>
        </p:txBody>
      </p: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1F726833-787A-2616-F6F6-EACC5CF16675}"/>
              </a:ext>
            </a:extLst>
          </p:cNvPr>
          <p:cNvGrpSpPr/>
          <p:nvPr/>
        </p:nvGrpSpPr>
        <p:grpSpPr>
          <a:xfrm>
            <a:off x="1242733" y="3745978"/>
            <a:ext cx="3194450" cy="2706081"/>
            <a:chOff x="1242733" y="3745978"/>
            <a:chExt cx="3194450" cy="2706081"/>
          </a:xfrm>
        </p:grpSpPr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E566C51A-0D69-533D-25FE-F82AFC5BAEE2}"/>
                </a:ext>
              </a:extLst>
            </p:cNvPr>
            <p:cNvCxnSpPr>
              <a:cxnSpLocks/>
            </p:cNvCxnSpPr>
            <p:nvPr/>
          </p:nvCxnSpPr>
          <p:spPr>
            <a:xfrm>
              <a:off x="2520171" y="4193419"/>
              <a:ext cx="1341857" cy="1068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>
              <a:extLst>
                <a:ext uri="{FF2B5EF4-FFF2-40B4-BE49-F238E27FC236}">
                  <a16:creationId xmlns:a16="http://schemas.microsoft.com/office/drawing/2014/main" id="{BE39BEE8-48D7-D327-EF36-BA59B9B75492}"/>
                </a:ext>
              </a:extLst>
            </p:cNvPr>
            <p:cNvCxnSpPr>
              <a:cxnSpLocks/>
            </p:cNvCxnSpPr>
            <p:nvPr/>
          </p:nvCxnSpPr>
          <p:spPr>
            <a:xfrm>
              <a:off x="2050765" y="3745978"/>
              <a:ext cx="0" cy="1769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8035627C-73EC-EA5B-B3A2-34EE5F76137A}"/>
                </a:ext>
              </a:extLst>
            </p:cNvPr>
            <p:cNvCxnSpPr>
              <a:cxnSpLocks/>
            </p:cNvCxnSpPr>
            <p:nvPr/>
          </p:nvCxnSpPr>
          <p:spPr>
            <a:xfrm>
              <a:off x="2040472" y="4689395"/>
              <a:ext cx="2282723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2F4C23BF-0848-8EA6-68EF-DB17A8D813C4}"/>
                </a:ext>
              </a:extLst>
            </p:cNvPr>
            <p:cNvCxnSpPr>
              <a:cxnSpLocks/>
            </p:cNvCxnSpPr>
            <p:nvPr/>
          </p:nvCxnSpPr>
          <p:spPr>
            <a:xfrm>
              <a:off x="2072093" y="5120414"/>
              <a:ext cx="2289073" cy="939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9AD69A7F-0D4B-A233-DEA3-6879B47F047C}"/>
                </a:ext>
              </a:extLst>
            </p:cNvPr>
            <p:cNvCxnSpPr>
              <a:cxnSpLocks/>
            </p:cNvCxnSpPr>
            <p:nvPr/>
          </p:nvCxnSpPr>
          <p:spPr>
            <a:xfrm>
              <a:off x="2633251" y="3822260"/>
              <a:ext cx="5080" cy="16915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F49B0BE8-257A-F61A-AF61-64A85AC3090E}"/>
                </a:ext>
              </a:extLst>
            </p:cNvPr>
            <p:cNvCxnSpPr>
              <a:cxnSpLocks/>
            </p:cNvCxnSpPr>
            <p:nvPr/>
          </p:nvCxnSpPr>
          <p:spPr>
            <a:xfrm>
              <a:off x="3142029" y="3822260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>
              <a:extLst>
                <a:ext uri="{FF2B5EF4-FFF2-40B4-BE49-F238E27FC236}">
                  <a16:creationId xmlns:a16="http://schemas.microsoft.com/office/drawing/2014/main" id="{AECBC894-09A8-082C-9E4F-2D04D7B3F3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4415" y="5515915"/>
              <a:ext cx="239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556C5215-2CC3-DD60-426F-5F9ADDB3EB52}"/>
                </a:ext>
              </a:extLst>
            </p:cNvPr>
            <p:cNvSpPr txBox="1"/>
            <p:nvPr/>
          </p:nvSpPr>
          <p:spPr>
            <a:xfrm rot="16200000">
              <a:off x="846310" y="4430889"/>
              <a:ext cx="1192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Taxa de juros i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923BF44B-C2BD-4734-D6DA-8364F2214B90}"/>
                </a:ext>
              </a:extLst>
            </p:cNvPr>
            <p:cNvSpPr txBox="1"/>
            <p:nvPr/>
          </p:nvSpPr>
          <p:spPr>
            <a:xfrm>
              <a:off x="2299322" y="6051949"/>
              <a:ext cx="1771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Demanda de moeda, L</a:t>
              </a: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D96FD672-CA31-BC3F-F9D2-31BEFB494640}"/>
                </a:ext>
              </a:extLst>
            </p:cNvPr>
            <p:cNvSpPr/>
            <p:nvPr/>
          </p:nvSpPr>
          <p:spPr>
            <a:xfrm>
              <a:off x="3100904" y="4636835"/>
              <a:ext cx="85723" cy="9782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ECE73A28-B4A0-DE46-E987-AFAAB2773222}"/>
                </a:ext>
              </a:extLst>
            </p:cNvPr>
            <p:cNvSpPr/>
            <p:nvPr/>
          </p:nvSpPr>
          <p:spPr>
            <a:xfrm>
              <a:off x="3620520" y="5052386"/>
              <a:ext cx="85723" cy="9782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cxnSp>
          <p:nvCxnSpPr>
            <p:cNvPr id="56" name="Conector de Seta Reta 55">
              <a:extLst>
                <a:ext uri="{FF2B5EF4-FFF2-40B4-BE49-F238E27FC236}">
                  <a16:creationId xmlns:a16="http://schemas.microsoft.com/office/drawing/2014/main" id="{B4B1CD1E-28EA-29B0-B5A3-5C59ECC75E77}"/>
                </a:ext>
              </a:extLst>
            </p:cNvPr>
            <p:cNvCxnSpPr>
              <a:cxnSpLocks/>
            </p:cNvCxnSpPr>
            <p:nvPr/>
          </p:nvCxnSpPr>
          <p:spPr>
            <a:xfrm>
              <a:off x="3210321" y="5983471"/>
              <a:ext cx="350808" cy="21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36591B58-64A9-3F20-08CC-2DEDF402F1C9}"/>
                </a:ext>
              </a:extLst>
            </p:cNvPr>
            <p:cNvSpPr txBox="1"/>
            <p:nvPr/>
          </p:nvSpPr>
          <p:spPr>
            <a:xfrm>
              <a:off x="1760495" y="4528976"/>
              <a:ext cx="243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000">
                  <a:solidFill>
                    <a:schemeClr val="tx2">
                      <a:lumMod val="50000"/>
                      <a:lumOff val="50000"/>
                    </a:schemeClr>
                  </a:solidFill>
                  <a:latin typeface="Aparajita" panose="02020603050405020304" pitchFamily="18" charset="0"/>
                  <a:cs typeface="Aparajita" panose="02020603050405020304" pitchFamily="18" charset="0"/>
                </a:defRPr>
              </a:lvl1pPr>
            </a:lstStyle>
            <a:p>
              <a:r>
                <a:rPr lang="pt-BR" dirty="0"/>
                <a:t>i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46A24C24-6F59-1619-F6D3-C3CE25AC4EF1}"/>
                </a:ext>
              </a:extLst>
            </p:cNvPr>
            <p:cNvSpPr txBox="1"/>
            <p:nvPr/>
          </p:nvSpPr>
          <p:spPr>
            <a:xfrm>
              <a:off x="1750601" y="4937786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n>
                    <a:solidFill>
                      <a:sysClr val="windowText" lastClr="000000"/>
                    </a:solidFill>
                  </a:ln>
                  <a:latin typeface="Aparajita" panose="020B0502040204020203" pitchFamily="18" charset="0"/>
                  <a:cs typeface="Aparajita" panose="020B0502040204020203" pitchFamily="18" charset="0"/>
                </a:rPr>
                <a:t>i´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5D341656-AEA2-9500-EB0D-34A8E30BE4EC}"/>
                </a:ext>
              </a:extLst>
            </p:cNvPr>
            <p:cNvSpPr txBox="1"/>
            <p:nvPr/>
          </p:nvSpPr>
          <p:spPr>
            <a:xfrm>
              <a:off x="2994033" y="5583519"/>
              <a:ext cx="311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>
                  <a:solidFill>
                    <a:schemeClr val="tx2">
                      <a:lumMod val="50000"/>
                      <a:lumOff val="50000"/>
                    </a:schemeClr>
                  </a:solidFill>
                  <a:latin typeface="Aparajita" panose="02020603050405020304" pitchFamily="18" charset="0"/>
                  <a:cs typeface="Aparajita" panose="02020603050405020304" pitchFamily="18" charset="0"/>
                </a:defRPr>
              </a:lvl1pPr>
            </a:lstStyle>
            <a:p>
              <a:r>
                <a:rPr lang="pt-BR" dirty="0"/>
                <a:t>L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8B64F06C-BFEB-D9F1-AC45-F9B38BA8F3CC}"/>
                </a:ext>
              </a:extLst>
            </p:cNvPr>
            <p:cNvSpPr txBox="1"/>
            <p:nvPr/>
          </p:nvSpPr>
          <p:spPr>
            <a:xfrm>
              <a:off x="3490199" y="5583519"/>
              <a:ext cx="3802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n>
                    <a:solidFill>
                      <a:sysClr val="windowText" lastClr="000000"/>
                    </a:solidFill>
                  </a:ln>
                  <a:latin typeface="Aparajita" panose="020B0502040204020203" pitchFamily="18" charset="0"/>
                  <a:cs typeface="Aparajita" panose="020B0502040204020203" pitchFamily="18" charset="0"/>
                </a:rPr>
                <a:t>L´</a:t>
              </a:r>
            </a:p>
          </p:txBody>
        </p:sp>
        <p:cxnSp>
          <p:nvCxnSpPr>
            <p:cNvPr id="61" name="Conector reto 60">
              <a:extLst>
                <a:ext uri="{FF2B5EF4-FFF2-40B4-BE49-F238E27FC236}">
                  <a16:creationId xmlns:a16="http://schemas.microsoft.com/office/drawing/2014/main" id="{F744ADC1-A680-39F1-D254-243B92A13987}"/>
                </a:ext>
              </a:extLst>
            </p:cNvPr>
            <p:cNvCxnSpPr>
              <a:cxnSpLocks/>
            </p:cNvCxnSpPr>
            <p:nvPr/>
          </p:nvCxnSpPr>
          <p:spPr>
            <a:xfrm>
              <a:off x="3650964" y="3838160"/>
              <a:ext cx="1589" cy="1675645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4157C550-ADB4-B25D-C6A7-64FD2A4B8A6F}"/>
                </a:ext>
              </a:extLst>
            </p:cNvPr>
            <p:cNvSpPr txBox="1"/>
            <p:nvPr/>
          </p:nvSpPr>
          <p:spPr>
            <a:xfrm>
              <a:off x="3089872" y="4347396"/>
              <a:ext cx="306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E5AB3AE9-6772-6569-50EC-981945CB9591}"/>
                </a:ext>
              </a:extLst>
            </p:cNvPr>
            <p:cNvSpPr txBox="1"/>
            <p:nvPr/>
          </p:nvSpPr>
          <p:spPr>
            <a:xfrm>
              <a:off x="3622278" y="475976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A´</a:t>
              </a: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A8F3463B-5412-6BAD-F40B-27A4CADC8595}"/>
                </a:ext>
              </a:extLst>
            </p:cNvPr>
            <p:cNvSpPr/>
            <p:nvPr/>
          </p:nvSpPr>
          <p:spPr>
            <a:xfrm>
              <a:off x="2615189" y="4252939"/>
              <a:ext cx="85723" cy="97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25E6B823-26C6-BC58-A282-AF6982B8D901}"/>
                </a:ext>
              </a:extLst>
            </p:cNvPr>
            <p:cNvSpPr txBox="1"/>
            <p:nvPr/>
          </p:nvSpPr>
          <p:spPr>
            <a:xfrm>
              <a:off x="1751770" y="4090025"/>
              <a:ext cx="6282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ldhabi" panose="020F0502020204030204" pitchFamily="2" charset="-78"/>
                  <a:cs typeface="Aldhabi" panose="020F0502020204030204" pitchFamily="2" charset="-78"/>
                </a:rPr>
                <a:t>i´´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E31FF762-8E54-9A48-F89B-C4766F7E207C}"/>
                </a:ext>
              </a:extLst>
            </p:cNvPr>
            <p:cNvCxnSpPr>
              <a:cxnSpLocks/>
            </p:cNvCxnSpPr>
            <p:nvPr/>
          </p:nvCxnSpPr>
          <p:spPr>
            <a:xfrm>
              <a:off x="2040472" y="4290246"/>
              <a:ext cx="2282723" cy="0"/>
            </a:xfrm>
            <a:prstGeom prst="line">
              <a:avLst/>
            </a:prstGeom>
            <a:ln w="3175"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CaixaDeTexto 69">
              <a:extLst>
                <a:ext uri="{FF2B5EF4-FFF2-40B4-BE49-F238E27FC236}">
                  <a16:creationId xmlns:a16="http://schemas.microsoft.com/office/drawing/2014/main" id="{6E933813-CA6D-AACE-FA42-53576D7161D1}"/>
                </a:ext>
              </a:extLst>
            </p:cNvPr>
            <p:cNvSpPr txBox="1"/>
            <p:nvPr/>
          </p:nvSpPr>
          <p:spPr>
            <a:xfrm>
              <a:off x="2446834" y="5583361"/>
              <a:ext cx="4491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>
                  <a:solidFill>
                    <a:schemeClr val="tx2">
                      <a:lumMod val="50000"/>
                      <a:lumOff val="50000"/>
                    </a:schemeClr>
                  </a:solidFill>
                  <a:latin typeface="Aparajita" panose="02020603050405020304" pitchFamily="18" charset="0"/>
                  <a:cs typeface="Aparajita" panose="02020603050405020304" pitchFamily="18" charset="0"/>
                </a:defRPr>
              </a:lvl1pPr>
            </a:lstStyle>
            <a:p>
              <a:r>
                <a:rPr lang="pt-BR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L´´</a:t>
              </a:r>
            </a:p>
          </p:txBody>
        </p:sp>
        <p:cxnSp>
          <p:nvCxnSpPr>
            <p:cNvPr id="71" name="Conector de Seta Reta 70">
              <a:extLst>
                <a:ext uri="{FF2B5EF4-FFF2-40B4-BE49-F238E27FC236}">
                  <a16:creationId xmlns:a16="http://schemas.microsoft.com/office/drawing/2014/main" id="{EF84615E-28C5-7A21-C47E-F088AD4D32ED}"/>
                </a:ext>
              </a:extLst>
            </p:cNvPr>
            <p:cNvCxnSpPr>
              <a:cxnSpLocks/>
            </p:cNvCxnSpPr>
            <p:nvPr/>
          </p:nvCxnSpPr>
          <p:spPr>
            <a:xfrm>
              <a:off x="1749859" y="4813187"/>
              <a:ext cx="0" cy="2611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de Seta Reta 71">
              <a:extLst>
                <a:ext uri="{FF2B5EF4-FFF2-40B4-BE49-F238E27FC236}">
                  <a16:creationId xmlns:a16="http://schemas.microsoft.com/office/drawing/2014/main" id="{111B3D7E-AE3D-B40D-0E82-9F2BADFEEAA9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 flipH="1" flipV="1">
              <a:off x="1751770" y="4290080"/>
              <a:ext cx="9600" cy="2667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de Seta Reta 72">
              <a:extLst>
                <a:ext uri="{FF2B5EF4-FFF2-40B4-BE49-F238E27FC236}">
                  <a16:creationId xmlns:a16="http://schemas.microsoft.com/office/drawing/2014/main" id="{D0EA76CC-1779-FD65-EC82-96A660D0D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5675" y="5983742"/>
              <a:ext cx="26063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aixaDeTexto 73">
              <a:extLst>
                <a:ext uri="{FF2B5EF4-FFF2-40B4-BE49-F238E27FC236}">
                  <a16:creationId xmlns:a16="http://schemas.microsoft.com/office/drawing/2014/main" id="{05D2B7F0-ECF2-4125-14B9-46041F1FC07E}"/>
                </a:ext>
              </a:extLst>
            </p:cNvPr>
            <p:cNvSpPr txBox="1"/>
            <p:nvPr/>
          </p:nvSpPr>
          <p:spPr>
            <a:xfrm>
              <a:off x="2583197" y="3939486"/>
              <a:ext cx="418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A´´</a:t>
              </a:r>
            </a:p>
          </p:txBody>
        </p:sp>
      </p:grp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2895E57E-27E8-2ADD-4CBE-92CCFD410EA6}"/>
              </a:ext>
            </a:extLst>
          </p:cNvPr>
          <p:cNvCxnSpPr/>
          <p:nvPr/>
        </p:nvCxnSpPr>
        <p:spPr>
          <a:xfrm flipV="1">
            <a:off x="4323195" y="4683722"/>
            <a:ext cx="3129749" cy="0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0F7F2A87-AC0B-02D7-1B5E-354D07914D26}"/>
              </a:ext>
            </a:extLst>
          </p:cNvPr>
          <p:cNvCxnSpPr>
            <a:cxnSpLocks/>
          </p:cNvCxnSpPr>
          <p:nvPr/>
        </p:nvCxnSpPr>
        <p:spPr>
          <a:xfrm flipH="1">
            <a:off x="7620535" y="4002447"/>
            <a:ext cx="1437731" cy="990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58077E1B-1499-D29B-F153-9C2E2D6D8A02}"/>
              </a:ext>
            </a:extLst>
          </p:cNvPr>
          <p:cNvCxnSpPr>
            <a:cxnSpLocks/>
          </p:cNvCxnSpPr>
          <p:nvPr/>
        </p:nvCxnSpPr>
        <p:spPr>
          <a:xfrm flipV="1">
            <a:off x="7140928" y="4404079"/>
            <a:ext cx="218" cy="199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E824651C-15B7-D27A-C795-2F97CECCEA0C}"/>
              </a:ext>
            </a:extLst>
          </p:cNvPr>
          <p:cNvCxnSpPr>
            <a:cxnSpLocks/>
          </p:cNvCxnSpPr>
          <p:nvPr/>
        </p:nvCxnSpPr>
        <p:spPr>
          <a:xfrm>
            <a:off x="7452944" y="3772149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D23FA6F9-B978-A833-EFBF-B488BDD3F896}"/>
              </a:ext>
            </a:extLst>
          </p:cNvPr>
          <p:cNvCxnSpPr>
            <a:cxnSpLocks/>
          </p:cNvCxnSpPr>
          <p:nvPr/>
        </p:nvCxnSpPr>
        <p:spPr>
          <a:xfrm>
            <a:off x="7452944" y="4297907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id="{891A9FF2-56A8-D9BB-598C-B777A81C669A}"/>
              </a:ext>
            </a:extLst>
          </p:cNvPr>
          <p:cNvCxnSpPr>
            <a:cxnSpLocks/>
          </p:cNvCxnSpPr>
          <p:nvPr/>
        </p:nvCxnSpPr>
        <p:spPr>
          <a:xfrm>
            <a:off x="7446594" y="4681961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CD75854C-732C-AD2C-CC49-BBB83713AEEF}"/>
              </a:ext>
            </a:extLst>
          </p:cNvPr>
          <p:cNvCxnSpPr>
            <a:cxnSpLocks/>
          </p:cNvCxnSpPr>
          <p:nvPr/>
        </p:nvCxnSpPr>
        <p:spPr>
          <a:xfrm>
            <a:off x="8035430" y="3848431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7ECFDB84-B9D5-0D3B-540B-BC021C41709C}"/>
              </a:ext>
            </a:extLst>
          </p:cNvPr>
          <p:cNvCxnSpPr>
            <a:cxnSpLocks/>
          </p:cNvCxnSpPr>
          <p:nvPr/>
        </p:nvCxnSpPr>
        <p:spPr>
          <a:xfrm>
            <a:off x="8648983" y="384843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6758D7F7-EDE0-3E1C-7A4F-4352A41C4061}"/>
              </a:ext>
            </a:extLst>
          </p:cNvPr>
          <p:cNvCxnSpPr>
            <a:cxnSpLocks/>
          </p:cNvCxnSpPr>
          <p:nvPr/>
        </p:nvCxnSpPr>
        <p:spPr>
          <a:xfrm flipH="1">
            <a:off x="7446594" y="5542086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FC31B953-457E-D780-BD46-17EC4A777C79}"/>
              </a:ext>
            </a:extLst>
          </p:cNvPr>
          <p:cNvSpPr txBox="1"/>
          <p:nvPr/>
        </p:nvSpPr>
        <p:spPr>
          <a:xfrm rot="16200000">
            <a:off x="5954340" y="445706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por moeda, L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9F62396D-7A7E-9761-F2D1-CD9EA4979EDE}"/>
              </a:ext>
            </a:extLst>
          </p:cNvPr>
          <p:cNvSpPr txBox="1"/>
          <p:nvPr/>
        </p:nvSpPr>
        <p:spPr>
          <a:xfrm>
            <a:off x="8004460" y="6180833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2E92E612-33B3-306D-6A0D-450D031A376B}"/>
              </a:ext>
            </a:extLst>
          </p:cNvPr>
          <p:cNvSpPr/>
          <p:nvPr/>
        </p:nvSpPr>
        <p:spPr>
          <a:xfrm>
            <a:off x="8006111" y="4642735"/>
            <a:ext cx="85723" cy="978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B5A49665-4910-39DE-A06D-9A73509CD756}"/>
              </a:ext>
            </a:extLst>
          </p:cNvPr>
          <p:cNvSpPr/>
          <p:nvPr/>
        </p:nvSpPr>
        <p:spPr>
          <a:xfrm>
            <a:off x="8598216" y="4247915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/>
          </a:p>
        </p:txBody>
      </p:sp>
      <p:cxnSp>
        <p:nvCxnSpPr>
          <p:cNvPr id="97" name="Conector de Seta Reta 96">
            <a:extLst>
              <a:ext uri="{FF2B5EF4-FFF2-40B4-BE49-F238E27FC236}">
                <a16:creationId xmlns:a16="http://schemas.microsoft.com/office/drawing/2014/main" id="{4ADBBC44-862D-7CDE-73B9-2B3FB678A718}"/>
              </a:ext>
            </a:extLst>
          </p:cNvPr>
          <p:cNvCxnSpPr>
            <a:cxnSpLocks/>
          </p:cNvCxnSpPr>
          <p:nvPr/>
        </p:nvCxnSpPr>
        <p:spPr>
          <a:xfrm>
            <a:off x="8183948" y="5983471"/>
            <a:ext cx="374161" cy="86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2BFC175-E4E6-8746-DD64-F997AC0249BA}"/>
              </a:ext>
            </a:extLst>
          </p:cNvPr>
          <p:cNvSpPr txBox="1"/>
          <p:nvPr/>
        </p:nvSpPr>
        <p:spPr>
          <a:xfrm>
            <a:off x="7140342" y="4491593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L</a:t>
            </a: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D59DAC13-C563-915D-B190-DE2C2BB8A5F1}"/>
              </a:ext>
            </a:extLst>
          </p:cNvPr>
          <p:cNvSpPr txBox="1"/>
          <p:nvPr/>
        </p:nvSpPr>
        <p:spPr>
          <a:xfrm>
            <a:off x="7135238" y="4111983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L´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5DC6363A-56A4-B970-3C48-57306C3670BB}"/>
              </a:ext>
            </a:extLst>
          </p:cNvPr>
          <p:cNvSpPr txBox="1"/>
          <p:nvPr/>
        </p:nvSpPr>
        <p:spPr>
          <a:xfrm>
            <a:off x="7876188" y="5583361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Y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9FCCEAB4-CFA9-6160-59D7-1F252407AB33}"/>
              </a:ext>
            </a:extLst>
          </p:cNvPr>
          <p:cNvSpPr txBox="1"/>
          <p:nvPr/>
        </p:nvSpPr>
        <p:spPr>
          <a:xfrm>
            <a:off x="8439740" y="559615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Y´</a:t>
            </a: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07DCA0E0-C0D6-0FFF-CF7A-2C5C23E411B2}"/>
              </a:ext>
            </a:extLst>
          </p:cNvPr>
          <p:cNvCxnSpPr>
            <a:cxnSpLocks/>
          </p:cNvCxnSpPr>
          <p:nvPr/>
        </p:nvCxnSpPr>
        <p:spPr>
          <a:xfrm>
            <a:off x="9256028" y="386433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4302C88D-19BE-421C-DA31-AD538C6E1D9A}"/>
              </a:ext>
            </a:extLst>
          </p:cNvPr>
          <p:cNvSpPr txBox="1"/>
          <p:nvPr/>
        </p:nvSpPr>
        <p:spPr>
          <a:xfrm>
            <a:off x="7967483" y="4291538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81D249F3-0F4E-7C40-33DD-4C1A22A88F2A}"/>
              </a:ext>
            </a:extLst>
          </p:cNvPr>
          <p:cNvSpPr txBox="1"/>
          <p:nvPr/>
        </p:nvSpPr>
        <p:spPr>
          <a:xfrm>
            <a:off x="8612211" y="3862692"/>
            <a:ext cx="3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098DAFF2-B948-D78C-29B7-DEF8F32889E1}"/>
              </a:ext>
            </a:extLst>
          </p:cNvPr>
          <p:cNvCxnSpPr>
            <a:cxnSpLocks/>
          </p:cNvCxnSpPr>
          <p:nvPr/>
        </p:nvCxnSpPr>
        <p:spPr>
          <a:xfrm>
            <a:off x="7417094" y="5077916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C490A503-B746-4813-EF5E-BB26B0F5049C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4292013" y="4286907"/>
            <a:ext cx="3223457" cy="25131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7E629FB2-1E67-04F9-5171-FF0772DD16E9}"/>
              </a:ext>
            </a:extLst>
          </p:cNvPr>
          <p:cNvSpPr txBox="1"/>
          <p:nvPr/>
        </p:nvSpPr>
        <p:spPr>
          <a:xfrm>
            <a:off x="4588450" y="254736"/>
            <a:ext cx="4660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ysClr val="windowText" lastClr="000000"/>
                </a:solidFill>
              </a:rPr>
              <a:t>(d</a:t>
            </a:r>
            <a:r>
              <a:rPr lang="pt-BR" sz="1800" dirty="0">
                <a:solidFill>
                  <a:sysClr val="windowText" lastClr="000000"/>
                </a:solidFill>
              </a:rPr>
              <a:t>epende da taxa de juros e produto)</a:t>
            </a:r>
          </a:p>
        </p:txBody>
      </p:sp>
    </p:spTree>
    <p:extLst>
      <p:ext uri="{BB962C8B-B14F-4D97-AF65-F5344CB8AC3E}">
        <p14:creationId xmlns:p14="http://schemas.microsoft.com/office/powerpoint/2010/main" val="25316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 animBg="1"/>
      <p:bldP spid="96" grpId="0" animBg="1"/>
      <p:bldP spid="98" grpId="0"/>
      <p:bldP spid="99" grpId="0"/>
      <p:bldP spid="100" grpId="0"/>
      <p:bldP spid="101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D34FD-6B7B-C997-5BEC-132199501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A2AE536D-B8BF-4DBA-B681-A484C2E42A73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FA6453C5-8E21-1B4F-A1E5-7E2E4F62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0723D7C1-7A07-8382-2A88-46B0806AF3D3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2E688433-48D7-907F-57AA-586EE8491098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DA5B5A9D-754C-13A6-C522-C9D6DF82F32F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8B12F15-6D4C-370D-BF5B-CD83BAE7D5D0}"/>
              </a:ext>
            </a:extLst>
          </p:cNvPr>
          <p:cNvSpPr txBox="1"/>
          <p:nvPr/>
        </p:nvSpPr>
        <p:spPr>
          <a:xfrm>
            <a:off x="2342158" y="173922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Relaciona (equilíbrio) mercado de bens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F25257C-D41B-7683-7E8D-7A6B4B3D8FD5}"/>
              </a:ext>
            </a:extLst>
          </p:cNvPr>
          <p:cNvSpPr txBox="1"/>
          <p:nvPr/>
        </p:nvSpPr>
        <p:spPr>
          <a:xfrm>
            <a:off x="960281" y="1921283"/>
            <a:ext cx="96115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ysClr val="windowText" lastClr="000000"/>
                </a:solidFill>
              </a:rPr>
              <a:t>A curva IS (Investment-Saving) é um conceito importante na macroeconomia, que representa a </a:t>
            </a:r>
            <a:r>
              <a:rPr lang="pt-BR" sz="1600" b="1" dirty="0">
                <a:solidFill>
                  <a:sysClr val="windowText" lastClr="000000"/>
                </a:solidFill>
              </a:rPr>
              <a:t>relação entre a taxa de juros e o nível de renda </a:t>
            </a:r>
            <a:r>
              <a:rPr lang="pt-BR" sz="1600" dirty="0">
                <a:solidFill>
                  <a:sysClr val="windowText" lastClr="000000"/>
                </a:solidFill>
              </a:rPr>
              <a:t>que </a:t>
            </a:r>
            <a:r>
              <a:rPr lang="pt-BR" sz="1600" b="1" dirty="0">
                <a:solidFill>
                  <a:sysClr val="windowText" lastClr="000000"/>
                </a:solidFill>
              </a:rPr>
              <a:t>equilibra o mercado de bens e serviços</a:t>
            </a:r>
            <a:r>
              <a:rPr lang="pt-BR" sz="1600" dirty="0">
                <a:solidFill>
                  <a:sysClr val="windowText" lastClr="000000"/>
                </a:solidFill>
              </a:rPr>
              <a:t>. </a:t>
            </a:r>
          </a:p>
          <a:p>
            <a:pPr algn="just"/>
            <a:endParaRPr lang="pt-BR" sz="1600" dirty="0">
              <a:solidFill>
                <a:sysClr val="windowText" lastClr="000000"/>
              </a:solidFill>
            </a:endParaRPr>
          </a:p>
          <a:p>
            <a:pPr algn="just"/>
            <a:r>
              <a:rPr lang="pt-BR" sz="1600" dirty="0">
                <a:solidFill>
                  <a:sysClr val="windowText" lastClr="000000"/>
                </a:solidFill>
              </a:rPr>
              <a:t>Resumo:</a:t>
            </a:r>
          </a:p>
          <a:p>
            <a:pPr algn="just"/>
            <a:endParaRPr lang="pt-BR" sz="1600" dirty="0">
              <a:solidFill>
                <a:sysClr val="windowText" lastClr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ysClr val="windowText" lastClr="000000"/>
                </a:solidFill>
              </a:rPr>
              <a:t>Inclinação Negativa: A curva IS tem inclinação negativa, o que significa que uma maior taxa de juros resulta em uma menor demanda agregada e, consequentemente, uma menor renda nacional. Isso ocorre porque taxas de juros mais altas desestimulam o investimento e o consumo.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ysClr val="windowText" lastClr="0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ysClr val="windowText" lastClr="000000"/>
                </a:solidFill>
              </a:rPr>
              <a:t>Equilíbrio no Mercado de Bens</a:t>
            </a:r>
            <a:r>
              <a:rPr lang="pt-BR" sz="1600" dirty="0">
                <a:solidFill>
                  <a:sysClr val="windowText" lastClr="000000"/>
                </a:solidFill>
              </a:rPr>
              <a:t>: A curva IS mostra todos os pontos onde o mercado de bens está em equilíbrio, ou seja, onde a demanda agregada é igual à oferta agregada.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5E84A75-A369-4DC6-BEDE-AA32FBD6E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8085"/>
            <a:ext cx="12192000" cy="108991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101CBEC8-C064-AEC1-4BAC-6124303ACC67}"/>
              </a:ext>
            </a:extLst>
          </p:cNvPr>
          <p:cNvSpPr/>
          <p:nvPr/>
        </p:nvSpPr>
        <p:spPr>
          <a:xfrm>
            <a:off x="0" y="5768088"/>
            <a:ext cx="12192000" cy="1089912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57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0E88-07C1-C4C4-AF30-DE92B88F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0853A602-3DDC-3109-2E43-7EC173AE83FE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E3FDE777-E24D-B3B0-FB8F-3F927F661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A1F9C89D-2A06-D22A-DA98-031F23229CC2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1DF067B0-E6FA-2188-4785-8AD77AEC05CB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F7545D71-6EF6-17BF-14D7-EF387B6A4609}"/>
              </a:ext>
            </a:extLst>
          </p:cNvPr>
          <p:cNvSpPr/>
          <p:nvPr/>
        </p:nvSpPr>
        <p:spPr>
          <a:xfrm rot="12163036">
            <a:off x="7880097" y="4159206"/>
            <a:ext cx="2965501" cy="1428414"/>
          </a:xfrm>
          <a:prstGeom prst="arc">
            <a:avLst>
              <a:gd name="adj1" fmla="val 16200000"/>
              <a:gd name="adj2" fmla="val 2118082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A168EC6B-6420-67E3-A88E-FC48BFBA11FD}"/>
              </a:ext>
            </a:extLst>
          </p:cNvPr>
          <p:cNvSpPr/>
          <p:nvPr/>
        </p:nvSpPr>
        <p:spPr>
          <a:xfrm>
            <a:off x="7527504" y="2120917"/>
            <a:ext cx="1710943" cy="154583"/>
          </a:xfrm>
          <a:custGeom>
            <a:avLst/>
            <a:gdLst>
              <a:gd name="connsiteX0" fmla="*/ 0 w 1168400"/>
              <a:gd name="connsiteY0" fmla="*/ 114300 h 114300"/>
              <a:gd name="connsiteX1" fmla="*/ 704850 w 1168400"/>
              <a:gd name="connsiteY1" fmla="*/ 95250 h 114300"/>
              <a:gd name="connsiteX2" fmla="*/ 1149350 w 1168400"/>
              <a:gd name="connsiteY2" fmla="*/ 0 h 114300"/>
              <a:gd name="connsiteX3" fmla="*/ 1149350 w 1168400"/>
              <a:gd name="connsiteY3" fmla="*/ 0 h 114300"/>
              <a:gd name="connsiteX4" fmla="*/ 1168400 w 11684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114300">
                <a:moveTo>
                  <a:pt x="0" y="114300"/>
                </a:moveTo>
                <a:cubicBezTo>
                  <a:pt x="256646" y="114300"/>
                  <a:pt x="513292" y="114300"/>
                  <a:pt x="704850" y="95250"/>
                </a:cubicBezTo>
                <a:cubicBezTo>
                  <a:pt x="896408" y="76200"/>
                  <a:pt x="1149350" y="0"/>
                  <a:pt x="1149350" y="0"/>
                </a:cubicBezTo>
                <a:lnTo>
                  <a:pt x="1149350" y="0"/>
                </a:lnTo>
                <a:lnTo>
                  <a:pt x="1168400" y="0"/>
                </a:lnTo>
              </a:path>
            </a:pathLst>
          </a:custGeom>
          <a:noFill/>
          <a:ln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B92E6CFA-CF19-D7B7-E061-A8DE5066FD28}"/>
              </a:ext>
            </a:extLst>
          </p:cNvPr>
          <p:cNvSpPr/>
          <p:nvPr/>
        </p:nvSpPr>
        <p:spPr>
          <a:xfrm>
            <a:off x="7468197" y="1662926"/>
            <a:ext cx="1597756" cy="131652"/>
          </a:xfrm>
          <a:custGeom>
            <a:avLst/>
            <a:gdLst>
              <a:gd name="connsiteX0" fmla="*/ 0 w 1168400"/>
              <a:gd name="connsiteY0" fmla="*/ 114300 h 114300"/>
              <a:gd name="connsiteX1" fmla="*/ 704850 w 1168400"/>
              <a:gd name="connsiteY1" fmla="*/ 95250 h 114300"/>
              <a:gd name="connsiteX2" fmla="*/ 1149350 w 1168400"/>
              <a:gd name="connsiteY2" fmla="*/ 0 h 114300"/>
              <a:gd name="connsiteX3" fmla="*/ 1149350 w 1168400"/>
              <a:gd name="connsiteY3" fmla="*/ 0 h 114300"/>
              <a:gd name="connsiteX4" fmla="*/ 1168400 w 11684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00" h="114300">
                <a:moveTo>
                  <a:pt x="0" y="114300"/>
                </a:moveTo>
                <a:cubicBezTo>
                  <a:pt x="256646" y="114300"/>
                  <a:pt x="513292" y="114300"/>
                  <a:pt x="704850" y="95250"/>
                </a:cubicBezTo>
                <a:cubicBezTo>
                  <a:pt x="896408" y="76200"/>
                  <a:pt x="1149350" y="0"/>
                  <a:pt x="1149350" y="0"/>
                </a:cubicBezTo>
                <a:lnTo>
                  <a:pt x="1149350" y="0"/>
                </a:lnTo>
                <a:lnTo>
                  <a:pt x="116840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9B08D2E0-F4BC-01BC-EB6F-8FA06488A9D5}"/>
              </a:ext>
            </a:extLst>
          </p:cNvPr>
          <p:cNvCxnSpPr>
            <a:cxnSpLocks/>
          </p:cNvCxnSpPr>
          <p:nvPr/>
        </p:nvCxnSpPr>
        <p:spPr>
          <a:xfrm>
            <a:off x="7461707" y="1056352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78C44F27-6BA2-9D11-DD57-0BC2100FFE32}"/>
              </a:ext>
            </a:extLst>
          </p:cNvPr>
          <p:cNvCxnSpPr>
            <a:cxnSpLocks/>
          </p:cNvCxnSpPr>
          <p:nvPr/>
        </p:nvCxnSpPr>
        <p:spPr>
          <a:xfrm>
            <a:off x="7462420" y="1719424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D182874A-82C3-9EFD-8A83-B7C1B4B19DA6}"/>
              </a:ext>
            </a:extLst>
          </p:cNvPr>
          <p:cNvCxnSpPr>
            <a:cxnSpLocks/>
          </p:cNvCxnSpPr>
          <p:nvPr/>
        </p:nvCxnSpPr>
        <p:spPr>
          <a:xfrm>
            <a:off x="7493065" y="2259017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06B5471E-E4C5-6E9D-F655-E6E57890E7FE}"/>
              </a:ext>
            </a:extLst>
          </p:cNvPr>
          <p:cNvCxnSpPr>
            <a:cxnSpLocks/>
          </p:cNvCxnSpPr>
          <p:nvPr/>
        </p:nvCxnSpPr>
        <p:spPr>
          <a:xfrm>
            <a:off x="8081901" y="1132634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039A0FC-0641-BE2F-5252-C77C60B9E5E1}"/>
              </a:ext>
            </a:extLst>
          </p:cNvPr>
          <p:cNvCxnSpPr>
            <a:cxnSpLocks/>
          </p:cNvCxnSpPr>
          <p:nvPr/>
        </p:nvCxnSpPr>
        <p:spPr>
          <a:xfrm>
            <a:off x="8733162" y="1132634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D0B00B85-DFDE-0101-7368-2AF4EE8A33F6}"/>
              </a:ext>
            </a:extLst>
          </p:cNvPr>
          <p:cNvCxnSpPr>
            <a:cxnSpLocks/>
          </p:cNvCxnSpPr>
          <p:nvPr/>
        </p:nvCxnSpPr>
        <p:spPr>
          <a:xfrm flipH="1">
            <a:off x="7460551" y="2824179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8F753CC-8BF8-7983-59EF-B51BB2F63EDF}"/>
              </a:ext>
            </a:extLst>
          </p:cNvPr>
          <p:cNvSpPr txBox="1"/>
          <p:nvPr/>
        </p:nvSpPr>
        <p:spPr>
          <a:xfrm>
            <a:off x="8097235" y="3231525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E9F9DE7-3F82-AB86-F95E-7124EC832A88}"/>
              </a:ext>
            </a:extLst>
          </p:cNvPr>
          <p:cNvSpPr txBox="1"/>
          <p:nvPr/>
        </p:nvSpPr>
        <p:spPr>
          <a:xfrm rot="16200000">
            <a:off x="5807719" y="1861619"/>
            <a:ext cx="201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Demanda Agregada, DA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CC0B5ED-B983-3741-9B36-472B9CEF064D}"/>
              </a:ext>
            </a:extLst>
          </p:cNvPr>
          <p:cNvSpPr txBox="1"/>
          <p:nvPr/>
        </p:nvSpPr>
        <p:spPr>
          <a:xfrm>
            <a:off x="8572674" y="286104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7B6E0C37-E4C2-7999-E179-8460CCA0A2E2}"/>
              </a:ext>
            </a:extLst>
          </p:cNvPr>
          <p:cNvCxnSpPr>
            <a:cxnSpLocks/>
          </p:cNvCxnSpPr>
          <p:nvPr/>
        </p:nvCxnSpPr>
        <p:spPr>
          <a:xfrm flipV="1">
            <a:off x="7474997" y="1398025"/>
            <a:ext cx="1617995" cy="1392226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lipse 43">
            <a:extLst>
              <a:ext uri="{FF2B5EF4-FFF2-40B4-BE49-F238E27FC236}">
                <a16:creationId xmlns:a16="http://schemas.microsoft.com/office/drawing/2014/main" id="{DA07CDE2-0A36-921E-08BC-2F0DA05C9F42}"/>
              </a:ext>
            </a:extLst>
          </p:cNvPr>
          <p:cNvSpPr/>
          <p:nvPr/>
        </p:nvSpPr>
        <p:spPr>
          <a:xfrm>
            <a:off x="8701557" y="1676185"/>
            <a:ext cx="85723" cy="978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FC6DE5D-2E5C-5540-DD9B-4A2DA9B9AF8E}"/>
              </a:ext>
            </a:extLst>
          </p:cNvPr>
          <p:cNvSpPr txBox="1"/>
          <p:nvPr/>
        </p:nvSpPr>
        <p:spPr>
          <a:xfrm>
            <a:off x="7121523" y="157023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10B8A7F-7E0E-D44B-7D7E-4633B8FED374}"/>
              </a:ext>
            </a:extLst>
          </p:cNvPr>
          <p:cNvSpPr txBox="1"/>
          <p:nvPr/>
        </p:nvSpPr>
        <p:spPr>
          <a:xfrm>
            <a:off x="7958039" y="286104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Y´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524BD55B-F1CA-7411-BE58-B764A1B462C6}"/>
              </a:ext>
            </a:extLst>
          </p:cNvPr>
          <p:cNvSpPr txBox="1"/>
          <p:nvPr/>
        </p:nvSpPr>
        <p:spPr>
          <a:xfrm>
            <a:off x="8487175" y="1427809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6FAC3581-F692-F9DA-74CB-E0D5B763C9D1}"/>
              </a:ext>
            </a:extLst>
          </p:cNvPr>
          <p:cNvSpPr/>
          <p:nvPr/>
        </p:nvSpPr>
        <p:spPr>
          <a:xfrm>
            <a:off x="8062311" y="2235741"/>
            <a:ext cx="69849" cy="730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631AE93-DB53-5A3F-2005-9AE97915CE41}"/>
              </a:ext>
            </a:extLst>
          </p:cNvPr>
          <p:cNvSpPr txBox="1"/>
          <p:nvPr/>
        </p:nvSpPr>
        <p:spPr>
          <a:xfrm>
            <a:off x="7832925" y="1949793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7927B347-15D2-A89C-90F8-F8D935373578}"/>
              </a:ext>
            </a:extLst>
          </p:cNvPr>
          <p:cNvSpPr txBox="1"/>
          <p:nvPr/>
        </p:nvSpPr>
        <p:spPr>
          <a:xfrm>
            <a:off x="7120067" y="206119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Z´</a:t>
            </a:r>
          </a:p>
        </p:txBody>
      </p: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197403C8-4D66-EFDA-A966-9977C903C62F}"/>
              </a:ext>
            </a:extLst>
          </p:cNvPr>
          <p:cNvCxnSpPr>
            <a:cxnSpLocks/>
          </p:cNvCxnSpPr>
          <p:nvPr/>
        </p:nvCxnSpPr>
        <p:spPr>
          <a:xfrm>
            <a:off x="9216427" y="1748299"/>
            <a:ext cx="80886" cy="245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2FFE5590-62B5-2801-2E41-FAE3BE1576EB}"/>
              </a:ext>
            </a:extLst>
          </p:cNvPr>
          <p:cNvSpPr txBox="1"/>
          <p:nvPr/>
        </p:nvSpPr>
        <p:spPr>
          <a:xfrm>
            <a:off x="1499408" y="1688514"/>
            <a:ext cx="3009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DA  =  C     +     I     +     G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Conector de Seta Reta 87">
            <a:extLst>
              <a:ext uri="{FF2B5EF4-FFF2-40B4-BE49-F238E27FC236}">
                <a16:creationId xmlns:a16="http://schemas.microsoft.com/office/drawing/2014/main" id="{07950BF2-103B-6AD7-B5D5-075DA154656F}"/>
              </a:ext>
            </a:extLst>
          </p:cNvPr>
          <p:cNvCxnSpPr>
            <a:cxnSpLocks/>
          </p:cNvCxnSpPr>
          <p:nvPr/>
        </p:nvCxnSpPr>
        <p:spPr>
          <a:xfrm>
            <a:off x="3179596" y="1796256"/>
            <a:ext cx="0" cy="275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ector de Seta Reta 89">
            <a:extLst>
              <a:ext uri="{FF2B5EF4-FFF2-40B4-BE49-F238E27FC236}">
                <a16:creationId xmlns:a16="http://schemas.microsoft.com/office/drawing/2014/main" id="{18EA2EE2-B966-8BFF-2947-6A7C8FCB912B}"/>
              </a:ext>
            </a:extLst>
          </p:cNvPr>
          <p:cNvCxnSpPr>
            <a:cxnSpLocks/>
          </p:cNvCxnSpPr>
          <p:nvPr/>
        </p:nvCxnSpPr>
        <p:spPr>
          <a:xfrm>
            <a:off x="1489867" y="1791111"/>
            <a:ext cx="0" cy="2754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Seta: para a Direita 90">
            <a:extLst>
              <a:ext uri="{FF2B5EF4-FFF2-40B4-BE49-F238E27FC236}">
                <a16:creationId xmlns:a16="http://schemas.microsoft.com/office/drawing/2014/main" id="{4D94FE74-0FF5-46F0-5593-903ECC45D7A2}"/>
              </a:ext>
            </a:extLst>
          </p:cNvPr>
          <p:cNvSpPr/>
          <p:nvPr/>
        </p:nvSpPr>
        <p:spPr>
          <a:xfrm rot="16200000">
            <a:off x="2522076" y="2983419"/>
            <a:ext cx="492012" cy="1085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2" name="Seta: para a Direita 91">
            <a:extLst>
              <a:ext uri="{FF2B5EF4-FFF2-40B4-BE49-F238E27FC236}">
                <a16:creationId xmlns:a16="http://schemas.microsoft.com/office/drawing/2014/main" id="{0A580868-E756-D24A-E9E9-45898503148E}"/>
              </a:ext>
            </a:extLst>
          </p:cNvPr>
          <p:cNvSpPr/>
          <p:nvPr/>
        </p:nvSpPr>
        <p:spPr>
          <a:xfrm>
            <a:off x="5040808" y="1806749"/>
            <a:ext cx="492012" cy="14415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2F81A9BE-5F45-61D5-D251-2578CCFF9A6B}"/>
              </a:ext>
            </a:extLst>
          </p:cNvPr>
          <p:cNvCxnSpPr>
            <a:cxnSpLocks/>
          </p:cNvCxnSpPr>
          <p:nvPr/>
        </p:nvCxnSpPr>
        <p:spPr>
          <a:xfrm>
            <a:off x="2231880" y="4516222"/>
            <a:ext cx="1341857" cy="1068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AF70DE32-B082-E31A-A9F1-30519636A6D9}"/>
              </a:ext>
            </a:extLst>
          </p:cNvPr>
          <p:cNvCxnSpPr/>
          <p:nvPr/>
        </p:nvCxnSpPr>
        <p:spPr>
          <a:xfrm flipV="1">
            <a:off x="1722691" y="4857010"/>
            <a:ext cx="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965933CD-353C-1847-0132-26891068E0DD}"/>
              </a:ext>
            </a:extLst>
          </p:cNvPr>
          <p:cNvCxnSpPr>
            <a:cxnSpLocks/>
          </p:cNvCxnSpPr>
          <p:nvPr/>
        </p:nvCxnSpPr>
        <p:spPr>
          <a:xfrm>
            <a:off x="2055937" y="4128089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E7B6D28C-CA8C-D1F8-4722-98029730167B}"/>
              </a:ext>
            </a:extLst>
          </p:cNvPr>
          <p:cNvCxnSpPr>
            <a:cxnSpLocks/>
          </p:cNvCxnSpPr>
          <p:nvPr/>
        </p:nvCxnSpPr>
        <p:spPr>
          <a:xfrm>
            <a:off x="2028751" y="4835222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7C9A8427-CEE2-CB76-0306-FF09B15268A3}"/>
              </a:ext>
            </a:extLst>
          </p:cNvPr>
          <p:cNvCxnSpPr>
            <a:cxnSpLocks/>
          </p:cNvCxnSpPr>
          <p:nvPr/>
        </p:nvCxnSpPr>
        <p:spPr>
          <a:xfrm>
            <a:off x="2049587" y="5330754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A7EFCF28-A968-9778-A178-480A16232728}"/>
              </a:ext>
            </a:extLst>
          </p:cNvPr>
          <p:cNvCxnSpPr>
            <a:cxnSpLocks/>
          </p:cNvCxnSpPr>
          <p:nvPr/>
        </p:nvCxnSpPr>
        <p:spPr>
          <a:xfrm>
            <a:off x="2638423" y="4204371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F1ECFA21-584F-9014-0624-923D0F997265}"/>
              </a:ext>
            </a:extLst>
          </p:cNvPr>
          <p:cNvCxnSpPr>
            <a:cxnSpLocks/>
          </p:cNvCxnSpPr>
          <p:nvPr/>
        </p:nvCxnSpPr>
        <p:spPr>
          <a:xfrm>
            <a:off x="3251976" y="420437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8F533B95-9B55-20EF-52EE-D5D1A88F798F}"/>
              </a:ext>
            </a:extLst>
          </p:cNvPr>
          <p:cNvCxnSpPr>
            <a:cxnSpLocks/>
          </p:cNvCxnSpPr>
          <p:nvPr/>
        </p:nvCxnSpPr>
        <p:spPr>
          <a:xfrm flipH="1">
            <a:off x="2049587" y="5898026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6933CF7-C267-FF50-D8F7-1014D58FC6E1}"/>
              </a:ext>
            </a:extLst>
          </p:cNvPr>
          <p:cNvSpPr txBox="1"/>
          <p:nvPr/>
        </p:nvSpPr>
        <p:spPr>
          <a:xfrm rot="16200000">
            <a:off x="851482" y="4813000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04BE707-E32D-1215-B40C-2880BDD97BB3}"/>
              </a:ext>
            </a:extLst>
          </p:cNvPr>
          <p:cNvSpPr txBox="1"/>
          <p:nvPr/>
        </p:nvSpPr>
        <p:spPr>
          <a:xfrm>
            <a:off x="2304494" y="6434060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Investimento, I</a:t>
            </a: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EEA05968-9500-DBC1-E4A7-E9853E10C3E6}"/>
              </a:ext>
            </a:extLst>
          </p:cNvPr>
          <p:cNvSpPr/>
          <p:nvPr/>
        </p:nvSpPr>
        <p:spPr>
          <a:xfrm>
            <a:off x="3238848" y="5283064"/>
            <a:ext cx="85723" cy="978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00EF5D63-EE7B-1DE4-25C4-625BCB820266}"/>
              </a:ext>
            </a:extLst>
          </p:cNvPr>
          <p:cNvSpPr/>
          <p:nvPr/>
        </p:nvSpPr>
        <p:spPr>
          <a:xfrm>
            <a:off x="2608822" y="4794441"/>
            <a:ext cx="85723" cy="978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D5AE3C56-C36B-8372-8105-7B5E43148C7F}"/>
              </a:ext>
            </a:extLst>
          </p:cNvPr>
          <p:cNvCxnSpPr>
            <a:cxnSpLocks/>
          </p:cNvCxnSpPr>
          <p:nvPr/>
        </p:nvCxnSpPr>
        <p:spPr>
          <a:xfrm flipH="1">
            <a:off x="2685935" y="6400876"/>
            <a:ext cx="444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16CA754B-5CBD-7347-7B54-C120F71E4A46}"/>
              </a:ext>
            </a:extLst>
          </p:cNvPr>
          <p:cNvSpPr txBox="1"/>
          <p:nvPr/>
        </p:nvSpPr>
        <p:spPr>
          <a:xfrm>
            <a:off x="1772903" y="5151316"/>
            <a:ext cx="247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i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0417C280-4F14-50E6-8003-DE0AC6435721}"/>
              </a:ext>
            </a:extLst>
          </p:cNvPr>
          <p:cNvSpPr txBox="1"/>
          <p:nvPr/>
        </p:nvSpPr>
        <p:spPr>
          <a:xfrm>
            <a:off x="1770867" y="4682879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i´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156B10D2-0841-6298-4A79-1972BA812EE1}"/>
              </a:ext>
            </a:extLst>
          </p:cNvPr>
          <p:cNvSpPr txBox="1"/>
          <p:nvPr/>
        </p:nvSpPr>
        <p:spPr>
          <a:xfrm>
            <a:off x="3162886" y="5975812"/>
            <a:ext cx="253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Aparajita" panose="02020603050405020304" pitchFamily="18" charset="0"/>
                <a:cs typeface="Aparajita" panose="02020603050405020304" pitchFamily="18" charset="0"/>
              </a:defRPr>
            </a:lvl1pPr>
          </a:lstStyle>
          <a:p>
            <a:r>
              <a:rPr lang="pt-BR" dirty="0"/>
              <a:t>I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6A5E235D-83A8-0CF3-D2AD-10383575482D}"/>
              </a:ext>
            </a:extLst>
          </p:cNvPr>
          <p:cNvSpPr txBox="1"/>
          <p:nvPr/>
        </p:nvSpPr>
        <p:spPr>
          <a:xfrm>
            <a:off x="2499848" y="5967583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n>
                  <a:solidFill>
                    <a:sysClr val="windowText" lastClr="000000"/>
                  </a:solidFill>
                </a:ln>
                <a:latin typeface="Aparajita" panose="020B0502040204020203" pitchFamily="18" charset="0"/>
                <a:cs typeface="Aparajita" panose="020B0502040204020203" pitchFamily="18" charset="0"/>
              </a:rPr>
              <a:t>I´</a:t>
            </a:r>
          </a:p>
        </p:txBody>
      </p: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EE60B68D-A74A-8E9E-985D-7663C3DB57BA}"/>
              </a:ext>
            </a:extLst>
          </p:cNvPr>
          <p:cNvCxnSpPr>
            <a:cxnSpLocks/>
          </p:cNvCxnSpPr>
          <p:nvPr/>
        </p:nvCxnSpPr>
        <p:spPr>
          <a:xfrm>
            <a:off x="3859021" y="422027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835CDF-D790-95A3-731F-FDE003037852}"/>
              </a:ext>
            </a:extLst>
          </p:cNvPr>
          <p:cNvSpPr txBox="1"/>
          <p:nvPr/>
        </p:nvSpPr>
        <p:spPr>
          <a:xfrm>
            <a:off x="3227816" y="4993625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E690B0-6640-F352-1069-ADB984DEF74E}"/>
              </a:ext>
            </a:extLst>
          </p:cNvPr>
          <p:cNvSpPr txBox="1"/>
          <p:nvPr/>
        </p:nvSpPr>
        <p:spPr>
          <a:xfrm>
            <a:off x="2620105" y="4511346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26692BA6-D8E2-2B20-2DE9-B7B7EF8CE707}"/>
              </a:ext>
            </a:extLst>
          </p:cNvPr>
          <p:cNvSpPr/>
          <p:nvPr/>
        </p:nvSpPr>
        <p:spPr>
          <a:xfrm>
            <a:off x="8059255" y="4786105"/>
            <a:ext cx="69849" cy="730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60DD18F-065E-7C13-6098-193A7C34E160}"/>
              </a:ext>
            </a:extLst>
          </p:cNvPr>
          <p:cNvSpPr/>
          <p:nvPr/>
        </p:nvSpPr>
        <p:spPr>
          <a:xfrm>
            <a:off x="8714118" y="5302458"/>
            <a:ext cx="85723" cy="9782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C1BDC91-ECA7-0265-95D1-279F920AE91A}"/>
              </a:ext>
            </a:extLst>
          </p:cNvPr>
          <p:cNvSpPr txBox="1"/>
          <p:nvPr/>
        </p:nvSpPr>
        <p:spPr>
          <a:xfrm>
            <a:off x="7211634" y="5122911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BA5D5F3-3FBC-58FC-BD4D-B1DD426F5409}"/>
              </a:ext>
            </a:extLst>
          </p:cNvPr>
          <p:cNvSpPr txBox="1"/>
          <p:nvPr/>
        </p:nvSpPr>
        <p:spPr>
          <a:xfrm>
            <a:off x="8572674" y="596954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C0F2B73-51E4-CC2C-9532-9AB8178EA281}"/>
              </a:ext>
            </a:extLst>
          </p:cNvPr>
          <p:cNvSpPr txBox="1"/>
          <p:nvPr/>
        </p:nvSpPr>
        <p:spPr>
          <a:xfrm rot="16200000">
            <a:off x="6271092" y="4850607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Taxa de juros i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7C0E7B3-5EA7-332B-19E5-F5E0B45332AE}"/>
              </a:ext>
            </a:extLst>
          </p:cNvPr>
          <p:cNvSpPr txBox="1"/>
          <p:nvPr/>
        </p:nvSpPr>
        <p:spPr>
          <a:xfrm>
            <a:off x="8103639" y="646584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Produto, Y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0CE128F-8B9F-C594-F8CB-083D65F0F50E}"/>
              </a:ext>
            </a:extLst>
          </p:cNvPr>
          <p:cNvSpPr txBox="1"/>
          <p:nvPr/>
        </p:nvSpPr>
        <p:spPr>
          <a:xfrm>
            <a:off x="7193819" y="46749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i´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62ECBD2-A801-0F66-FF48-86D57ACAAFE5}"/>
              </a:ext>
            </a:extLst>
          </p:cNvPr>
          <p:cNvSpPr txBox="1"/>
          <p:nvPr/>
        </p:nvSpPr>
        <p:spPr>
          <a:xfrm>
            <a:off x="7930637" y="596954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Y´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5B0CCE9C-B7B4-63D4-B832-CDCCF8C79C42}"/>
              </a:ext>
            </a:extLst>
          </p:cNvPr>
          <p:cNvCxnSpPr>
            <a:cxnSpLocks/>
          </p:cNvCxnSpPr>
          <p:nvPr/>
        </p:nvCxnSpPr>
        <p:spPr>
          <a:xfrm flipH="1">
            <a:off x="8214684" y="6432223"/>
            <a:ext cx="444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595B4E1F-B6D9-2DB4-8C10-F15919EAB88A}"/>
              </a:ext>
            </a:extLst>
          </p:cNvPr>
          <p:cNvSpPr txBox="1"/>
          <p:nvPr/>
        </p:nvSpPr>
        <p:spPr>
          <a:xfrm>
            <a:off x="8753517" y="5008707"/>
            <a:ext cx="30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835BC76-A79C-EEE7-59F8-C2CDF6AF759A}"/>
              </a:ext>
            </a:extLst>
          </p:cNvPr>
          <p:cNvSpPr txBox="1"/>
          <p:nvPr/>
        </p:nvSpPr>
        <p:spPr>
          <a:xfrm>
            <a:off x="7718887" y="4529599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A´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336B8B4C-C72B-0AA1-8600-8EC51406FDC6}"/>
              </a:ext>
            </a:extLst>
          </p:cNvPr>
          <p:cNvCxnSpPr>
            <a:cxnSpLocks/>
          </p:cNvCxnSpPr>
          <p:nvPr/>
        </p:nvCxnSpPr>
        <p:spPr>
          <a:xfrm>
            <a:off x="7502183" y="4130199"/>
            <a:ext cx="0" cy="176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5CDD37C0-4948-B7C0-7491-95CC88CAACF2}"/>
              </a:ext>
            </a:extLst>
          </p:cNvPr>
          <p:cNvCxnSpPr>
            <a:cxnSpLocks/>
          </p:cNvCxnSpPr>
          <p:nvPr/>
        </p:nvCxnSpPr>
        <p:spPr>
          <a:xfrm>
            <a:off x="7474997" y="4837332"/>
            <a:ext cx="2282723" cy="0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1D0E660-F423-4B23-7F59-1639881B9684}"/>
              </a:ext>
            </a:extLst>
          </p:cNvPr>
          <p:cNvCxnSpPr>
            <a:cxnSpLocks/>
          </p:cNvCxnSpPr>
          <p:nvPr/>
        </p:nvCxnSpPr>
        <p:spPr>
          <a:xfrm>
            <a:off x="7495833" y="5332864"/>
            <a:ext cx="2289073" cy="939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DDD119EA-7E9E-4DA2-BD6D-3B30404A63A6}"/>
              </a:ext>
            </a:extLst>
          </p:cNvPr>
          <p:cNvCxnSpPr>
            <a:cxnSpLocks/>
          </p:cNvCxnSpPr>
          <p:nvPr/>
        </p:nvCxnSpPr>
        <p:spPr>
          <a:xfrm>
            <a:off x="8084669" y="4206481"/>
            <a:ext cx="5080" cy="16915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101A87C6-B0F7-D9A7-1AD0-0FCB499338DA}"/>
              </a:ext>
            </a:extLst>
          </p:cNvPr>
          <p:cNvCxnSpPr>
            <a:cxnSpLocks/>
          </p:cNvCxnSpPr>
          <p:nvPr/>
        </p:nvCxnSpPr>
        <p:spPr>
          <a:xfrm>
            <a:off x="8735930" y="4206481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315C05FC-AF98-67C0-E089-E92DDFC32B8F}"/>
              </a:ext>
            </a:extLst>
          </p:cNvPr>
          <p:cNvCxnSpPr>
            <a:cxnSpLocks/>
          </p:cNvCxnSpPr>
          <p:nvPr/>
        </p:nvCxnSpPr>
        <p:spPr>
          <a:xfrm flipH="1">
            <a:off x="7495833" y="5900136"/>
            <a:ext cx="239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>
            <a:extLst>
              <a:ext uri="{FF2B5EF4-FFF2-40B4-BE49-F238E27FC236}">
                <a16:creationId xmlns:a16="http://schemas.microsoft.com/office/drawing/2014/main" id="{D2ABC3FF-87EE-14BE-4368-98ADC8820A3E}"/>
              </a:ext>
            </a:extLst>
          </p:cNvPr>
          <p:cNvCxnSpPr/>
          <p:nvPr/>
        </p:nvCxnSpPr>
        <p:spPr>
          <a:xfrm flipV="1">
            <a:off x="7090167" y="4925853"/>
            <a:ext cx="0" cy="40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A617A79-0F27-240D-FA09-20D01A98219E}"/>
              </a:ext>
            </a:extLst>
          </p:cNvPr>
          <p:cNvCxnSpPr>
            <a:cxnSpLocks/>
          </p:cNvCxnSpPr>
          <p:nvPr/>
        </p:nvCxnSpPr>
        <p:spPr>
          <a:xfrm>
            <a:off x="9381702" y="4202128"/>
            <a:ext cx="1589" cy="1675645"/>
          </a:xfrm>
          <a:prstGeom prst="line">
            <a:avLst/>
          </a:prstGeom>
          <a:ln w="3175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DE7E56-6586-A927-5080-A8283B30897E}"/>
              </a:ext>
            </a:extLst>
          </p:cNvPr>
          <p:cNvSpPr txBox="1"/>
          <p:nvPr/>
        </p:nvSpPr>
        <p:spPr>
          <a:xfrm>
            <a:off x="9097726" y="1358674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dirty="0"/>
              <a:t>para i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5D7CC3C-AA13-9C20-F2DC-13DE11B73E3C}"/>
              </a:ext>
            </a:extLst>
          </p:cNvPr>
          <p:cNvSpPr txBox="1"/>
          <p:nvPr/>
        </p:nvSpPr>
        <p:spPr>
          <a:xfrm>
            <a:off x="9297313" y="1883538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20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dirty="0"/>
              <a:t>para i´ &gt;  i 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4E3850BF-D80C-142F-A1C4-0BEF1C5E49D9}"/>
              </a:ext>
            </a:extLst>
          </p:cNvPr>
          <p:cNvCxnSpPr>
            <a:cxnSpLocks/>
          </p:cNvCxnSpPr>
          <p:nvPr/>
        </p:nvCxnSpPr>
        <p:spPr>
          <a:xfrm flipH="1">
            <a:off x="8219483" y="3229414"/>
            <a:ext cx="4445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A9C76C3F-7577-4477-3193-C2D6852D7651}"/>
              </a:ext>
            </a:extLst>
          </p:cNvPr>
          <p:cNvCxnSpPr>
            <a:cxnSpLocks/>
          </p:cNvCxnSpPr>
          <p:nvPr/>
        </p:nvCxnSpPr>
        <p:spPr>
          <a:xfrm>
            <a:off x="8734442" y="2800614"/>
            <a:ext cx="795" cy="1451519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1245F7FB-2EFE-B521-C979-766497BB101D}"/>
              </a:ext>
            </a:extLst>
          </p:cNvPr>
          <p:cNvCxnSpPr>
            <a:endCxn id="24" idx="3"/>
          </p:cNvCxnSpPr>
          <p:nvPr/>
        </p:nvCxnSpPr>
        <p:spPr>
          <a:xfrm>
            <a:off x="4324602" y="4835222"/>
            <a:ext cx="3196551" cy="0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AB7ACDB3-5B92-EFDB-0C80-1E03EE91F97D}"/>
              </a:ext>
            </a:extLst>
          </p:cNvPr>
          <p:cNvCxnSpPr/>
          <p:nvPr/>
        </p:nvCxnSpPr>
        <p:spPr>
          <a:xfrm>
            <a:off x="4297496" y="5338538"/>
            <a:ext cx="3196551" cy="0"/>
          </a:xfrm>
          <a:prstGeom prst="line">
            <a:avLst/>
          </a:prstGeom>
          <a:ln w="3175">
            <a:solidFill>
              <a:srgbClr val="FF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151B11-64BB-7291-4409-42BCA2B5948D}"/>
              </a:ext>
            </a:extLst>
          </p:cNvPr>
          <p:cNvSpPr txBox="1"/>
          <p:nvPr/>
        </p:nvSpPr>
        <p:spPr>
          <a:xfrm rot="19769843">
            <a:off x="9474577" y="4817750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Curva IS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5FF65D-88DD-21A6-3906-63A924C38884}"/>
              </a:ext>
            </a:extLst>
          </p:cNvPr>
          <p:cNvSpPr txBox="1"/>
          <p:nvPr/>
        </p:nvSpPr>
        <p:spPr>
          <a:xfrm>
            <a:off x="187236" y="147015"/>
            <a:ext cx="637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 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80C624-83AC-DDC7-5CC9-AC4B9AC267CE}"/>
              </a:ext>
            </a:extLst>
          </p:cNvPr>
          <p:cNvSpPr txBox="1"/>
          <p:nvPr/>
        </p:nvSpPr>
        <p:spPr>
          <a:xfrm>
            <a:off x="2342158" y="173922"/>
            <a:ext cx="404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Relaciona (equilíbrio) mercado de bens</a:t>
            </a:r>
          </a:p>
        </p:txBody>
      </p:sp>
    </p:spTree>
    <p:extLst>
      <p:ext uri="{BB962C8B-B14F-4D97-AF65-F5344CB8AC3E}">
        <p14:creationId xmlns:p14="http://schemas.microsoft.com/office/powerpoint/2010/main" val="182204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 animBg="1"/>
      <p:bldP spid="45" grpId="0" animBg="1"/>
      <p:bldP spid="38" grpId="0"/>
      <p:bldP spid="39" grpId="0"/>
      <p:bldP spid="40" grpId="0"/>
      <p:bldP spid="44" grpId="0" animBg="1"/>
      <p:bldP spid="47" grpId="0"/>
      <p:bldP spid="48" grpId="0"/>
      <p:bldP spid="59" grpId="0"/>
      <p:bldP spid="60" grpId="0" animBg="1"/>
      <p:bldP spid="61" grpId="0"/>
      <p:bldP spid="72" grpId="0"/>
      <p:bldP spid="87" grpId="0"/>
      <p:bldP spid="91" grpId="0" animBg="1"/>
      <p:bldP spid="92" grpId="0" animBg="1"/>
      <p:bldP spid="71" grpId="0"/>
      <p:bldP spid="74" grpId="0"/>
      <p:bldP spid="76" grpId="0" animBg="1"/>
      <p:bldP spid="77" grpId="0" animBg="1"/>
      <p:bldP spid="100" grpId="0"/>
      <p:bldP spid="101" grpId="0"/>
      <p:bldP spid="102" grpId="0"/>
      <p:bldP spid="103" grpId="0"/>
      <p:bldP spid="4" grpId="0"/>
      <p:bldP spid="5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57" grpId="0"/>
      <p:bldP spid="58" grpId="0"/>
      <p:bldP spid="11" grpId="0"/>
      <p:bldP spid="1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3AAF7-263B-DC74-CEC9-6BAFDDDC8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5839DD3C-8443-F138-01AC-EBE5722DB0F9}"/>
              </a:ext>
            </a:extLst>
          </p:cNvPr>
          <p:cNvSpPr txBox="1"/>
          <p:nvPr/>
        </p:nvSpPr>
        <p:spPr>
          <a:xfrm>
            <a:off x="11139207" y="659100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>
              <a:defRPr sz="140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pt-BR" sz="2000" dirty="0"/>
              <a:t>para i</a:t>
            </a:r>
          </a:p>
        </p:txBody>
      </p:sp>
      <p:pic>
        <p:nvPicPr>
          <p:cNvPr id="93" name="Picture 2" descr="UMC">
            <a:extLst>
              <a:ext uri="{FF2B5EF4-FFF2-40B4-BE49-F238E27FC236}">
                <a16:creationId xmlns:a16="http://schemas.microsoft.com/office/drawing/2014/main" id="{10FBAF7B-0A4F-F105-1116-4EAB44487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151" y="0"/>
            <a:ext cx="1530849" cy="15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tângulo 93">
            <a:extLst>
              <a:ext uri="{FF2B5EF4-FFF2-40B4-BE49-F238E27FC236}">
                <a16:creationId xmlns:a16="http://schemas.microsoft.com/office/drawing/2014/main" id="{02FD9739-2B03-FEF1-5CBA-8F77468F09C9}"/>
              </a:ext>
            </a:extLst>
          </p:cNvPr>
          <p:cNvSpPr/>
          <p:nvPr/>
        </p:nvSpPr>
        <p:spPr>
          <a:xfrm>
            <a:off x="252648" y="782234"/>
            <a:ext cx="1019789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95869A2C-E221-319D-B879-268B42C6DC69}"/>
              </a:ext>
            </a:extLst>
          </p:cNvPr>
          <p:cNvSpPr/>
          <p:nvPr/>
        </p:nvSpPr>
        <p:spPr>
          <a:xfrm>
            <a:off x="522351" y="829526"/>
            <a:ext cx="1019789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E4726C-088D-A348-5807-BB2420814980}"/>
              </a:ext>
            </a:extLst>
          </p:cNvPr>
          <p:cNvSpPr txBox="1"/>
          <p:nvPr/>
        </p:nvSpPr>
        <p:spPr>
          <a:xfrm>
            <a:off x="103392" y="109506"/>
            <a:ext cx="10197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Cenário de aumento de Taxa de Juros</a:t>
            </a:r>
          </a:p>
        </p:txBody>
      </p:sp>
      <p:grpSp>
        <p:nvGrpSpPr>
          <p:cNvPr id="135" name="Agrupar 134">
            <a:extLst>
              <a:ext uri="{FF2B5EF4-FFF2-40B4-BE49-F238E27FC236}">
                <a16:creationId xmlns:a16="http://schemas.microsoft.com/office/drawing/2014/main" id="{DFB3F03A-E472-AF83-BA7F-D747ADE681AD}"/>
              </a:ext>
            </a:extLst>
          </p:cNvPr>
          <p:cNvGrpSpPr/>
          <p:nvPr/>
        </p:nvGrpSpPr>
        <p:grpSpPr>
          <a:xfrm>
            <a:off x="3205848" y="1526668"/>
            <a:ext cx="1743959" cy="2914212"/>
            <a:chOff x="3205848" y="1526668"/>
            <a:chExt cx="1743959" cy="2914212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4E60B8D-709C-1BEE-DBC9-529980A1A643}"/>
                </a:ext>
              </a:extLst>
            </p:cNvPr>
            <p:cNvSpPr/>
            <p:nvPr/>
          </p:nvSpPr>
          <p:spPr>
            <a:xfrm>
              <a:off x="3218417" y="152666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1.000.000,00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9D07EBB-33C5-AAC7-799C-655303C01647}"/>
                </a:ext>
              </a:extLst>
            </p:cNvPr>
            <p:cNvSpPr/>
            <p:nvPr/>
          </p:nvSpPr>
          <p:spPr>
            <a:xfrm>
              <a:off x="3218417" y="185817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500.000,00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ADAD7853-B891-54BD-4473-B5F5F43EB9DC}"/>
                </a:ext>
              </a:extLst>
            </p:cNvPr>
            <p:cNvSpPr/>
            <p:nvPr/>
          </p:nvSpPr>
          <p:spPr>
            <a:xfrm>
              <a:off x="3205848" y="218968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500.000,00</a:t>
              </a:r>
            </a:p>
          </p:txBody>
        </p:sp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EF814CE3-3138-3ABD-3D11-9F752ED47361}"/>
                </a:ext>
              </a:extLst>
            </p:cNvPr>
            <p:cNvSpPr/>
            <p:nvPr/>
          </p:nvSpPr>
          <p:spPr>
            <a:xfrm>
              <a:off x="3205848" y="252119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  50.000,00</a:t>
              </a: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8595A2BE-DEDD-5C9E-DEA2-A07239828043}"/>
                </a:ext>
              </a:extLst>
            </p:cNvPr>
            <p:cNvSpPr/>
            <p:nvPr/>
          </p:nvSpPr>
          <p:spPr>
            <a:xfrm>
              <a:off x="3205848" y="285270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  40.000,00</a:t>
              </a:r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9BB3D4B1-281A-FCA5-6E62-308649E5A364}"/>
                </a:ext>
              </a:extLst>
            </p:cNvPr>
            <p:cNvSpPr/>
            <p:nvPr/>
          </p:nvSpPr>
          <p:spPr>
            <a:xfrm>
              <a:off x="3205848" y="3184218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   10.000,00</a:t>
              </a: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C8FD69DF-5693-01A0-E42B-0BDD9FAA808E}"/>
                </a:ext>
              </a:extLst>
            </p:cNvPr>
            <p:cNvSpPr/>
            <p:nvPr/>
          </p:nvSpPr>
          <p:spPr>
            <a:xfrm>
              <a:off x="3205848" y="3529863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400.000,00</a:t>
              </a: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06F5BA67-5FA3-43F5-B06E-A4FB8AC46AD1}"/>
                </a:ext>
              </a:extLst>
            </p:cNvPr>
            <p:cNvSpPr/>
            <p:nvPr/>
          </p:nvSpPr>
          <p:spPr>
            <a:xfrm>
              <a:off x="3205848" y="3858110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168.000,00</a:t>
              </a:r>
            </a:p>
          </p:txBody>
        </p:sp>
        <p:sp>
          <p:nvSpPr>
            <p:cNvPr id="85" name="Retângulo 84">
              <a:extLst>
                <a:ext uri="{FF2B5EF4-FFF2-40B4-BE49-F238E27FC236}">
                  <a16:creationId xmlns:a16="http://schemas.microsoft.com/office/drawing/2014/main" id="{45D84978-A3FE-5B7E-A5A7-08F674AE4180}"/>
                </a:ext>
              </a:extLst>
            </p:cNvPr>
            <p:cNvSpPr/>
            <p:nvPr/>
          </p:nvSpPr>
          <p:spPr>
            <a:xfrm>
              <a:off x="3205848" y="4186357"/>
              <a:ext cx="1731390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    232.000,00</a:t>
              </a:r>
            </a:p>
          </p:txBody>
        </p:sp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id="{5C00D2E1-DEC5-0658-ABBF-61C57A789413}"/>
              </a:ext>
            </a:extLst>
          </p:cNvPr>
          <p:cNvGrpSpPr/>
          <p:nvPr/>
        </p:nvGrpSpPr>
        <p:grpSpPr>
          <a:xfrm>
            <a:off x="522351" y="1526668"/>
            <a:ext cx="2567233" cy="2914212"/>
            <a:chOff x="522351" y="1526668"/>
            <a:chExt cx="2567233" cy="2914212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FAE53F63-5785-9892-36E4-A368D1F0B2CA}"/>
                </a:ext>
              </a:extLst>
            </p:cNvPr>
            <p:cNvSpPr/>
            <p:nvPr/>
          </p:nvSpPr>
          <p:spPr>
            <a:xfrm>
              <a:off x="534920" y="152666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Receita de Vendas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3F757C1-E536-B4BE-A9DF-901099CD1E2E}"/>
                </a:ext>
              </a:extLst>
            </p:cNvPr>
            <p:cNvSpPr/>
            <p:nvPr/>
          </p:nvSpPr>
          <p:spPr>
            <a:xfrm>
              <a:off x="534920" y="185817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CPV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63B9151-FEEA-1BB5-3123-DC8B88BC0438}"/>
                </a:ext>
              </a:extLst>
            </p:cNvPr>
            <p:cNvSpPr/>
            <p:nvPr/>
          </p:nvSpPr>
          <p:spPr>
            <a:xfrm>
              <a:off x="522351" y="218968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Lucro operacional</a:t>
              </a: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3F280296-F5BD-6149-1FF9-CB785505DE24}"/>
                </a:ext>
              </a:extLst>
            </p:cNvPr>
            <p:cNvSpPr/>
            <p:nvPr/>
          </p:nvSpPr>
          <p:spPr>
            <a:xfrm>
              <a:off x="522351" y="252119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Despesa com Vendas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806487BF-5302-3418-CFA6-FE90CC59DD1D}"/>
                </a:ext>
              </a:extLst>
            </p:cNvPr>
            <p:cNvSpPr/>
            <p:nvPr/>
          </p:nvSpPr>
          <p:spPr>
            <a:xfrm>
              <a:off x="522351" y="285270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Despesa </a:t>
              </a:r>
              <a:r>
                <a:rPr lang="pt-BR" sz="1600" dirty="0" err="1">
                  <a:solidFill>
                    <a:schemeClr val="tx1"/>
                  </a:solidFill>
                </a:rPr>
                <a:t>adm</a:t>
              </a:r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6B303CC4-6140-104E-B270-2064AD8AF6F0}"/>
                </a:ext>
              </a:extLst>
            </p:cNvPr>
            <p:cNvSpPr/>
            <p:nvPr/>
          </p:nvSpPr>
          <p:spPr>
            <a:xfrm>
              <a:off x="522351" y="3184218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Despesas Financeiras</a:t>
              </a:r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F46D68E1-780B-7AF0-E0BD-53E9CA00605F}"/>
                </a:ext>
              </a:extLst>
            </p:cNvPr>
            <p:cNvSpPr/>
            <p:nvPr/>
          </p:nvSpPr>
          <p:spPr>
            <a:xfrm>
              <a:off x="522351" y="3529863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Lucro Antes Impostos</a:t>
              </a:r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664C830E-C78F-2013-1C28-859D2F876EF5}"/>
                </a:ext>
              </a:extLst>
            </p:cNvPr>
            <p:cNvSpPr/>
            <p:nvPr/>
          </p:nvSpPr>
          <p:spPr>
            <a:xfrm>
              <a:off x="522351" y="3858110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Impostos</a:t>
              </a:r>
            </a:p>
          </p:txBody>
        </p:sp>
        <p:sp>
          <p:nvSpPr>
            <p:cNvPr id="84" name="Retângulo 83">
              <a:extLst>
                <a:ext uri="{FF2B5EF4-FFF2-40B4-BE49-F238E27FC236}">
                  <a16:creationId xmlns:a16="http://schemas.microsoft.com/office/drawing/2014/main" id="{3871A464-1DAB-FFCD-167E-08A82271EF63}"/>
                </a:ext>
              </a:extLst>
            </p:cNvPr>
            <p:cNvSpPr/>
            <p:nvPr/>
          </p:nvSpPr>
          <p:spPr>
            <a:xfrm>
              <a:off x="522351" y="4186357"/>
              <a:ext cx="2554664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(-) Resultado do Exercício</a:t>
              </a: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0D634323-D9C8-02C7-0E60-C70C9A9721D6}"/>
                </a:ext>
              </a:extLst>
            </p:cNvPr>
            <p:cNvSpPr/>
            <p:nvPr/>
          </p:nvSpPr>
          <p:spPr>
            <a:xfrm>
              <a:off x="2830347" y="3239675"/>
              <a:ext cx="207390" cy="1630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4332AB1F-E82B-2438-F126-16D9E44BE400}"/>
                </a:ext>
              </a:extLst>
            </p:cNvPr>
            <p:cNvSpPr/>
            <p:nvPr/>
          </p:nvSpPr>
          <p:spPr>
            <a:xfrm>
              <a:off x="2426880" y="1570052"/>
              <a:ext cx="207390" cy="1630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A0BB5E3D-3DF6-E437-D124-07F6FB2E89F8}"/>
              </a:ext>
            </a:extLst>
          </p:cNvPr>
          <p:cNvGrpSpPr/>
          <p:nvPr/>
        </p:nvGrpSpPr>
        <p:grpSpPr>
          <a:xfrm>
            <a:off x="8028293" y="4756312"/>
            <a:ext cx="3991386" cy="2016657"/>
            <a:chOff x="8028293" y="4756312"/>
            <a:chExt cx="3991386" cy="2016657"/>
          </a:xfrm>
        </p:grpSpPr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id="{7A201BC3-422D-B0DE-BFAD-7EFB9E4093F1}"/>
                </a:ext>
              </a:extLst>
            </p:cNvPr>
            <p:cNvSpPr/>
            <p:nvPr/>
          </p:nvSpPr>
          <p:spPr>
            <a:xfrm>
              <a:off x="8028293" y="5194014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Ano A-1</a:t>
              </a:r>
            </a:p>
          </p:txBody>
        </p:sp>
        <p:sp>
          <p:nvSpPr>
            <p:cNvPr id="98" name="Retângulo 97">
              <a:extLst>
                <a:ext uri="{FF2B5EF4-FFF2-40B4-BE49-F238E27FC236}">
                  <a16:creationId xmlns:a16="http://schemas.microsoft.com/office/drawing/2014/main" id="{ABCF8396-3893-20C9-EDD0-AC65CC9B8F2B}"/>
                </a:ext>
              </a:extLst>
            </p:cNvPr>
            <p:cNvSpPr/>
            <p:nvPr/>
          </p:nvSpPr>
          <p:spPr>
            <a:xfrm>
              <a:off x="8028293" y="5545790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Juros</a:t>
              </a:r>
            </a:p>
          </p:txBody>
        </p:sp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478C38EA-7D17-01F5-1CE2-308220778C0D}"/>
                </a:ext>
              </a:extLst>
            </p:cNvPr>
            <p:cNvSpPr/>
            <p:nvPr/>
          </p:nvSpPr>
          <p:spPr>
            <a:xfrm>
              <a:off x="9008044" y="5539660"/>
              <a:ext cx="730279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+ 1 %</a:t>
              </a:r>
            </a:p>
          </p:txBody>
        </p:sp>
        <p:sp>
          <p:nvSpPr>
            <p:cNvPr id="104" name="Retângulo 103">
              <a:extLst>
                <a:ext uri="{FF2B5EF4-FFF2-40B4-BE49-F238E27FC236}">
                  <a16:creationId xmlns:a16="http://schemas.microsoft.com/office/drawing/2014/main" id="{772C5C47-D3D8-14B7-A04B-3D70A433ADF6}"/>
                </a:ext>
              </a:extLst>
            </p:cNvPr>
            <p:cNvSpPr/>
            <p:nvPr/>
          </p:nvSpPr>
          <p:spPr>
            <a:xfrm>
              <a:off x="10142721" y="5539659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Receita</a:t>
              </a:r>
            </a:p>
          </p:txBody>
        </p:sp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A079EDC9-AB89-4EA8-7AB3-A7091901B727}"/>
                </a:ext>
              </a:extLst>
            </p:cNvPr>
            <p:cNvSpPr/>
            <p:nvPr/>
          </p:nvSpPr>
          <p:spPr>
            <a:xfrm>
              <a:off x="11139207" y="5539658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-2,3 %</a:t>
              </a:r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50C03632-7133-6C68-39DC-2D5E08FF73F0}"/>
                </a:ext>
              </a:extLst>
            </p:cNvPr>
            <p:cNvSpPr/>
            <p:nvPr/>
          </p:nvSpPr>
          <p:spPr>
            <a:xfrm>
              <a:off x="8028293" y="6166670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Ano A-3</a:t>
              </a:r>
            </a:p>
          </p:txBody>
        </p:sp>
        <p:sp>
          <p:nvSpPr>
            <p:cNvPr id="107" name="Retângulo 106">
              <a:extLst>
                <a:ext uri="{FF2B5EF4-FFF2-40B4-BE49-F238E27FC236}">
                  <a16:creationId xmlns:a16="http://schemas.microsoft.com/office/drawing/2014/main" id="{F577DB7D-D8E0-4B98-D03D-2F5D954763CD}"/>
                </a:ext>
              </a:extLst>
            </p:cNvPr>
            <p:cNvSpPr/>
            <p:nvPr/>
          </p:nvSpPr>
          <p:spPr>
            <a:xfrm>
              <a:off x="8028293" y="6518446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Juros</a:t>
              </a:r>
            </a:p>
          </p:txBody>
        </p:sp>
        <p:sp>
          <p:nvSpPr>
            <p:cNvPr id="109" name="Retângulo 108">
              <a:extLst>
                <a:ext uri="{FF2B5EF4-FFF2-40B4-BE49-F238E27FC236}">
                  <a16:creationId xmlns:a16="http://schemas.microsoft.com/office/drawing/2014/main" id="{721BECFD-C362-0765-6E53-969AF5D1AC8C}"/>
                </a:ext>
              </a:extLst>
            </p:cNvPr>
            <p:cNvSpPr/>
            <p:nvPr/>
          </p:nvSpPr>
          <p:spPr>
            <a:xfrm>
              <a:off x="9008044" y="6512316"/>
              <a:ext cx="730279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- 2 %</a:t>
              </a:r>
            </a:p>
          </p:txBody>
        </p:sp>
        <p:sp>
          <p:nvSpPr>
            <p:cNvPr id="110" name="Retângulo 109">
              <a:extLst>
                <a:ext uri="{FF2B5EF4-FFF2-40B4-BE49-F238E27FC236}">
                  <a16:creationId xmlns:a16="http://schemas.microsoft.com/office/drawing/2014/main" id="{E2E2BD49-544B-C22F-2B9E-40BE15A8C098}"/>
                </a:ext>
              </a:extLst>
            </p:cNvPr>
            <p:cNvSpPr/>
            <p:nvPr/>
          </p:nvSpPr>
          <p:spPr>
            <a:xfrm>
              <a:off x="10142721" y="6512315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dirty="0">
                  <a:solidFill>
                    <a:schemeClr val="tx1"/>
                  </a:solidFill>
                </a:rPr>
                <a:t>Receita</a:t>
              </a:r>
            </a:p>
          </p:txBody>
        </p:sp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id="{24002350-ED93-C5E3-D20D-FDCEB2C85A77}"/>
                </a:ext>
              </a:extLst>
            </p:cNvPr>
            <p:cNvSpPr/>
            <p:nvPr/>
          </p:nvSpPr>
          <p:spPr>
            <a:xfrm>
              <a:off x="11139207" y="6512314"/>
              <a:ext cx="880472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</a:rPr>
                <a:t>3,1 %</a:t>
              </a:r>
            </a:p>
          </p:txBody>
        </p:sp>
        <p:sp>
          <p:nvSpPr>
            <p:cNvPr id="112" name="Retângulo 111">
              <a:extLst>
                <a:ext uri="{FF2B5EF4-FFF2-40B4-BE49-F238E27FC236}">
                  <a16:creationId xmlns:a16="http://schemas.microsoft.com/office/drawing/2014/main" id="{83291AD6-728F-7EAF-DA48-C01356FFCC22}"/>
                </a:ext>
              </a:extLst>
            </p:cNvPr>
            <p:cNvSpPr/>
            <p:nvPr/>
          </p:nvSpPr>
          <p:spPr>
            <a:xfrm>
              <a:off x="8028293" y="4756312"/>
              <a:ext cx="3991386" cy="2545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solidFill>
                    <a:schemeClr val="tx1"/>
                  </a:solidFill>
                </a:rPr>
                <a:t>Relação:  Taxa de Juros e Receita</a:t>
              </a:r>
            </a:p>
          </p:txBody>
        </p:sp>
      </p:grp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13F099DB-F281-9DF5-2593-61841B38A2C3}"/>
              </a:ext>
            </a:extLst>
          </p:cNvPr>
          <p:cNvSpPr/>
          <p:nvPr/>
        </p:nvSpPr>
        <p:spPr>
          <a:xfrm>
            <a:off x="5242874" y="152666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931.000,00</a:t>
            </a:r>
          </a:p>
        </p:txBody>
      </p:sp>
      <p:sp>
        <p:nvSpPr>
          <p:cNvPr id="114" name="Retângulo 113">
            <a:extLst>
              <a:ext uri="{FF2B5EF4-FFF2-40B4-BE49-F238E27FC236}">
                <a16:creationId xmlns:a16="http://schemas.microsoft.com/office/drawing/2014/main" id="{BF70FE87-ECBB-1F40-CD6B-82E95BB029C4}"/>
              </a:ext>
            </a:extLst>
          </p:cNvPr>
          <p:cNvSpPr/>
          <p:nvPr/>
        </p:nvSpPr>
        <p:spPr>
          <a:xfrm>
            <a:off x="5242874" y="185817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465.500,00</a:t>
            </a:r>
          </a:p>
        </p:txBody>
      </p:sp>
      <p:sp>
        <p:nvSpPr>
          <p:cNvPr id="115" name="Retângulo 114">
            <a:extLst>
              <a:ext uri="{FF2B5EF4-FFF2-40B4-BE49-F238E27FC236}">
                <a16:creationId xmlns:a16="http://schemas.microsoft.com/office/drawing/2014/main" id="{C71A6298-2336-100B-DBB6-A10969E536DE}"/>
              </a:ext>
            </a:extLst>
          </p:cNvPr>
          <p:cNvSpPr/>
          <p:nvPr/>
        </p:nvSpPr>
        <p:spPr>
          <a:xfrm>
            <a:off x="5230305" y="218968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465.500,00</a:t>
            </a:r>
          </a:p>
        </p:txBody>
      </p:sp>
      <p:sp>
        <p:nvSpPr>
          <p:cNvPr id="116" name="Retângulo 115">
            <a:extLst>
              <a:ext uri="{FF2B5EF4-FFF2-40B4-BE49-F238E27FC236}">
                <a16:creationId xmlns:a16="http://schemas.microsoft.com/office/drawing/2014/main" id="{C81FCF74-4D5C-9B1F-5000-D0F4A14CC3DA}"/>
              </a:ext>
            </a:extLst>
          </p:cNvPr>
          <p:cNvSpPr/>
          <p:nvPr/>
        </p:nvSpPr>
        <p:spPr>
          <a:xfrm>
            <a:off x="5230305" y="252119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  55.000,00</a:t>
            </a:r>
          </a:p>
        </p:txBody>
      </p:sp>
      <p:sp>
        <p:nvSpPr>
          <p:cNvPr id="117" name="Retângulo 116">
            <a:extLst>
              <a:ext uri="{FF2B5EF4-FFF2-40B4-BE49-F238E27FC236}">
                <a16:creationId xmlns:a16="http://schemas.microsoft.com/office/drawing/2014/main" id="{50973524-1E07-9129-107B-6CE2E41F1E8D}"/>
              </a:ext>
            </a:extLst>
          </p:cNvPr>
          <p:cNvSpPr/>
          <p:nvPr/>
        </p:nvSpPr>
        <p:spPr>
          <a:xfrm>
            <a:off x="5230305" y="285270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  40.000,00</a:t>
            </a:r>
          </a:p>
        </p:txBody>
      </p:sp>
      <p:sp>
        <p:nvSpPr>
          <p:cNvPr id="118" name="Retângulo 117">
            <a:extLst>
              <a:ext uri="{FF2B5EF4-FFF2-40B4-BE49-F238E27FC236}">
                <a16:creationId xmlns:a16="http://schemas.microsoft.com/office/drawing/2014/main" id="{D91B771C-634C-D54E-0977-8486A6005C9C}"/>
              </a:ext>
            </a:extLst>
          </p:cNvPr>
          <p:cNvSpPr/>
          <p:nvPr/>
        </p:nvSpPr>
        <p:spPr>
          <a:xfrm>
            <a:off x="5230305" y="3184218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   11.000,00</a:t>
            </a:r>
          </a:p>
        </p:txBody>
      </p: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B35CC5CB-E004-156A-D2B1-F1DB297E0A3E}"/>
              </a:ext>
            </a:extLst>
          </p:cNvPr>
          <p:cNvSpPr/>
          <p:nvPr/>
        </p:nvSpPr>
        <p:spPr>
          <a:xfrm>
            <a:off x="5230305" y="3529863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359.500,00</a:t>
            </a:r>
          </a:p>
        </p:txBody>
      </p:sp>
      <p:sp>
        <p:nvSpPr>
          <p:cNvPr id="120" name="Retângulo 119">
            <a:extLst>
              <a:ext uri="{FF2B5EF4-FFF2-40B4-BE49-F238E27FC236}">
                <a16:creationId xmlns:a16="http://schemas.microsoft.com/office/drawing/2014/main" id="{EAA5D10B-E183-7443-71F1-C734FDEEE4AC}"/>
              </a:ext>
            </a:extLst>
          </p:cNvPr>
          <p:cNvSpPr/>
          <p:nvPr/>
        </p:nvSpPr>
        <p:spPr>
          <a:xfrm>
            <a:off x="5230305" y="3858110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150.990,00</a:t>
            </a:r>
          </a:p>
        </p:txBody>
      </p:sp>
      <p:sp>
        <p:nvSpPr>
          <p:cNvPr id="121" name="Retângulo 120">
            <a:extLst>
              <a:ext uri="{FF2B5EF4-FFF2-40B4-BE49-F238E27FC236}">
                <a16:creationId xmlns:a16="http://schemas.microsoft.com/office/drawing/2014/main" id="{A1522597-9A47-2F32-F13B-1F494160EF1C}"/>
              </a:ext>
            </a:extLst>
          </p:cNvPr>
          <p:cNvSpPr/>
          <p:nvPr/>
        </p:nvSpPr>
        <p:spPr>
          <a:xfrm>
            <a:off x="5230305" y="4186357"/>
            <a:ext cx="1731390" cy="25452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    208.510,00</a:t>
            </a:r>
          </a:p>
        </p:txBody>
      </p:sp>
      <p:sp>
        <p:nvSpPr>
          <p:cNvPr id="122" name="Retângulo 121">
            <a:extLst>
              <a:ext uri="{FF2B5EF4-FFF2-40B4-BE49-F238E27FC236}">
                <a16:creationId xmlns:a16="http://schemas.microsoft.com/office/drawing/2014/main" id="{8C7C47F3-34CF-FCB2-2803-8BBECAD6D27B}"/>
              </a:ext>
            </a:extLst>
          </p:cNvPr>
          <p:cNvSpPr/>
          <p:nvPr/>
        </p:nvSpPr>
        <p:spPr>
          <a:xfrm>
            <a:off x="5242874" y="1131353"/>
            <a:ext cx="1731390" cy="254523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Juros + 3%  </a:t>
            </a:r>
            <a:r>
              <a:rPr lang="pt-BR" sz="1200" dirty="0">
                <a:solidFill>
                  <a:schemeClr val="tx1"/>
                </a:solidFill>
                <a:sym typeface="Wingdings" panose="05000000000000000000" pitchFamily="2" charset="2"/>
              </a:rPr>
              <a:t> -6,9%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23" name="Retângulo 122">
            <a:extLst>
              <a:ext uri="{FF2B5EF4-FFF2-40B4-BE49-F238E27FC236}">
                <a16:creationId xmlns:a16="http://schemas.microsoft.com/office/drawing/2014/main" id="{7999BBB8-6452-8388-3503-1A6994556C2C}"/>
              </a:ext>
            </a:extLst>
          </p:cNvPr>
          <p:cNvSpPr/>
          <p:nvPr/>
        </p:nvSpPr>
        <p:spPr>
          <a:xfrm>
            <a:off x="7100838" y="4192948"/>
            <a:ext cx="927455" cy="254523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</a:rPr>
              <a:t>- 10,1 %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7FCFCA5B-FEEB-E9F3-5DEF-BE67B3E18146}"/>
              </a:ext>
            </a:extLst>
          </p:cNvPr>
          <p:cNvSpPr txBox="1"/>
          <p:nvPr/>
        </p:nvSpPr>
        <p:spPr>
          <a:xfrm>
            <a:off x="7640341" y="1430436"/>
            <a:ext cx="253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Redução demanda por moeda</a:t>
            </a:r>
          </a:p>
          <a:p>
            <a:r>
              <a:rPr lang="pt-BR" sz="1400" dirty="0"/>
              <a:t>Demanda por produto cai </a:t>
            </a:r>
          </a:p>
        </p:txBody>
      </p:sp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7B88FDAD-5A31-5F7B-0933-2CD63097B923}"/>
              </a:ext>
            </a:extLst>
          </p:cNvPr>
          <p:cNvCxnSpPr/>
          <p:nvPr/>
        </p:nvCxnSpPr>
        <p:spPr>
          <a:xfrm>
            <a:off x="7184868" y="1657479"/>
            <a:ext cx="3644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E5D1358F-13E2-87BD-F1EF-AC1426528F3C}"/>
              </a:ext>
            </a:extLst>
          </p:cNvPr>
          <p:cNvSpPr txBox="1"/>
          <p:nvPr/>
        </p:nvSpPr>
        <p:spPr>
          <a:xfrm>
            <a:off x="7640341" y="3166909"/>
            <a:ext cx="3200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Aumento juros deixa a dívida mais cara</a:t>
            </a:r>
          </a:p>
        </p:txBody>
      </p:sp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CF78B25E-AE14-950D-973D-2B9FF4E17FB2}"/>
              </a:ext>
            </a:extLst>
          </p:cNvPr>
          <p:cNvCxnSpPr/>
          <p:nvPr/>
        </p:nvCxnSpPr>
        <p:spPr>
          <a:xfrm>
            <a:off x="7144046" y="3320838"/>
            <a:ext cx="3644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CaixaDeTexto 131">
            <a:extLst>
              <a:ext uri="{FF2B5EF4-FFF2-40B4-BE49-F238E27FC236}">
                <a16:creationId xmlns:a16="http://schemas.microsoft.com/office/drawing/2014/main" id="{0A935AD5-DAAE-CF2B-7C97-638034997D58}"/>
              </a:ext>
            </a:extLst>
          </p:cNvPr>
          <p:cNvSpPr txBox="1"/>
          <p:nvPr/>
        </p:nvSpPr>
        <p:spPr>
          <a:xfrm>
            <a:off x="7640341" y="2500001"/>
            <a:ext cx="219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Maior esforço para vender</a:t>
            </a:r>
          </a:p>
        </p:txBody>
      </p:sp>
      <p:cxnSp>
        <p:nvCxnSpPr>
          <p:cNvPr id="133" name="Conector de Seta Reta 132">
            <a:extLst>
              <a:ext uri="{FF2B5EF4-FFF2-40B4-BE49-F238E27FC236}">
                <a16:creationId xmlns:a16="http://schemas.microsoft.com/office/drawing/2014/main" id="{13AF784A-4A1B-E320-38C5-03AF6C6BCB3C}"/>
              </a:ext>
            </a:extLst>
          </p:cNvPr>
          <p:cNvCxnSpPr/>
          <p:nvPr/>
        </p:nvCxnSpPr>
        <p:spPr>
          <a:xfrm>
            <a:off x="7144046" y="2653930"/>
            <a:ext cx="3644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/>
      <p:bldP spid="130" grpId="0"/>
      <p:bldP spid="13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4414</Words>
  <Application>Microsoft Office PowerPoint</Application>
  <PresentationFormat>Widescreen</PresentationFormat>
  <Paragraphs>1112</Paragraphs>
  <Slides>50</Slides>
  <Notes>50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9" baseType="lpstr">
      <vt:lpstr>Aldhabi</vt:lpstr>
      <vt:lpstr>Angsana New</vt:lpstr>
      <vt:lpstr>Aparajita</vt:lpstr>
      <vt:lpstr>Aptos</vt:lpstr>
      <vt:lpstr>Aptos Display</vt:lpstr>
      <vt:lpstr>Arial</vt:lpstr>
      <vt:lpstr>Raleway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Fernandes</dc:creator>
  <cp:lastModifiedBy>Jorge Fernandes</cp:lastModifiedBy>
  <cp:revision>303</cp:revision>
  <cp:lastPrinted>2025-02-19T12:45:32Z</cp:lastPrinted>
  <dcterms:created xsi:type="dcterms:W3CDTF">2025-01-21T16:53:03Z</dcterms:created>
  <dcterms:modified xsi:type="dcterms:W3CDTF">2025-07-29T16:43:50Z</dcterms:modified>
</cp:coreProperties>
</file>