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1" r:id="rId2"/>
    <p:sldId id="257" r:id="rId3"/>
    <p:sldId id="258" r:id="rId4"/>
    <p:sldId id="261" r:id="rId5"/>
    <p:sldId id="272" r:id="rId6"/>
    <p:sldId id="259" r:id="rId7"/>
    <p:sldId id="262" r:id="rId8"/>
    <p:sldId id="263" r:id="rId9"/>
    <p:sldId id="264" r:id="rId10"/>
    <p:sldId id="273" r:id="rId11"/>
    <p:sldId id="266" r:id="rId12"/>
    <p:sldId id="270" r:id="rId13"/>
  </p:sldIdLst>
  <p:sldSz cx="14630400" cy="8229600"/>
  <p:notesSz cx="8229600" cy="14630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0" d="100"/>
          <a:sy n="90" d="100"/>
        </p:scale>
        <p:origin x="5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47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80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56024-1003-91C7-D9CB-5E4B22576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941339-2B64-8574-B79A-8C2B1A4074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F83335-3715-B8AD-A071-6B37048504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76A1B-C009-139D-501B-C849AF7544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03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63D0F-231E-1B55-AA60-6E6943654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F197D9-8842-FF4A-5D30-47E9A00EF2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6B11B4-D689-E5BF-9E9D-28C34D36A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EA18D-1EE6-A1FB-3893-1EA46D2EBB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36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3" name="Shape 1"/>
          <p:cNvSpPr/>
          <p:nvPr/>
        </p:nvSpPr>
        <p:spPr>
          <a:xfrm>
            <a:off x="-21269" y="-2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D204E00E-61DB-1FDA-5F8B-74955EDE4F36}"/>
              </a:ext>
            </a:extLst>
          </p:cNvPr>
          <p:cNvSpPr/>
          <p:nvPr/>
        </p:nvSpPr>
        <p:spPr>
          <a:xfrm>
            <a:off x="3090007" y="3139435"/>
            <a:ext cx="4671460" cy="789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5868"/>
              </a:lnSpc>
            </a:pPr>
            <a:r>
              <a:rPr lang="en-US" sz="24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Professor: Jorge Fernandes</a:t>
            </a:r>
            <a:endParaRPr lang="en-US" sz="24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FCC1AAF-1FC7-BDE9-F38B-D0B1C4A31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9274" y="0"/>
            <a:ext cx="5486400" cy="8229600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id="{DF214A97-CA38-722D-BC52-7340935622DA}"/>
              </a:ext>
            </a:extLst>
          </p:cNvPr>
          <p:cNvSpPr txBox="1"/>
          <p:nvPr/>
        </p:nvSpPr>
        <p:spPr>
          <a:xfrm>
            <a:off x="1604250" y="2854049"/>
            <a:ext cx="72007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600" spc="-15" dirty="0">
                <a:latin typeface="Arial" panose="020B0604020202020204" pitchFamily="34" charset="0"/>
                <a:cs typeface="Arial" panose="020B0604020202020204" pitchFamily="34" charset="0"/>
              </a:rPr>
              <a:t>Organização: Um Sistema Aberto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8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1492E-EDAA-9D8E-7FD0-489CF31DB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F8B76673-B5BD-8D0E-4973-8B0FA5ED6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2D7C902-4463-A3E8-71F5-D157E66CF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248" y="1956880"/>
            <a:ext cx="4775655" cy="5028724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2878138F-11D4-B4C6-1010-876CA44E3D07}"/>
              </a:ext>
            </a:extLst>
          </p:cNvPr>
          <p:cNvSpPr txBox="1"/>
          <p:nvPr/>
        </p:nvSpPr>
        <p:spPr>
          <a:xfrm rot="2612886">
            <a:off x="4066961" y="214673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Produção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A54C12B-122A-8DE0-97E9-1087CD9F59A4}"/>
              </a:ext>
            </a:extLst>
          </p:cNvPr>
          <p:cNvSpPr txBox="1"/>
          <p:nvPr/>
        </p:nvSpPr>
        <p:spPr>
          <a:xfrm rot="4155587">
            <a:off x="5670517" y="5794520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Marketing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F5406B5-AB33-4CB4-0F82-DA72037FB99A}"/>
              </a:ext>
            </a:extLst>
          </p:cNvPr>
          <p:cNvSpPr txBox="1"/>
          <p:nvPr/>
        </p:nvSpPr>
        <p:spPr>
          <a:xfrm rot="17056994">
            <a:off x="2479178" y="4772609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Finanças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75BAD50-9263-5BAD-50FB-E110044E09C7}"/>
              </a:ext>
            </a:extLst>
          </p:cNvPr>
          <p:cNvSpPr txBox="1"/>
          <p:nvPr/>
        </p:nvSpPr>
        <p:spPr>
          <a:xfrm rot="1880284">
            <a:off x="4968056" y="3547374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RH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2C842FC-68D5-06F1-B052-C4A6C308A532}"/>
              </a:ext>
            </a:extLst>
          </p:cNvPr>
          <p:cNvSpPr txBox="1"/>
          <p:nvPr/>
        </p:nvSpPr>
        <p:spPr>
          <a:xfrm>
            <a:off x="3651295" y="6296179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Jurídico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14D28FA-F1ED-B736-6AF2-6ACD78A1938B}"/>
              </a:ext>
            </a:extLst>
          </p:cNvPr>
          <p:cNvSpPr txBox="1"/>
          <p:nvPr/>
        </p:nvSpPr>
        <p:spPr>
          <a:xfrm rot="15240175">
            <a:off x="2050220" y="5967215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Comercial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CA3051A-93CE-6F30-8372-48D162B71F87}"/>
              </a:ext>
            </a:extLst>
          </p:cNvPr>
          <p:cNvSpPr txBox="1"/>
          <p:nvPr/>
        </p:nvSpPr>
        <p:spPr>
          <a:xfrm rot="16752163">
            <a:off x="1379843" y="2940193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Contabilidade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F19C114-B12C-9DB4-180B-605EC1FF40DC}"/>
              </a:ext>
            </a:extLst>
          </p:cNvPr>
          <p:cNvSpPr txBox="1"/>
          <p:nvPr/>
        </p:nvSpPr>
        <p:spPr>
          <a:xfrm rot="3760582">
            <a:off x="5610522" y="3861843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Planejamento</a:t>
            </a: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B1E27FDC-77A2-2C03-5E53-55A85BB18CA9}"/>
              </a:ext>
            </a:extLst>
          </p:cNvPr>
          <p:cNvSpPr txBox="1"/>
          <p:nvPr/>
        </p:nvSpPr>
        <p:spPr>
          <a:xfrm>
            <a:off x="169666" y="112827"/>
            <a:ext cx="855872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600" spc="-15" dirty="0">
                <a:latin typeface="Arial" panose="020B0604020202020204" pitchFamily="34" charset="0"/>
                <a:cs typeface="Arial" panose="020B0604020202020204" pitchFamily="34" charset="0"/>
              </a:rPr>
              <a:t>Interdependência dos Subsistemas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F47C903F-524F-61AD-49FC-38A39DF9D9A9}"/>
              </a:ext>
            </a:extLst>
          </p:cNvPr>
          <p:cNvSpPr/>
          <p:nvPr/>
        </p:nvSpPr>
        <p:spPr>
          <a:xfrm>
            <a:off x="252649" y="782234"/>
            <a:ext cx="8491356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891ED7BC-0C6B-1886-A35D-2F9CAB16D5F1}"/>
              </a:ext>
            </a:extLst>
          </p:cNvPr>
          <p:cNvSpPr/>
          <p:nvPr/>
        </p:nvSpPr>
        <p:spPr>
          <a:xfrm>
            <a:off x="600732" y="829526"/>
            <a:ext cx="8491356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7727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riângulo isósceles 58">
            <a:extLst>
              <a:ext uri="{FF2B5EF4-FFF2-40B4-BE49-F238E27FC236}">
                <a16:creationId xmlns:a16="http://schemas.microsoft.com/office/drawing/2014/main" id="{EBA4198D-8EBE-4B02-8D5E-FCDD95B079E4}"/>
              </a:ext>
            </a:extLst>
          </p:cNvPr>
          <p:cNvSpPr/>
          <p:nvPr/>
        </p:nvSpPr>
        <p:spPr>
          <a:xfrm>
            <a:off x="392954" y="1079949"/>
            <a:ext cx="13781454" cy="6953620"/>
          </a:xfrm>
          <a:prstGeom prst="triangle">
            <a:avLst>
              <a:gd name="adj" fmla="val 4647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5EDED030-D039-6D58-F9CA-ABC88DF61C47}"/>
              </a:ext>
            </a:extLst>
          </p:cNvPr>
          <p:cNvSpPr txBox="1"/>
          <p:nvPr/>
        </p:nvSpPr>
        <p:spPr>
          <a:xfrm>
            <a:off x="169665" y="112827"/>
            <a:ext cx="1349317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600" spc="-15" dirty="0">
                <a:latin typeface="Arial" panose="020B0604020202020204" pitchFamily="34" charset="0"/>
                <a:cs typeface="Arial" panose="020B0604020202020204" pitchFamily="34" charset="0"/>
              </a:rPr>
              <a:t>Adaptação e Mudança Organizacional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E74689B-1F8D-F812-FD52-A1F890624B06}"/>
              </a:ext>
            </a:extLst>
          </p:cNvPr>
          <p:cNvSpPr/>
          <p:nvPr/>
        </p:nvSpPr>
        <p:spPr>
          <a:xfrm>
            <a:off x="252648" y="792863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8107DEF-F1C8-83DF-8911-3F7F5AB8A7F8}"/>
              </a:ext>
            </a:extLst>
          </p:cNvPr>
          <p:cNvSpPr/>
          <p:nvPr/>
        </p:nvSpPr>
        <p:spPr>
          <a:xfrm>
            <a:off x="600731" y="840155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B83238E6-C91A-B40F-65FC-9ABA8786D022}"/>
              </a:ext>
            </a:extLst>
          </p:cNvPr>
          <p:cNvSpPr/>
          <p:nvPr/>
        </p:nvSpPr>
        <p:spPr>
          <a:xfrm>
            <a:off x="223289" y="3317360"/>
            <a:ext cx="14407111" cy="4533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11" name="Agrupar 110">
            <a:extLst>
              <a:ext uri="{FF2B5EF4-FFF2-40B4-BE49-F238E27FC236}">
                <a16:creationId xmlns:a16="http://schemas.microsoft.com/office/drawing/2014/main" id="{25FC7B89-90F7-A3B0-9B5D-D40712ACB38F}"/>
              </a:ext>
            </a:extLst>
          </p:cNvPr>
          <p:cNvGrpSpPr/>
          <p:nvPr/>
        </p:nvGrpSpPr>
        <p:grpSpPr>
          <a:xfrm>
            <a:off x="3720397" y="3448142"/>
            <a:ext cx="6987735" cy="4352039"/>
            <a:chOff x="2438399" y="1670081"/>
            <a:chExt cx="9719004" cy="5792388"/>
          </a:xfrm>
        </p:grpSpPr>
        <p:sp>
          <p:nvSpPr>
            <p:cNvPr id="112" name="Retângulo 111">
              <a:extLst>
                <a:ext uri="{FF2B5EF4-FFF2-40B4-BE49-F238E27FC236}">
                  <a16:creationId xmlns:a16="http://schemas.microsoft.com/office/drawing/2014/main" id="{C00F60A3-1627-D70F-498C-EB39196AF240}"/>
                </a:ext>
              </a:extLst>
            </p:cNvPr>
            <p:cNvSpPr/>
            <p:nvPr/>
          </p:nvSpPr>
          <p:spPr>
            <a:xfrm>
              <a:off x="9229060" y="6826102"/>
              <a:ext cx="1679945" cy="3444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3" name="Retângulo 112">
              <a:extLst>
                <a:ext uri="{FF2B5EF4-FFF2-40B4-BE49-F238E27FC236}">
                  <a16:creationId xmlns:a16="http://schemas.microsoft.com/office/drawing/2014/main" id="{11455938-25C9-ADB4-5FEB-B090386C5561}"/>
                </a:ext>
              </a:extLst>
            </p:cNvPr>
            <p:cNvSpPr/>
            <p:nvPr/>
          </p:nvSpPr>
          <p:spPr>
            <a:xfrm>
              <a:off x="2438399" y="2300176"/>
              <a:ext cx="2814085" cy="8013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4" name="Retângulo 113">
              <a:extLst>
                <a:ext uri="{FF2B5EF4-FFF2-40B4-BE49-F238E27FC236}">
                  <a16:creationId xmlns:a16="http://schemas.microsoft.com/office/drawing/2014/main" id="{8DD028A7-11D4-B680-A092-EEA512970B5B}"/>
                </a:ext>
              </a:extLst>
            </p:cNvPr>
            <p:cNvSpPr/>
            <p:nvPr/>
          </p:nvSpPr>
          <p:spPr>
            <a:xfrm>
              <a:off x="8885274" y="2221849"/>
              <a:ext cx="2125875" cy="8796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5" name="Elipse 114">
              <a:extLst>
                <a:ext uri="{FF2B5EF4-FFF2-40B4-BE49-F238E27FC236}">
                  <a16:creationId xmlns:a16="http://schemas.microsoft.com/office/drawing/2014/main" id="{201A9AC5-73BB-D145-F28E-1F2B3DFB8D80}"/>
                </a:ext>
              </a:extLst>
            </p:cNvPr>
            <p:cNvSpPr/>
            <p:nvPr/>
          </p:nvSpPr>
          <p:spPr>
            <a:xfrm>
              <a:off x="4314070" y="3228874"/>
              <a:ext cx="5901178" cy="1951349"/>
            </a:xfrm>
            <a:prstGeom prst="ellipse">
              <a:avLst/>
            </a:prstGeom>
            <a:solidFill>
              <a:srgbClr val="F2F7F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grpSp>
          <p:nvGrpSpPr>
            <p:cNvPr id="116" name="Agrupar 115">
              <a:extLst>
                <a:ext uri="{FF2B5EF4-FFF2-40B4-BE49-F238E27FC236}">
                  <a16:creationId xmlns:a16="http://schemas.microsoft.com/office/drawing/2014/main" id="{063DD7F9-2279-D95D-2253-480366761CB6}"/>
                </a:ext>
              </a:extLst>
            </p:cNvPr>
            <p:cNvGrpSpPr/>
            <p:nvPr/>
          </p:nvGrpSpPr>
          <p:grpSpPr>
            <a:xfrm>
              <a:off x="4037458" y="2856000"/>
              <a:ext cx="6664226" cy="2749350"/>
              <a:chOff x="2589137" y="2247778"/>
              <a:chExt cx="6664226" cy="2749350"/>
            </a:xfrm>
          </p:grpSpPr>
          <p:sp>
            <p:nvSpPr>
              <p:cNvPr id="148" name="CaixaDeTexto 147">
                <a:extLst>
                  <a:ext uri="{FF2B5EF4-FFF2-40B4-BE49-F238E27FC236}">
                    <a16:creationId xmlns:a16="http://schemas.microsoft.com/office/drawing/2014/main" id="{536B6649-E119-A598-6AE9-CE4CF4688DEF}"/>
                  </a:ext>
                </a:extLst>
              </p:cNvPr>
              <p:cNvSpPr txBox="1"/>
              <p:nvPr/>
            </p:nvSpPr>
            <p:spPr>
              <a:xfrm>
                <a:off x="4902720" y="2247778"/>
                <a:ext cx="18662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Recursos Humanos</a:t>
                </a:r>
              </a:p>
            </p:txBody>
          </p:sp>
          <p:sp>
            <p:nvSpPr>
              <p:cNvPr id="149" name="CaixaDeTexto 148">
                <a:extLst>
                  <a:ext uri="{FF2B5EF4-FFF2-40B4-BE49-F238E27FC236}">
                    <a16:creationId xmlns:a16="http://schemas.microsoft.com/office/drawing/2014/main" id="{0A2F085D-968D-9719-71F8-43548D64FAF5}"/>
                  </a:ext>
                </a:extLst>
              </p:cNvPr>
              <p:cNvSpPr txBox="1"/>
              <p:nvPr/>
            </p:nvSpPr>
            <p:spPr>
              <a:xfrm rot="724581">
                <a:off x="7249389" y="2430462"/>
                <a:ext cx="10518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Comercial</a:t>
                </a:r>
              </a:p>
            </p:txBody>
          </p:sp>
          <p:sp>
            <p:nvSpPr>
              <p:cNvPr id="150" name="CaixaDeTexto 149">
                <a:extLst>
                  <a:ext uri="{FF2B5EF4-FFF2-40B4-BE49-F238E27FC236}">
                    <a16:creationId xmlns:a16="http://schemas.microsoft.com/office/drawing/2014/main" id="{8C53EF5A-3D43-7A2A-8B33-E6ACCF03BE6B}"/>
                  </a:ext>
                </a:extLst>
              </p:cNvPr>
              <p:cNvSpPr txBox="1"/>
              <p:nvPr/>
            </p:nvSpPr>
            <p:spPr>
              <a:xfrm rot="4858699">
                <a:off x="8542348" y="3319888"/>
                <a:ext cx="8803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Jurídico</a:t>
                </a:r>
              </a:p>
            </p:txBody>
          </p:sp>
          <p:sp>
            <p:nvSpPr>
              <p:cNvPr id="151" name="CaixaDeTexto 150">
                <a:extLst>
                  <a:ext uri="{FF2B5EF4-FFF2-40B4-BE49-F238E27FC236}">
                    <a16:creationId xmlns:a16="http://schemas.microsoft.com/office/drawing/2014/main" id="{F9A1C318-6F41-66DB-89B5-388535B579AC}"/>
                  </a:ext>
                </a:extLst>
              </p:cNvPr>
              <p:cNvSpPr txBox="1"/>
              <p:nvPr/>
            </p:nvSpPr>
            <p:spPr>
              <a:xfrm rot="20330069">
                <a:off x="3235859" y="2496965"/>
                <a:ext cx="10102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Produção</a:t>
                </a:r>
              </a:p>
            </p:txBody>
          </p:sp>
          <p:sp>
            <p:nvSpPr>
              <p:cNvPr id="152" name="CaixaDeTexto 151">
                <a:extLst>
                  <a:ext uri="{FF2B5EF4-FFF2-40B4-BE49-F238E27FC236}">
                    <a16:creationId xmlns:a16="http://schemas.microsoft.com/office/drawing/2014/main" id="{A08B6626-B958-A9D1-D663-7B43B30EB952}"/>
                  </a:ext>
                </a:extLst>
              </p:cNvPr>
              <p:cNvSpPr txBox="1"/>
              <p:nvPr/>
            </p:nvSpPr>
            <p:spPr>
              <a:xfrm rot="1236297">
                <a:off x="2778443" y="4256556"/>
                <a:ext cx="13660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Contabilidade</a:t>
                </a:r>
              </a:p>
            </p:txBody>
          </p:sp>
          <p:sp>
            <p:nvSpPr>
              <p:cNvPr id="153" name="CaixaDeTexto 152">
                <a:extLst>
                  <a:ext uri="{FF2B5EF4-FFF2-40B4-BE49-F238E27FC236}">
                    <a16:creationId xmlns:a16="http://schemas.microsoft.com/office/drawing/2014/main" id="{09382F30-7376-2046-29B4-1C29432726F5}"/>
                  </a:ext>
                </a:extLst>
              </p:cNvPr>
              <p:cNvSpPr txBox="1"/>
              <p:nvPr/>
            </p:nvSpPr>
            <p:spPr>
              <a:xfrm rot="16690539">
                <a:off x="2228301" y="3384521"/>
                <a:ext cx="10294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Marketing</a:t>
                </a:r>
              </a:p>
            </p:txBody>
          </p:sp>
          <p:sp>
            <p:nvSpPr>
              <p:cNvPr id="154" name="CaixaDeTexto 153">
                <a:extLst>
                  <a:ext uri="{FF2B5EF4-FFF2-40B4-BE49-F238E27FC236}">
                    <a16:creationId xmlns:a16="http://schemas.microsoft.com/office/drawing/2014/main" id="{E4E97735-A939-6B50-27F1-D9507EBB3F07}"/>
                  </a:ext>
                </a:extLst>
              </p:cNvPr>
              <p:cNvSpPr txBox="1"/>
              <p:nvPr/>
            </p:nvSpPr>
            <p:spPr>
              <a:xfrm rot="721362">
                <a:off x="4531067" y="4606773"/>
                <a:ext cx="3433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TI</a:t>
                </a:r>
              </a:p>
            </p:txBody>
          </p:sp>
          <p:sp>
            <p:nvSpPr>
              <p:cNvPr id="155" name="CaixaDeTexto 154">
                <a:extLst>
                  <a:ext uri="{FF2B5EF4-FFF2-40B4-BE49-F238E27FC236}">
                    <a16:creationId xmlns:a16="http://schemas.microsoft.com/office/drawing/2014/main" id="{FA242230-E5B0-3F4E-2A90-FC70ABA41E25}"/>
                  </a:ext>
                </a:extLst>
              </p:cNvPr>
              <p:cNvSpPr txBox="1"/>
              <p:nvPr/>
            </p:nvSpPr>
            <p:spPr>
              <a:xfrm>
                <a:off x="5250136" y="4689351"/>
                <a:ext cx="13451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Controladoria</a:t>
                </a:r>
              </a:p>
            </p:txBody>
          </p:sp>
          <p:sp>
            <p:nvSpPr>
              <p:cNvPr id="156" name="CaixaDeTexto 155">
                <a:extLst>
                  <a:ext uri="{FF2B5EF4-FFF2-40B4-BE49-F238E27FC236}">
                    <a16:creationId xmlns:a16="http://schemas.microsoft.com/office/drawing/2014/main" id="{D4310F8C-7ED2-C0C9-8C49-16D674C64ED8}"/>
                  </a:ext>
                </a:extLst>
              </p:cNvPr>
              <p:cNvSpPr txBox="1"/>
              <p:nvPr/>
            </p:nvSpPr>
            <p:spPr>
              <a:xfrm rot="21041790">
                <a:off x="6872235" y="4555901"/>
                <a:ext cx="10257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Finanças</a:t>
                </a:r>
              </a:p>
            </p:txBody>
          </p:sp>
          <p:sp>
            <p:nvSpPr>
              <p:cNvPr id="157" name="CaixaDeTexto 156">
                <a:extLst>
                  <a:ext uri="{FF2B5EF4-FFF2-40B4-BE49-F238E27FC236}">
                    <a16:creationId xmlns:a16="http://schemas.microsoft.com/office/drawing/2014/main" id="{F442BB0D-344A-4273-3613-01AC590DC192}"/>
                  </a:ext>
                </a:extLst>
              </p:cNvPr>
              <p:cNvSpPr txBox="1"/>
              <p:nvPr/>
            </p:nvSpPr>
            <p:spPr>
              <a:xfrm rot="19777898">
                <a:off x="7908181" y="4074718"/>
                <a:ext cx="13451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Inteligência</a:t>
                </a:r>
              </a:p>
              <a:p>
                <a:r>
                  <a:rPr lang="pt-B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Mercado</a:t>
                </a:r>
              </a:p>
            </p:txBody>
          </p:sp>
        </p:grpSp>
        <p:pic>
          <p:nvPicPr>
            <p:cNvPr id="117" name="Imagem 116">
              <a:extLst>
                <a:ext uri="{FF2B5EF4-FFF2-40B4-BE49-F238E27FC236}">
                  <a16:creationId xmlns:a16="http://schemas.microsoft.com/office/drawing/2014/main" id="{41DD94AB-A2B4-2F93-149C-C66A9542B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6384" y="3398235"/>
              <a:ext cx="2687118" cy="1601035"/>
            </a:xfrm>
            <a:prstGeom prst="rect">
              <a:avLst/>
            </a:prstGeom>
          </p:spPr>
        </p:pic>
        <p:sp>
          <p:nvSpPr>
            <p:cNvPr id="118" name="Elipse 117">
              <a:extLst>
                <a:ext uri="{FF2B5EF4-FFF2-40B4-BE49-F238E27FC236}">
                  <a16:creationId xmlns:a16="http://schemas.microsoft.com/office/drawing/2014/main" id="{88550439-51F5-8408-7E47-E59071160BFE}"/>
                </a:ext>
              </a:extLst>
            </p:cNvPr>
            <p:cNvSpPr/>
            <p:nvPr/>
          </p:nvSpPr>
          <p:spPr>
            <a:xfrm>
              <a:off x="2672885" y="2050265"/>
              <a:ext cx="9182628" cy="4482961"/>
            </a:xfrm>
            <a:custGeom>
              <a:avLst/>
              <a:gdLst>
                <a:gd name="connsiteX0" fmla="*/ 0 w 9182628"/>
                <a:gd name="connsiteY0" fmla="*/ 2241481 h 4482961"/>
                <a:gd name="connsiteX1" fmla="*/ 4591314 w 9182628"/>
                <a:gd name="connsiteY1" fmla="*/ 0 h 4482961"/>
                <a:gd name="connsiteX2" fmla="*/ 9182628 w 9182628"/>
                <a:gd name="connsiteY2" fmla="*/ 2241481 h 4482961"/>
                <a:gd name="connsiteX3" fmla="*/ 4591314 w 9182628"/>
                <a:gd name="connsiteY3" fmla="*/ 4482962 h 4482961"/>
                <a:gd name="connsiteX4" fmla="*/ 0 w 9182628"/>
                <a:gd name="connsiteY4" fmla="*/ 2241481 h 448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2628" h="4482961" fill="none" extrusionOk="0">
                  <a:moveTo>
                    <a:pt x="0" y="2241481"/>
                  </a:moveTo>
                  <a:cubicBezTo>
                    <a:pt x="1538" y="631091"/>
                    <a:pt x="1619544" y="-150206"/>
                    <a:pt x="4591314" y="0"/>
                  </a:cubicBezTo>
                  <a:cubicBezTo>
                    <a:pt x="7223590" y="97084"/>
                    <a:pt x="9036840" y="818171"/>
                    <a:pt x="9182628" y="2241481"/>
                  </a:cubicBezTo>
                  <a:cubicBezTo>
                    <a:pt x="9218128" y="3386146"/>
                    <a:pt x="7783271" y="4658843"/>
                    <a:pt x="4591314" y="4482962"/>
                  </a:cubicBezTo>
                  <a:cubicBezTo>
                    <a:pt x="2028061" y="4326439"/>
                    <a:pt x="-126455" y="3233955"/>
                    <a:pt x="0" y="2241481"/>
                  </a:cubicBezTo>
                  <a:close/>
                </a:path>
                <a:path w="9182628" h="4482961" stroke="0" extrusionOk="0">
                  <a:moveTo>
                    <a:pt x="0" y="2241481"/>
                  </a:moveTo>
                  <a:cubicBezTo>
                    <a:pt x="-124668" y="655029"/>
                    <a:pt x="2038894" y="-202741"/>
                    <a:pt x="4591314" y="0"/>
                  </a:cubicBezTo>
                  <a:cubicBezTo>
                    <a:pt x="7001332" y="-30444"/>
                    <a:pt x="9038856" y="1030625"/>
                    <a:pt x="9182628" y="2241481"/>
                  </a:cubicBezTo>
                  <a:cubicBezTo>
                    <a:pt x="9277934" y="3681037"/>
                    <a:pt x="7528456" y="4316209"/>
                    <a:pt x="4591314" y="4482962"/>
                  </a:cubicBezTo>
                  <a:cubicBezTo>
                    <a:pt x="2320732" y="4495507"/>
                    <a:pt x="30080" y="3823089"/>
                    <a:pt x="0" y="2241481"/>
                  </a:cubicBezTo>
                  <a:close/>
                </a:path>
              </a:pathLst>
            </a:custGeom>
            <a:solidFill>
              <a:srgbClr val="FBE3D6">
                <a:alpha val="10980"/>
              </a:srgbClr>
            </a:solidFill>
            <a:ln>
              <a:solidFill>
                <a:srgbClr val="FF0000"/>
              </a:solidFill>
              <a:prstDash val="dashDot"/>
              <a:extLst>
                <a:ext uri="{C807C97D-BFC1-408E-A445-0C87EB9F89A2}">
                  <ask:lineSketchStyleProps xmlns:ask="http://schemas.microsoft.com/office/drawing/2018/sketchyshapes" sd="264327539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grpSp>
          <p:nvGrpSpPr>
            <p:cNvPr id="119" name="Agrupar 118">
              <a:extLst>
                <a:ext uri="{FF2B5EF4-FFF2-40B4-BE49-F238E27FC236}">
                  <a16:creationId xmlns:a16="http://schemas.microsoft.com/office/drawing/2014/main" id="{A0CA811B-AB54-73AB-446A-1B2C1091861D}"/>
                </a:ext>
              </a:extLst>
            </p:cNvPr>
            <p:cNvGrpSpPr/>
            <p:nvPr/>
          </p:nvGrpSpPr>
          <p:grpSpPr>
            <a:xfrm>
              <a:off x="2460415" y="1670081"/>
              <a:ext cx="9696988" cy="5242213"/>
              <a:chOff x="1012094" y="1061859"/>
              <a:chExt cx="9696988" cy="5242213"/>
            </a:xfrm>
          </p:grpSpPr>
          <p:sp>
            <p:nvSpPr>
              <p:cNvPr id="137" name="CaixaDeTexto 136">
                <a:extLst>
                  <a:ext uri="{FF2B5EF4-FFF2-40B4-BE49-F238E27FC236}">
                    <a16:creationId xmlns:a16="http://schemas.microsoft.com/office/drawing/2014/main" id="{5D8FCAF7-86CB-ECEA-09AB-A695BC394CEA}"/>
                  </a:ext>
                </a:extLst>
              </p:cNvPr>
              <p:cNvSpPr txBox="1"/>
              <p:nvPr/>
            </p:nvSpPr>
            <p:spPr>
              <a:xfrm rot="599034">
                <a:off x="7066416" y="1228126"/>
                <a:ext cx="8306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Bancos</a:t>
                </a:r>
              </a:p>
            </p:txBody>
          </p:sp>
          <p:sp>
            <p:nvSpPr>
              <p:cNvPr id="138" name="CaixaDeTexto 137">
                <a:extLst>
                  <a:ext uri="{FF2B5EF4-FFF2-40B4-BE49-F238E27FC236}">
                    <a16:creationId xmlns:a16="http://schemas.microsoft.com/office/drawing/2014/main" id="{47EDD60C-559C-24C4-97D9-D3555FD70D3A}"/>
                  </a:ext>
                </a:extLst>
              </p:cNvPr>
              <p:cNvSpPr txBox="1"/>
              <p:nvPr/>
            </p:nvSpPr>
            <p:spPr>
              <a:xfrm>
                <a:off x="5348658" y="5996295"/>
                <a:ext cx="10887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Sindicatos</a:t>
                </a:r>
              </a:p>
            </p:txBody>
          </p:sp>
          <p:sp>
            <p:nvSpPr>
              <p:cNvPr id="139" name="CaixaDeTexto 138">
                <a:extLst>
                  <a:ext uri="{FF2B5EF4-FFF2-40B4-BE49-F238E27FC236}">
                    <a16:creationId xmlns:a16="http://schemas.microsoft.com/office/drawing/2014/main" id="{08248B8B-FCDE-1C60-EB8B-9BAAD2BE3C2C}"/>
                  </a:ext>
                </a:extLst>
              </p:cNvPr>
              <p:cNvSpPr txBox="1"/>
              <p:nvPr/>
            </p:nvSpPr>
            <p:spPr>
              <a:xfrm rot="20698076">
                <a:off x="7750730" y="5680269"/>
                <a:ext cx="9204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Governo</a:t>
                </a:r>
              </a:p>
            </p:txBody>
          </p:sp>
          <p:sp>
            <p:nvSpPr>
              <p:cNvPr id="140" name="CaixaDeTexto 139">
                <a:extLst>
                  <a:ext uri="{FF2B5EF4-FFF2-40B4-BE49-F238E27FC236}">
                    <a16:creationId xmlns:a16="http://schemas.microsoft.com/office/drawing/2014/main" id="{DCE08F0A-0114-CB1E-C3B8-3A945F960844}"/>
                  </a:ext>
                </a:extLst>
              </p:cNvPr>
              <p:cNvSpPr txBox="1"/>
              <p:nvPr/>
            </p:nvSpPr>
            <p:spPr>
              <a:xfrm rot="1184484">
                <a:off x="2869225" y="5727050"/>
                <a:ext cx="8803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Clientes</a:t>
                </a:r>
              </a:p>
            </p:txBody>
          </p:sp>
          <p:sp>
            <p:nvSpPr>
              <p:cNvPr id="141" name="CaixaDeTexto 140">
                <a:extLst>
                  <a:ext uri="{FF2B5EF4-FFF2-40B4-BE49-F238E27FC236}">
                    <a16:creationId xmlns:a16="http://schemas.microsoft.com/office/drawing/2014/main" id="{DDF7023E-F96C-075A-C0DA-131924CE4DC8}"/>
                  </a:ext>
                </a:extLst>
              </p:cNvPr>
              <p:cNvSpPr txBox="1"/>
              <p:nvPr/>
            </p:nvSpPr>
            <p:spPr>
              <a:xfrm>
                <a:off x="4691908" y="1061859"/>
                <a:ext cx="13676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Fornecedores</a:t>
                </a:r>
              </a:p>
            </p:txBody>
          </p:sp>
          <p:sp>
            <p:nvSpPr>
              <p:cNvPr id="142" name="CaixaDeTexto 141">
                <a:extLst>
                  <a:ext uri="{FF2B5EF4-FFF2-40B4-BE49-F238E27FC236}">
                    <a16:creationId xmlns:a16="http://schemas.microsoft.com/office/drawing/2014/main" id="{143356E2-8269-A5AB-F9BB-E18727D32778}"/>
                  </a:ext>
                </a:extLst>
              </p:cNvPr>
              <p:cNvSpPr txBox="1"/>
              <p:nvPr/>
            </p:nvSpPr>
            <p:spPr>
              <a:xfrm rot="20778584">
                <a:off x="2439862" y="1265075"/>
                <a:ext cx="1079142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Sociedade</a:t>
                </a:r>
              </a:p>
            </p:txBody>
          </p:sp>
          <p:sp>
            <p:nvSpPr>
              <p:cNvPr id="143" name="CaixaDeTexto 142">
                <a:extLst>
                  <a:ext uri="{FF2B5EF4-FFF2-40B4-BE49-F238E27FC236}">
                    <a16:creationId xmlns:a16="http://schemas.microsoft.com/office/drawing/2014/main" id="{E594F85A-1DB0-B56B-11C7-A359E0AC7203}"/>
                  </a:ext>
                </a:extLst>
              </p:cNvPr>
              <p:cNvSpPr txBox="1"/>
              <p:nvPr/>
            </p:nvSpPr>
            <p:spPr>
              <a:xfrm rot="18060604">
                <a:off x="491759" y="2614462"/>
                <a:ext cx="1348446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Concorrentes</a:t>
                </a:r>
              </a:p>
            </p:txBody>
          </p:sp>
          <p:sp>
            <p:nvSpPr>
              <p:cNvPr id="144" name="CaixaDeTexto 143">
                <a:extLst>
                  <a:ext uri="{FF2B5EF4-FFF2-40B4-BE49-F238E27FC236}">
                    <a16:creationId xmlns:a16="http://schemas.microsoft.com/office/drawing/2014/main" id="{E614960C-0908-4A18-9FA8-CF045A1A8C87}"/>
                  </a:ext>
                </a:extLst>
              </p:cNvPr>
              <p:cNvSpPr txBox="1"/>
              <p:nvPr/>
            </p:nvSpPr>
            <p:spPr>
              <a:xfrm rot="2831404">
                <a:off x="916801" y="4696410"/>
                <a:ext cx="10887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Acionistas</a:t>
                </a:r>
              </a:p>
            </p:txBody>
          </p:sp>
          <p:sp>
            <p:nvSpPr>
              <p:cNvPr id="145" name="CaixaDeTexto 144">
                <a:extLst>
                  <a:ext uri="{FF2B5EF4-FFF2-40B4-BE49-F238E27FC236}">
                    <a16:creationId xmlns:a16="http://schemas.microsoft.com/office/drawing/2014/main" id="{0268FCA0-5D72-F311-540C-733D125092FF}"/>
                  </a:ext>
                </a:extLst>
              </p:cNvPr>
              <p:cNvSpPr txBox="1"/>
              <p:nvPr/>
            </p:nvSpPr>
            <p:spPr>
              <a:xfrm rot="19401992">
                <a:off x="9286481" y="5023849"/>
                <a:ext cx="9717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Credores</a:t>
                </a:r>
              </a:p>
            </p:txBody>
          </p:sp>
          <p:sp>
            <p:nvSpPr>
              <p:cNvPr id="146" name="CaixaDeTexto 145">
                <a:extLst>
                  <a:ext uri="{FF2B5EF4-FFF2-40B4-BE49-F238E27FC236}">
                    <a16:creationId xmlns:a16="http://schemas.microsoft.com/office/drawing/2014/main" id="{B03AF3F1-E76B-23CE-70F7-CB20E31C8D52}"/>
                  </a:ext>
                </a:extLst>
              </p:cNvPr>
              <p:cNvSpPr txBox="1"/>
              <p:nvPr/>
            </p:nvSpPr>
            <p:spPr>
              <a:xfrm rot="1644233">
                <a:off x="8743858" y="1771311"/>
                <a:ext cx="9813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Imprensa</a:t>
                </a:r>
              </a:p>
            </p:txBody>
          </p:sp>
          <p:sp>
            <p:nvSpPr>
              <p:cNvPr id="147" name="CaixaDeTexto 146">
                <a:extLst>
                  <a:ext uri="{FF2B5EF4-FFF2-40B4-BE49-F238E27FC236}">
                    <a16:creationId xmlns:a16="http://schemas.microsoft.com/office/drawing/2014/main" id="{07484AA8-008F-A0BB-6331-D3F775D0D4F2}"/>
                  </a:ext>
                </a:extLst>
              </p:cNvPr>
              <p:cNvSpPr txBox="1"/>
              <p:nvPr/>
            </p:nvSpPr>
            <p:spPr>
              <a:xfrm rot="4520041">
                <a:off x="10054095" y="3064278"/>
                <a:ext cx="1002197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Parceiros</a:t>
                </a:r>
              </a:p>
            </p:txBody>
          </p:sp>
        </p:grpSp>
        <p:grpSp>
          <p:nvGrpSpPr>
            <p:cNvPr id="120" name="Agrupar 119">
              <a:extLst>
                <a:ext uri="{FF2B5EF4-FFF2-40B4-BE49-F238E27FC236}">
                  <a16:creationId xmlns:a16="http://schemas.microsoft.com/office/drawing/2014/main" id="{A7A73826-133F-6846-56C8-558EC6DE6D77}"/>
                </a:ext>
              </a:extLst>
            </p:cNvPr>
            <p:cNvGrpSpPr/>
            <p:nvPr/>
          </p:nvGrpSpPr>
          <p:grpSpPr>
            <a:xfrm>
              <a:off x="2842467" y="2036425"/>
              <a:ext cx="8891111" cy="4478532"/>
              <a:chOff x="1394146" y="1428203"/>
              <a:chExt cx="8891111" cy="4478532"/>
            </a:xfrm>
          </p:grpSpPr>
          <p:cxnSp>
            <p:nvCxnSpPr>
              <p:cNvPr id="126" name="Conector de Seta Reta 125">
                <a:extLst>
                  <a:ext uri="{FF2B5EF4-FFF2-40B4-BE49-F238E27FC236}">
                    <a16:creationId xmlns:a16="http://schemas.microsoft.com/office/drawing/2014/main" id="{55F5BE58-DAD4-8D9C-4AFE-CFE037951CDF}"/>
                  </a:ext>
                </a:extLst>
              </p:cNvPr>
              <p:cNvCxnSpPr/>
              <p:nvPr/>
            </p:nvCxnSpPr>
            <p:spPr>
              <a:xfrm>
                <a:off x="3118364" y="1679507"/>
                <a:ext cx="219458" cy="39941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ector de Seta Reta 126">
                <a:extLst>
                  <a:ext uri="{FF2B5EF4-FFF2-40B4-BE49-F238E27FC236}">
                    <a16:creationId xmlns:a16="http://schemas.microsoft.com/office/drawing/2014/main" id="{BBD69DBC-1932-EC37-6999-379ECA0EEC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9356" y="1428203"/>
                <a:ext cx="74729" cy="44940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ector de Seta Reta 127">
                <a:extLst>
                  <a:ext uri="{FF2B5EF4-FFF2-40B4-BE49-F238E27FC236}">
                    <a16:creationId xmlns:a16="http://schemas.microsoft.com/office/drawing/2014/main" id="{AB6AB7C1-DAC2-5866-0170-37FB075BDD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10699" y="1614976"/>
                <a:ext cx="207160" cy="40628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ector de Seta Reta 128">
                <a:extLst>
                  <a:ext uri="{FF2B5EF4-FFF2-40B4-BE49-F238E27FC236}">
                    <a16:creationId xmlns:a16="http://schemas.microsoft.com/office/drawing/2014/main" id="{5297A8B4-89E8-AB65-20B5-D53E61B1B5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80550" y="2128369"/>
                <a:ext cx="220374" cy="38212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ector de Seta Reta 129">
                <a:extLst>
                  <a:ext uri="{FF2B5EF4-FFF2-40B4-BE49-F238E27FC236}">
                    <a16:creationId xmlns:a16="http://schemas.microsoft.com/office/drawing/2014/main" id="{D19ED371-EAD7-552B-CC5E-8146A22427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17115" y="3271606"/>
                <a:ext cx="668142" cy="8133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ector de Seta Reta 130">
                <a:extLst>
                  <a:ext uri="{FF2B5EF4-FFF2-40B4-BE49-F238E27FC236}">
                    <a16:creationId xmlns:a16="http://schemas.microsoft.com/office/drawing/2014/main" id="{8151569A-FFA6-3813-DB50-76E0235A12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4146" y="2916546"/>
                <a:ext cx="520460" cy="23967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ector de Seta Reta 131">
                <a:extLst>
                  <a:ext uri="{FF2B5EF4-FFF2-40B4-BE49-F238E27FC236}">
                    <a16:creationId xmlns:a16="http://schemas.microsoft.com/office/drawing/2014/main" id="{CDD7DB3A-9CF6-AFC5-105E-9D43701DEA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43982" y="4395237"/>
                <a:ext cx="592494" cy="35352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ector de Seta Reta 132">
                <a:extLst>
                  <a:ext uri="{FF2B5EF4-FFF2-40B4-BE49-F238E27FC236}">
                    <a16:creationId xmlns:a16="http://schemas.microsoft.com/office/drawing/2014/main" id="{27D0F57B-0C23-6B9D-7CF9-CA15E5AA25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58005" y="5171395"/>
                <a:ext cx="395066" cy="37704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ector de Seta Reta 133">
                <a:extLst>
                  <a:ext uri="{FF2B5EF4-FFF2-40B4-BE49-F238E27FC236}">
                    <a16:creationId xmlns:a16="http://schemas.microsoft.com/office/drawing/2014/main" id="{CB9B86E8-BE35-CC5C-F737-59836A915E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57982" y="5413898"/>
                <a:ext cx="224217" cy="49283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ector de Seta Reta 134">
                <a:extLst>
                  <a:ext uri="{FF2B5EF4-FFF2-40B4-BE49-F238E27FC236}">
                    <a16:creationId xmlns:a16="http://schemas.microsoft.com/office/drawing/2014/main" id="{40C8EBC8-86B7-FCB3-FEE4-74846FBF41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35570" y="5115790"/>
                <a:ext cx="358574" cy="53672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ector de Seta Reta 135">
                <a:extLst>
                  <a:ext uri="{FF2B5EF4-FFF2-40B4-BE49-F238E27FC236}">
                    <a16:creationId xmlns:a16="http://schemas.microsoft.com/office/drawing/2014/main" id="{FAD08768-3C48-8952-EBA2-945D0250A3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37511" y="4636923"/>
                <a:ext cx="485319" cy="43973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Agrupar 120">
              <a:extLst>
                <a:ext uri="{FF2B5EF4-FFF2-40B4-BE49-F238E27FC236}">
                  <a16:creationId xmlns:a16="http://schemas.microsoft.com/office/drawing/2014/main" id="{A6017907-2070-C2E6-3B1C-7729EE56026E}"/>
                </a:ext>
              </a:extLst>
            </p:cNvPr>
            <p:cNvGrpSpPr/>
            <p:nvPr/>
          </p:nvGrpSpPr>
          <p:grpSpPr>
            <a:xfrm>
              <a:off x="4398981" y="7185470"/>
              <a:ext cx="5594847" cy="276999"/>
              <a:chOff x="2950660" y="6567822"/>
              <a:chExt cx="5594847" cy="276999"/>
            </a:xfrm>
          </p:grpSpPr>
          <p:cxnSp>
            <p:nvCxnSpPr>
              <p:cNvPr id="122" name="Conector reto 121">
                <a:extLst>
                  <a:ext uri="{FF2B5EF4-FFF2-40B4-BE49-F238E27FC236}">
                    <a16:creationId xmlns:a16="http://schemas.microsoft.com/office/drawing/2014/main" id="{30E3FCE5-93BF-7C8F-B1D6-B0ECFF75E7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0660" y="6721711"/>
                <a:ext cx="86012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CaixaDeTexto 122">
                <a:extLst>
                  <a:ext uri="{FF2B5EF4-FFF2-40B4-BE49-F238E27FC236}">
                    <a16:creationId xmlns:a16="http://schemas.microsoft.com/office/drawing/2014/main" id="{8CAA2321-7C75-D46E-BF91-650E1C124049}"/>
                  </a:ext>
                </a:extLst>
              </p:cNvPr>
              <p:cNvSpPr txBox="1"/>
              <p:nvPr/>
            </p:nvSpPr>
            <p:spPr>
              <a:xfrm>
                <a:off x="3858549" y="6567822"/>
                <a:ext cx="14510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Ambiente interno</a:t>
                </a:r>
              </a:p>
            </p:txBody>
          </p:sp>
          <p:cxnSp>
            <p:nvCxnSpPr>
              <p:cNvPr id="124" name="Conector reto 123">
                <a:extLst>
                  <a:ext uri="{FF2B5EF4-FFF2-40B4-BE49-F238E27FC236}">
                    <a16:creationId xmlns:a16="http://schemas.microsoft.com/office/drawing/2014/main" id="{86B8BB1A-E250-8A92-6236-6FCF141D53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54524" y="6721711"/>
                <a:ext cx="860128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CaixaDeTexto 124">
                <a:extLst>
                  <a:ext uri="{FF2B5EF4-FFF2-40B4-BE49-F238E27FC236}">
                    <a16:creationId xmlns:a16="http://schemas.microsoft.com/office/drawing/2014/main" id="{DE10E881-96D0-7B61-6038-8B41B8A16569}"/>
                  </a:ext>
                </a:extLst>
              </p:cNvPr>
              <p:cNvSpPr txBox="1"/>
              <p:nvPr/>
            </p:nvSpPr>
            <p:spPr>
              <a:xfrm>
                <a:off x="7062410" y="6567822"/>
                <a:ext cx="14830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Ambiente externo</a:t>
                </a:r>
              </a:p>
            </p:txBody>
          </p:sp>
        </p:grpSp>
      </p:grpSp>
      <p:cxnSp>
        <p:nvCxnSpPr>
          <p:cNvPr id="159" name="Conector reto 158">
            <a:extLst>
              <a:ext uri="{FF2B5EF4-FFF2-40B4-BE49-F238E27FC236}">
                <a16:creationId xmlns:a16="http://schemas.microsoft.com/office/drawing/2014/main" id="{5D3651F6-6FDA-AF5D-8279-56E5D8E9F1D1}"/>
              </a:ext>
            </a:extLst>
          </p:cNvPr>
          <p:cNvCxnSpPr>
            <a:cxnSpLocks/>
            <a:endCxn id="59" idx="2"/>
          </p:cNvCxnSpPr>
          <p:nvPr/>
        </p:nvCxnSpPr>
        <p:spPr>
          <a:xfrm flipH="1">
            <a:off x="392954" y="3232301"/>
            <a:ext cx="4421698" cy="4801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ector reto 161">
            <a:extLst>
              <a:ext uri="{FF2B5EF4-FFF2-40B4-BE49-F238E27FC236}">
                <a16:creationId xmlns:a16="http://schemas.microsoft.com/office/drawing/2014/main" id="{F5FAA778-A17E-1964-9A1F-12635E1E6EAC}"/>
              </a:ext>
            </a:extLst>
          </p:cNvPr>
          <p:cNvCxnSpPr>
            <a:cxnSpLocks/>
            <a:endCxn id="59" idx="4"/>
          </p:cNvCxnSpPr>
          <p:nvPr/>
        </p:nvCxnSpPr>
        <p:spPr>
          <a:xfrm>
            <a:off x="9152572" y="3317360"/>
            <a:ext cx="5021836" cy="4716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bject 2">
            <a:extLst>
              <a:ext uri="{FF2B5EF4-FFF2-40B4-BE49-F238E27FC236}">
                <a16:creationId xmlns:a16="http://schemas.microsoft.com/office/drawing/2014/main" id="{CD2721C0-27F4-DCF3-7D04-134C5C52B626}"/>
              </a:ext>
            </a:extLst>
          </p:cNvPr>
          <p:cNvSpPr txBox="1"/>
          <p:nvPr/>
        </p:nvSpPr>
        <p:spPr>
          <a:xfrm>
            <a:off x="6023548" y="2198991"/>
            <a:ext cx="1662134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2000" b="1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Planejamento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2000" b="1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Estratégico</a:t>
            </a:r>
            <a:endParaRPr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4" name="Picture 2" descr="UMC">
            <a:extLst>
              <a:ext uri="{FF2B5EF4-FFF2-40B4-BE49-F238E27FC236}">
                <a16:creationId xmlns:a16="http://schemas.microsoft.com/office/drawing/2014/main" id="{A720A6B6-785A-314C-C78F-A0E3BAFBE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0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7" name="Agrupar 176">
            <a:extLst>
              <a:ext uri="{FF2B5EF4-FFF2-40B4-BE49-F238E27FC236}">
                <a16:creationId xmlns:a16="http://schemas.microsoft.com/office/drawing/2014/main" id="{E63B77A7-CC90-A9A2-887C-45AB3F2ED888}"/>
              </a:ext>
            </a:extLst>
          </p:cNvPr>
          <p:cNvGrpSpPr/>
          <p:nvPr/>
        </p:nvGrpSpPr>
        <p:grpSpPr>
          <a:xfrm>
            <a:off x="1978830" y="6375400"/>
            <a:ext cx="1305248" cy="1113732"/>
            <a:chOff x="1225301" y="2009553"/>
            <a:chExt cx="1305248" cy="1113732"/>
          </a:xfrm>
        </p:grpSpPr>
        <p:sp>
          <p:nvSpPr>
            <p:cNvPr id="169" name="Elipse 168">
              <a:extLst>
                <a:ext uri="{FF2B5EF4-FFF2-40B4-BE49-F238E27FC236}">
                  <a16:creationId xmlns:a16="http://schemas.microsoft.com/office/drawing/2014/main" id="{AADCAA8F-72E2-B95F-2684-0FE9040CDBFA}"/>
                </a:ext>
              </a:extLst>
            </p:cNvPr>
            <p:cNvSpPr/>
            <p:nvPr/>
          </p:nvSpPr>
          <p:spPr>
            <a:xfrm>
              <a:off x="1225301" y="2009553"/>
              <a:ext cx="1305248" cy="111373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68" name="Text 1">
              <a:extLst>
                <a:ext uri="{FF2B5EF4-FFF2-40B4-BE49-F238E27FC236}">
                  <a16:creationId xmlns:a16="http://schemas.microsoft.com/office/drawing/2014/main" id="{154DA5AD-E12A-951F-330A-E5A749DDC26B}"/>
                </a:ext>
              </a:extLst>
            </p:cNvPr>
            <p:cNvSpPr/>
            <p:nvPr/>
          </p:nvSpPr>
          <p:spPr>
            <a:xfrm>
              <a:off x="1475959" y="2389254"/>
              <a:ext cx="1054590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1600" b="1" kern="0" spc="-67" dirty="0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Tecnologia</a:t>
              </a:r>
              <a:endParaRPr lang="en-US" sz="1600" dirty="0"/>
            </a:p>
          </p:txBody>
        </p:sp>
      </p:grpSp>
      <p:grpSp>
        <p:nvGrpSpPr>
          <p:cNvPr id="179" name="Agrupar 178">
            <a:extLst>
              <a:ext uri="{FF2B5EF4-FFF2-40B4-BE49-F238E27FC236}">
                <a16:creationId xmlns:a16="http://schemas.microsoft.com/office/drawing/2014/main" id="{04A281F4-4FE2-A143-86A8-5BD1EE1648F2}"/>
              </a:ext>
            </a:extLst>
          </p:cNvPr>
          <p:cNvGrpSpPr/>
          <p:nvPr/>
        </p:nvGrpSpPr>
        <p:grpSpPr>
          <a:xfrm>
            <a:off x="2098108" y="4217920"/>
            <a:ext cx="1305248" cy="1113732"/>
            <a:chOff x="11178681" y="1765919"/>
            <a:chExt cx="1305248" cy="1113732"/>
          </a:xfrm>
        </p:grpSpPr>
        <p:sp>
          <p:nvSpPr>
            <p:cNvPr id="170" name="Elipse 169">
              <a:extLst>
                <a:ext uri="{FF2B5EF4-FFF2-40B4-BE49-F238E27FC236}">
                  <a16:creationId xmlns:a16="http://schemas.microsoft.com/office/drawing/2014/main" id="{BD488648-9360-8CE3-7D02-C7E1D5B56C0E}"/>
                </a:ext>
              </a:extLst>
            </p:cNvPr>
            <p:cNvSpPr/>
            <p:nvPr/>
          </p:nvSpPr>
          <p:spPr>
            <a:xfrm>
              <a:off x="11178681" y="1765919"/>
              <a:ext cx="1305248" cy="111373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71" name="Text 1">
              <a:extLst>
                <a:ext uri="{FF2B5EF4-FFF2-40B4-BE49-F238E27FC236}">
                  <a16:creationId xmlns:a16="http://schemas.microsoft.com/office/drawing/2014/main" id="{3EB0B9ED-CECA-57CC-2C44-61511E35E57D}"/>
                </a:ext>
              </a:extLst>
            </p:cNvPr>
            <p:cNvSpPr/>
            <p:nvPr/>
          </p:nvSpPr>
          <p:spPr>
            <a:xfrm>
              <a:off x="11304010" y="2136571"/>
              <a:ext cx="1054590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1600" b="1" kern="0" spc="-67" dirty="0" err="1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Globalização</a:t>
              </a:r>
              <a:endParaRPr lang="en-US" sz="1600" dirty="0"/>
            </a:p>
          </p:txBody>
        </p:sp>
      </p:grpSp>
      <p:grpSp>
        <p:nvGrpSpPr>
          <p:cNvPr id="178" name="Agrupar 177">
            <a:extLst>
              <a:ext uri="{FF2B5EF4-FFF2-40B4-BE49-F238E27FC236}">
                <a16:creationId xmlns:a16="http://schemas.microsoft.com/office/drawing/2014/main" id="{86C31DC2-582A-6EB7-9BC4-ACF09617A3AF}"/>
              </a:ext>
            </a:extLst>
          </p:cNvPr>
          <p:cNvGrpSpPr/>
          <p:nvPr/>
        </p:nvGrpSpPr>
        <p:grpSpPr>
          <a:xfrm>
            <a:off x="8103531" y="2020082"/>
            <a:ext cx="1305248" cy="1113732"/>
            <a:chOff x="12077337" y="4403630"/>
            <a:chExt cx="1305248" cy="1113732"/>
          </a:xfrm>
        </p:grpSpPr>
        <p:sp>
          <p:nvSpPr>
            <p:cNvPr id="173" name="Elipse 172">
              <a:extLst>
                <a:ext uri="{FF2B5EF4-FFF2-40B4-BE49-F238E27FC236}">
                  <a16:creationId xmlns:a16="http://schemas.microsoft.com/office/drawing/2014/main" id="{AEE3B27A-4427-776F-0482-6468F10CBB1E}"/>
                </a:ext>
              </a:extLst>
            </p:cNvPr>
            <p:cNvSpPr/>
            <p:nvPr/>
          </p:nvSpPr>
          <p:spPr>
            <a:xfrm>
              <a:off x="12077337" y="4403630"/>
              <a:ext cx="1305248" cy="111373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2" name="Text 1">
              <a:extLst>
                <a:ext uri="{FF2B5EF4-FFF2-40B4-BE49-F238E27FC236}">
                  <a16:creationId xmlns:a16="http://schemas.microsoft.com/office/drawing/2014/main" id="{217FC048-ADF8-07D5-740B-BA5862619072}"/>
                </a:ext>
              </a:extLst>
            </p:cNvPr>
            <p:cNvSpPr/>
            <p:nvPr/>
          </p:nvSpPr>
          <p:spPr>
            <a:xfrm>
              <a:off x="12108189" y="4743725"/>
              <a:ext cx="83035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>
                <a:lnSpc>
                  <a:spcPts val="2750"/>
                </a:lnSpc>
                <a:buNone/>
              </a:pPr>
              <a:r>
                <a:rPr lang="en-US" b="1" kern="0" spc="-67" dirty="0">
                  <a:solidFill>
                    <a:srgbClr val="000000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Complexidade</a:t>
              </a:r>
              <a:endParaRPr lang="en-US" dirty="0"/>
            </a:p>
          </p:txBody>
        </p:sp>
      </p:grpSp>
      <p:grpSp>
        <p:nvGrpSpPr>
          <p:cNvPr id="176" name="Agrupar 175">
            <a:extLst>
              <a:ext uri="{FF2B5EF4-FFF2-40B4-BE49-F238E27FC236}">
                <a16:creationId xmlns:a16="http://schemas.microsoft.com/office/drawing/2014/main" id="{D2AE2A95-4465-1ED6-0C59-62C47D3428F4}"/>
              </a:ext>
            </a:extLst>
          </p:cNvPr>
          <p:cNvGrpSpPr/>
          <p:nvPr/>
        </p:nvGrpSpPr>
        <p:grpSpPr>
          <a:xfrm>
            <a:off x="10876843" y="5563702"/>
            <a:ext cx="1305248" cy="1113732"/>
            <a:chOff x="835723" y="4107732"/>
            <a:chExt cx="1305248" cy="1113732"/>
          </a:xfrm>
        </p:grpSpPr>
        <p:sp>
          <p:nvSpPr>
            <p:cNvPr id="174" name="Elipse 173">
              <a:extLst>
                <a:ext uri="{FF2B5EF4-FFF2-40B4-BE49-F238E27FC236}">
                  <a16:creationId xmlns:a16="http://schemas.microsoft.com/office/drawing/2014/main" id="{6FE9A1FF-5EF7-C217-C1B0-A3A661E271E3}"/>
                </a:ext>
              </a:extLst>
            </p:cNvPr>
            <p:cNvSpPr/>
            <p:nvPr/>
          </p:nvSpPr>
          <p:spPr>
            <a:xfrm>
              <a:off x="835723" y="4107732"/>
              <a:ext cx="1305248" cy="111373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5" name="Text 1">
              <a:extLst>
                <a:ext uri="{FF2B5EF4-FFF2-40B4-BE49-F238E27FC236}">
                  <a16:creationId xmlns:a16="http://schemas.microsoft.com/office/drawing/2014/main" id="{ADCA396C-3CC9-DBAC-BFFD-8BC10128E2E2}"/>
                </a:ext>
              </a:extLst>
            </p:cNvPr>
            <p:cNvSpPr/>
            <p:nvPr/>
          </p:nvSpPr>
          <p:spPr>
            <a:xfrm>
              <a:off x="1086381" y="4476549"/>
              <a:ext cx="1054590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1600" b="1" kern="0" spc="-67" dirty="0" err="1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Adaptação</a:t>
              </a:r>
              <a:endParaRPr lang="en-US" sz="1600" dirty="0"/>
            </a:p>
          </p:txBody>
        </p:sp>
      </p:grpSp>
      <p:grpSp>
        <p:nvGrpSpPr>
          <p:cNvPr id="180" name="Agrupar 179">
            <a:extLst>
              <a:ext uri="{FF2B5EF4-FFF2-40B4-BE49-F238E27FC236}">
                <a16:creationId xmlns:a16="http://schemas.microsoft.com/office/drawing/2014/main" id="{8246849D-5162-E5F1-4FB8-5ABAD628A4E1}"/>
              </a:ext>
            </a:extLst>
          </p:cNvPr>
          <p:cNvGrpSpPr/>
          <p:nvPr/>
        </p:nvGrpSpPr>
        <p:grpSpPr>
          <a:xfrm>
            <a:off x="12288018" y="6598704"/>
            <a:ext cx="1305248" cy="1113732"/>
            <a:chOff x="835723" y="4107732"/>
            <a:chExt cx="1305248" cy="1113732"/>
          </a:xfrm>
        </p:grpSpPr>
        <p:sp>
          <p:nvSpPr>
            <p:cNvPr id="181" name="Elipse 180">
              <a:extLst>
                <a:ext uri="{FF2B5EF4-FFF2-40B4-BE49-F238E27FC236}">
                  <a16:creationId xmlns:a16="http://schemas.microsoft.com/office/drawing/2014/main" id="{597F3473-3BAD-F4A9-F7BE-2C1BABD6515D}"/>
                </a:ext>
              </a:extLst>
            </p:cNvPr>
            <p:cNvSpPr/>
            <p:nvPr/>
          </p:nvSpPr>
          <p:spPr>
            <a:xfrm>
              <a:off x="835723" y="4107732"/>
              <a:ext cx="1305248" cy="111373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2" name="Text 1">
              <a:extLst>
                <a:ext uri="{FF2B5EF4-FFF2-40B4-BE49-F238E27FC236}">
                  <a16:creationId xmlns:a16="http://schemas.microsoft.com/office/drawing/2014/main" id="{BA75A5C7-D815-4CE5-DD45-F50204969DCF}"/>
                </a:ext>
              </a:extLst>
            </p:cNvPr>
            <p:cNvSpPr/>
            <p:nvPr/>
          </p:nvSpPr>
          <p:spPr>
            <a:xfrm>
              <a:off x="988411" y="4476549"/>
              <a:ext cx="1054590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1600" b="1" kern="0" spc="-67" dirty="0" err="1">
                  <a:solidFill>
                    <a:srgbClr val="272525"/>
                  </a:solidFill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Competição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37A3346-AA53-1C0D-56D5-49B86AC4D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28"/>
            <a:ext cx="14635433" cy="822677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B544DD7-AA66-346B-AE86-03B5011E54C4}"/>
              </a:ext>
            </a:extLst>
          </p:cNvPr>
          <p:cNvSpPr txBox="1"/>
          <p:nvPr/>
        </p:nvSpPr>
        <p:spPr>
          <a:xfrm rot="20946186">
            <a:off x="8116278" y="5901072"/>
            <a:ext cx="392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Empresa: um sistema aberto!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719362" y="19376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4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Definição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19362" y="2518790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Um sistema aberto é um conjunto de elementos interdependentes que interagem com o ambiente externo, trocando informações e recursos.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026907" y="4559997"/>
            <a:ext cx="552302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4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Organizações como Sistemas Abertos</a:t>
            </a:r>
          </a:p>
        </p:txBody>
      </p:sp>
      <p:sp>
        <p:nvSpPr>
          <p:cNvPr id="6" name="Text 4"/>
          <p:cNvSpPr/>
          <p:nvPr/>
        </p:nvSpPr>
        <p:spPr>
          <a:xfrm>
            <a:off x="7026907" y="5194304"/>
            <a:ext cx="691237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kern="0" spc="-3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As organizações são consideradas sistemas abertos devido à sua constante interação com o ambiente externo, adaptando-se às mudanças e respondendo aos desafios.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00FDCD62-12CD-D0B3-A545-07A13626B629}"/>
              </a:ext>
            </a:extLst>
          </p:cNvPr>
          <p:cNvSpPr txBox="1"/>
          <p:nvPr/>
        </p:nvSpPr>
        <p:spPr>
          <a:xfrm>
            <a:off x="263281" y="143585"/>
            <a:ext cx="94605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600" spc="-15" dirty="0">
                <a:latin typeface="Arial" panose="020B0604020202020204" pitchFamily="34" charset="0"/>
                <a:cs typeface="Arial" panose="020B0604020202020204" pitchFamily="34" charset="0"/>
              </a:rPr>
              <a:t>Sistema aberto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A84C5E-6FBB-4FBE-F945-3B4DFF99D310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6FC082C-5C57-EE6A-8C31-8D297ACDBEE1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Picture 2" descr="UMC">
            <a:extLst>
              <a:ext uri="{FF2B5EF4-FFF2-40B4-BE49-F238E27FC236}">
                <a16:creationId xmlns:a16="http://schemas.microsoft.com/office/drawing/2014/main" id="{456C44BE-7016-22AA-8DFB-B78E1FD7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0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1117164" y="216991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Text 2"/>
          <p:cNvSpPr/>
          <p:nvPr/>
        </p:nvSpPr>
        <p:spPr>
          <a:xfrm>
            <a:off x="1303973" y="2254924"/>
            <a:ext cx="13656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854280" y="21699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Entrada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854280" y="2660332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Recebe recursos do ambiente externo: matérias-primas, informações, energia, etc.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434147" y="216991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9" name="Text 6"/>
          <p:cNvSpPr/>
          <p:nvPr/>
        </p:nvSpPr>
        <p:spPr>
          <a:xfrm>
            <a:off x="5587261" y="2254924"/>
            <a:ext cx="20395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6171263" y="21699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Saída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6171263" y="2660332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Produz bens e serviços que são devolvidos ao ambiente externo.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1117164" y="477466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3" name="Text 10"/>
          <p:cNvSpPr/>
          <p:nvPr/>
        </p:nvSpPr>
        <p:spPr>
          <a:xfrm>
            <a:off x="1267540" y="4859671"/>
            <a:ext cx="20943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854280" y="47746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Interação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854280" y="5265079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Troca informações e recursos com o ambiente externo.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5434147" y="477466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7" name="Text 14"/>
          <p:cNvSpPr/>
          <p:nvPr/>
        </p:nvSpPr>
        <p:spPr>
          <a:xfrm>
            <a:off x="5579284" y="4859671"/>
            <a:ext cx="21990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6171263" y="47746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Adaptação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6171263" y="5265079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Capacidade de se adaptar às mudanças no ambiente externo.</a:t>
            </a:r>
            <a:endParaRPr lang="en-US" sz="1750" dirty="0"/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776C15C5-B552-634E-CCFA-1983CF8F05C0}"/>
              </a:ext>
            </a:extLst>
          </p:cNvPr>
          <p:cNvSpPr txBox="1"/>
          <p:nvPr/>
        </p:nvSpPr>
        <p:spPr>
          <a:xfrm>
            <a:off x="263281" y="143585"/>
            <a:ext cx="94605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600" spc="-15" dirty="0">
                <a:latin typeface="Arial" panose="020B0604020202020204" pitchFamily="34" charset="0"/>
                <a:cs typeface="Arial" panose="020B0604020202020204" pitchFamily="34" charset="0"/>
              </a:rPr>
              <a:t>Características de um Sistema Aberto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A184DD9-C5D3-91EC-63D6-254917976467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560F1CA-8031-E81B-9E3B-B1BDC0B727EF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3" name="Picture 2" descr="UMC">
            <a:extLst>
              <a:ext uri="{FF2B5EF4-FFF2-40B4-BE49-F238E27FC236}">
                <a16:creationId xmlns:a16="http://schemas.microsoft.com/office/drawing/2014/main" id="{EA15AB84-9201-EE96-F441-D63B501E0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0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D006362D-8EF1-D1B9-D6AE-6A06E4107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077" y="899780"/>
            <a:ext cx="4820323" cy="73298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045" y="2043487"/>
            <a:ext cx="1104424" cy="176712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20700" y="2349412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kern="0" spc="-65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Visão Holística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620700" y="2826971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organização é vista como um todo, com partes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045" y="3810612"/>
            <a:ext cx="1104424" cy="176712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20700" y="4031473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kern="0" spc="-65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Interação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7620700" y="4509033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 partes da organização interagem entre si e com o ambiente externo.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5045" y="5577738"/>
            <a:ext cx="1104424" cy="176712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20700" y="5798599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kern="0" spc="-65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Adaptação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7620700" y="6276159"/>
            <a:ext cx="6162199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 organizações devem se adaptar às mudanças no ambiente externo.</a:t>
            </a:r>
            <a:endParaRPr lang="en-US" sz="1700" dirty="0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F8AF3094-E78F-D270-C227-FF303A78A13A}"/>
              </a:ext>
            </a:extLst>
          </p:cNvPr>
          <p:cNvSpPr txBox="1"/>
          <p:nvPr/>
        </p:nvSpPr>
        <p:spPr>
          <a:xfrm>
            <a:off x="6440227" y="684405"/>
            <a:ext cx="77740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600" spc="-15" dirty="0">
                <a:latin typeface="Arial" panose="020B0604020202020204" pitchFamily="34" charset="0"/>
                <a:cs typeface="Arial" panose="020B0604020202020204" pitchFamily="34" charset="0"/>
              </a:rPr>
              <a:t>Teoria dos Sistemas em Empresas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3504E-28B5-058C-581B-218F8D6EB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1AE7737B-ED85-2743-133C-BB2A70824B73}"/>
              </a:ext>
            </a:extLst>
          </p:cNvPr>
          <p:cNvSpPr txBox="1"/>
          <p:nvPr/>
        </p:nvSpPr>
        <p:spPr>
          <a:xfrm>
            <a:off x="350418" y="131324"/>
            <a:ext cx="77740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600" spc="-15" dirty="0">
                <a:latin typeface="Arial" panose="020B0604020202020204" pitchFamily="34" charset="0"/>
                <a:cs typeface="Arial" panose="020B0604020202020204" pitchFamily="34" charset="0"/>
              </a:rPr>
              <a:t>Interação com o Ambiente Externo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8F650BA-94B8-FFB4-CD69-4DCAB27A339B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1D734C2F-1C33-6FC8-FD30-061873639441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" name="Picture 2" descr="UMC">
            <a:extLst>
              <a:ext uri="{FF2B5EF4-FFF2-40B4-BE49-F238E27FC236}">
                <a16:creationId xmlns:a16="http://schemas.microsoft.com/office/drawing/2014/main" id="{415B8EBB-4729-ACBE-7549-0993C00C0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0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1B3732A3-E8D9-B18B-F5E9-BC7845878735}"/>
              </a:ext>
            </a:extLst>
          </p:cNvPr>
          <p:cNvSpPr/>
          <p:nvPr/>
        </p:nvSpPr>
        <p:spPr>
          <a:xfrm>
            <a:off x="9229060" y="6826102"/>
            <a:ext cx="1679945" cy="344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C3E543A6-8236-EA02-0742-DB45656DD867}"/>
              </a:ext>
            </a:extLst>
          </p:cNvPr>
          <p:cNvSpPr/>
          <p:nvPr/>
        </p:nvSpPr>
        <p:spPr>
          <a:xfrm>
            <a:off x="2438399" y="2300176"/>
            <a:ext cx="2814085" cy="801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109B1EF-2881-B81A-9B81-7A65BBD21B5A}"/>
              </a:ext>
            </a:extLst>
          </p:cNvPr>
          <p:cNvSpPr/>
          <p:nvPr/>
        </p:nvSpPr>
        <p:spPr>
          <a:xfrm>
            <a:off x="8885274" y="2221849"/>
            <a:ext cx="2125875" cy="879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7A8ABAFC-DE09-1B4B-8CE3-EDFB9984BDA9}"/>
              </a:ext>
            </a:extLst>
          </p:cNvPr>
          <p:cNvSpPr/>
          <p:nvPr/>
        </p:nvSpPr>
        <p:spPr>
          <a:xfrm>
            <a:off x="4314070" y="3228874"/>
            <a:ext cx="5901178" cy="1951349"/>
          </a:xfrm>
          <a:prstGeom prst="ellipse">
            <a:avLst/>
          </a:prstGeom>
          <a:solidFill>
            <a:srgbClr val="F2F7F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2C90352-5B40-4450-E657-EE5D8B54F54E}"/>
              </a:ext>
            </a:extLst>
          </p:cNvPr>
          <p:cNvGrpSpPr/>
          <p:nvPr/>
        </p:nvGrpSpPr>
        <p:grpSpPr>
          <a:xfrm>
            <a:off x="4037458" y="2856000"/>
            <a:ext cx="6664226" cy="2749350"/>
            <a:chOff x="2589137" y="2247778"/>
            <a:chExt cx="6664226" cy="2749350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C6DD455E-C0E3-9EA8-0DB0-CF75892BCB6A}"/>
                </a:ext>
              </a:extLst>
            </p:cNvPr>
            <p:cNvSpPr txBox="1"/>
            <p:nvPr/>
          </p:nvSpPr>
          <p:spPr>
            <a:xfrm>
              <a:off x="4902720" y="2247778"/>
              <a:ext cx="1866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Recursos Humanos</a:t>
              </a: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FB0FE47A-8695-963E-6B9D-28C7150F2772}"/>
                </a:ext>
              </a:extLst>
            </p:cNvPr>
            <p:cNvSpPr txBox="1"/>
            <p:nvPr/>
          </p:nvSpPr>
          <p:spPr>
            <a:xfrm rot="724581">
              <a:off x="7249389" y="2430462"/>
              <a:ext cx="10518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Comercial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904DED77-EB90-D48F-4550-42F293C39FA5}"/>
                </a:ext>
              </a:extLst>
            </p:cNvPr>
            <p:cNvSpPr txBox="1"/>
            <p:nvPr/>
          </p:nvSpPr>
          <p:spPr>
            <a:xfrm rot="4858699">
              <a:off x="8542348" y="3319888"/>
              <a:ext cx="8803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Jurídico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B276AB18-8945-5640-606A-B17E6B0A19CC}"/>
                </a:ext>
              </a:extLst>
            </p:cNvPr>
            <p:cNvSpPr txBox="1"/>
            <p:nvPr/>
          </p:nvSpPr>
          <p:spPr>
            <a:xfrm rot="20330069">
              <a:off x="3235859" y="2496965"/>
              <a:ext cx="1010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Produção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545FA90A-577B-D3C8-4617-0571D0C93BE8}"/>
                </a:ext>
              </a:extLst>
            </p:cNvPr>
            <p:cNvSpPr txBox="1"/>
            <p:nvPr/>
          </p:nvSpPr>
          <p:spPr>
            <a:xfrm rot="1236297">
              <a:off x="2778443" y="4256556"/>
              <a:ext cx="1366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Contabilidade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506D0B6A-F65E-D8D4-91F3-3D4753736C4A}"/>
                </a:ext>
              </a:extLst>
            </p:cNvPr>
            <p:cNvSpPr txBox="1"/>
            <p:nvPr/>
          </p:nvSpPr>
          <p:spPr>
            <a:xfrm rot="16690539">
              <a:off x="2228301" y="3384521"/>
              <a:ext cx="10294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Marketing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B87F38D8-44B8-FB72-D419-EC27C0FC25C1}"/>
                </a:ext>
              </a:extLst>
            </p:cNvPr>
            <p:cNvSpPr txBox="1"/>
            <p:nvPr/>
          </p:nvSpPr>
          <p:spPr>
            <a:xfrm rot="721362">
              <a:off x="4531067" y="4606773"/>
              <a:ext cx="3433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TI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29A27A7B-DA3E-B198-9A25-DC0887441FE0}"/>
                </a:ext>
              </a:extLst>
            </p:cNvPr>
            <p:cNvSpPr txBox="1"/>
            <p:nvPr/>
          </p:nvSpPr>
          <p:spPr>
            <a:xfrm>
              <a:off x="5250136" y="4689351"/>
              <a:ext cx="1345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Controladoria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0666970A-B29F-7B2E-C0E3-721BFDBAC53E}"/>
                </a:ext>
              </a:extLst>
            </p:cNvPr>
            <p:cNvSpPr txBox="1"/>
            <p:nvPr/>
          </p:nvSpPr>
          <p:spPr>
            <a:xfrm rot="21041790">
              <a:off x="6872235" y="4555901"/>
              <a:ext cx="1025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Finanças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6D5147F6-61E5-42AE-AA6E-AF05EF4517C1}"/>
                </a:ext>
              </a:extLst>
            </p:cNvPr>
            <p:cNvSpPr txBox="1"/>
            <p:nvPr/>
          </p:nvSpPr>
          <p:spPr>
            <a:xfrm rot="19777898">
              <a:off x="7908181" y="4074718"/>
              <a:ext cx="13451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Inteligência</a:t>
              </a:r>
            </a:p>
            <a:p>
              <a:r>
                <a:rPr lang="pt-B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 Mercado</a:t>
              </a:r>
            </a:p>
          </p:txBody>
        </p:sp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B80CDFBE-D6F9-B68F-A819-9D78DBCD6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384" y="3398235"/>
            <a:ext cx="2687118" cy="1601035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B61633EF-D085-2438-D214-43F46F272BC2}"/>
              </a:ext>
            </a:extLst>
          </p:cNvPr>
          <p:cNvSpPr/>
          <p:nvPr/>
        </p:nvSpPr>
        <p:spPr>
          <a:xfrm>
            <a:off x="2672885" y="2050265"/>
            <a:ext cx="9182628" cy="4482961"/>
          </a:xfrm>
          <a:custGeom>
            <a:avLst/>
            <a:gdLst>
              <a:gd name="connsiteX0" fmla="*/ 0 w 9182628"/>
              <a:gd name="connsiteY0" fmla="*/ 2241481 h 4482961"/>
              <a:gd name="connsiteX1" fmla="*/ 4591314 w 9182628"/>
              <a:gd name="connsiteY1" fmla="*/ 0 h 4482961"/>
              <a:gd name="connsiteX2" fmla="*/ 9182628 w 9182628"/>
              <a:gd name="connsiteY2" fmla="*/ 2241481 h 4482961"/>
              <a:gd name="connsiteX3" fmla="*/ 4591314 w 9182628"/>
              <a:gd name="connsiteY3" fmla="*/ 4482962 h 4482961"/>
              <a:gd name="connsiteX4" fmla="*/ 0 w 9182628"/>
              <a:gd name="connsiteY4" fmla="*/ 2241481 h 44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2628" h="4482961" fill="none" extrusionOk="0">
                <a:moveTo>
                  <a:pt x="0" y="2241481"/>
                </a:moveTo>
                <a:cubicBezTo>
                  <a:pt x="1538" y="631091"/>
                  <a:pt x="1619544" y="-150206"/>
                  <a:pt x="4591314" y="0"/>
                </a:cubicBezTo>
                <a:cubicBezTo>
                  <a:pt x="7223590" y="97084"/>
                  <a:pt x="9036840" y="818171"/>
                  <a:pt x="9182628" y="2241481"/>
                </a:cubicBezTo>
                <a:cubicBezTo>
                  <a:pt x="9218128" y="3386146"/>
                  <a:pt x="7783271" y="4658843"/>
                  <a:pt x="4591314" y="4482962"/>
                </a:cubicBezTo>
                <a:cubicBezTo>
                  <a:pt x="2028061" y="4326439"/>
                  <a:pt x="-126455" y="3233955"/>
                  <a:pt x="0" y="2241481"/>
                </a:cubicBezTo>
                <a:close/>
              </a:path>
              <a:path w="9182628" h="4482961" stroke="0" extrusionOk="0">
                <a:moveTo>
                  <a:pt x="0" y="2241481"/>
                </a:moveTo>
                <a:cubicBezTo>
                  <a:pt x="-124668" y="655029"/>
                  <a:pt x="2038894" y="-202741"/>
                  <a:pt x="4591314" y="0"/>
                </a:cubicBezTo>
                <a:cubicBezTo>
                  <a:pt x="7001332" y="-30444"/>
                  <a:pt x="9038856" y="1030625"/>
                  <a:pt x="9182628" y="2241481"/>
                </a:cubicBezTo>
                <a:cubicBezTo>
                  <a:pt x="9277934" y="3681037"/>
                  <a:pt x="7528456" y="4316209"/>
                  <a:pt x="4591314" y="4482962"/>
                </a:cubicBezTo>
                <a:cubicBezTo>
                  <a:pt x="2320732" y="4495507"/>
                  <a:pt x="30080" y="3823089"/>
                  <a:pt x="0" y="2241481"/>
                </a:cubicBezTo>
                <a:close/>
              </a:path>
            </a:pathLst>
          </a:custGeom>
          <a:solidFill>
            <a:srgbClr val="FBE3D6">
              <a:alpha val="10980"/>
            </a:srgbClr>
          </a:solidFill>
          <a:ln>
            <a:solidFill>
              <a:srgbClr val="FF000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64327539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2123AD07-2CA8-78A7-F795-4B6D4967EAD3}"/>
              </a:ext>
            </a:extLst>
          </p:cNvPr>
          <p:cNvGrpSpPr/>
          <p:nvPr/>
        </p:nvGrpSpPr>
        <p:grpSpPr>
          <a:xfrm>
            <a:off x="2579026" y="1670081"/>
            <a:ext cx="9579226" cy="5242213"/>
            <a:chOff x="1130705" y="1061859"/>
            <a:chExt cx="9579226" cy="5242213"/>
          </a:xfrm>
        </p:grpSpPr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2FFF0B58-B513-971A-FD68-743F95CFC973}"/>
                </a:ext>
              </a:extLst>
            </p:cNvPr>
            <p:cNvSpPr txBox="1"/>
            <p:nvPr/>
          </p:nvSpPr>
          <p:spPr>
            <a:xfrm rot="599034">
              <a:off x="7066416" y="1228126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Bancos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E72F31E8-8CE9-C843-95DA-1506FBBC8961}"/>
                </a:ext>
              </a:extLst>
            </p:cNvPr>
            <p:cNvSpPr txBox="1"/>
            <p:nvPr/>
          </p:nvSpPr>
          <p:spPr>
            <a:xfrm>
              <a:off x="5348658" y="5996295"/>
              <a:ext cx="10887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Sindicatos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57B0904F-91D1-0296-DC56-5B83338FB62D}"/>
                </a:ext>
              </a:extLst>
            </p:cNvPr>
            <p:cNvSpPr txBox="1"/>
            <p:nvPr/>
          </p:nvSpPr>
          <p:spPr>
            <a:xfrm rot="20698076">
              <a:off x="7750730" y="5680269"/>
              <a:ext cx="920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Governo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47912BBD-2E8D-285E-DEAA-3F761588145E}"/>
                </a:ext>
              </a:extLst>
            </p:cNvPr>
            <p:cNvSpPr txBox="1"/>
            <p:nvPr/>
          </p:nvSpPr>
          <p:spPr>
            <a:xfrm rot="1184484">
              <a:off x="2869225" y="5727050"/>
              <a:ext cx="8803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Clientes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BAE66847-7B87-EC34-9BF7-C1AFCF4F8EB3}"/>
                </a:ext>
              </a:extLst>
            </p:cNvPr>
            <p:cNvSpPr txBox="1"/>
            <p:nvPr/>
          </p:nvSpPr>
          <p:spPr>
            <a:xfrm>
              <a:off x="4691908" y="1061859"/>
              <a:ext cx="13676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Fornecedores</a:t>
              </a:r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92C1D426-6618-8857-D8CF-A465F8F78EAD}"/>
                </a:ext>
              </a:extLst>
            </p:cNvPr>
            <p:cNvSpPr txBox="1"/>
            <p:nvPr/>
          </p:nvSpPr>
          <p:spPr>
            <a:xfrm rot="20778584">
              <a:off x="2621351" y="1349982"/>
              <a:ext cx="10791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Sociedade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045406B4-D9CA-3E3D-D590-121A2AE4C032}"/>
                </a:ext>
              </a:extLst>
            </p:cNvPr>
            <p:cNvSpPr txBox="1"/>
            <p:nvPr/>
          </p:nvSpPr>
          <p:spPr>
            <a:xfrm rot="18060604">
              <a:off x="610371" y="2533736"/>
              <a:ext cx="13484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Concorrentes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148D7908-1E6C-13A2-C098-1CB431604F1A}"/>
                </a:ext>
              </a:extLst>
            </p:cNvPr>
            <p:cNvSpPr txBox="1"/>
            <p:nvPr/>
          </p:nvSpPr>
          <p:spPr>
            <a:xfrm rot="2831404">
              <a:off x="916801" y="4696410"/>
              <a:ext cx="10887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Acionistas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572D2838-B23C-E331-4A59-D601793BB9F7}"/>
                </a:ext>
              </a:extLst>
            </p:cNvPr>
            <p:cNvSpPr txBox="1"/>
            <p:nvPr/>
          </p:nvSpPr>
          <p:spPr>
            <a:xfrm rot="19401992">
              <a:off x="9286481" y="5023849"/>
              <a:ext cx="971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Credores</a:t>
              </a: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EC698A99-C6BA-D15A-45BF-AA7833DB7D4E}"/>
                </a:ext>
              </a:extLst>
            </p:cNvPr>
            <p:cNvSpPr txBox="1"/>
            <p:nvPr/>
          </p:nvSpPr>
          <p:spPr>
            <a:xfrm rot="1644233">
              <a:off x="8743858" y="1771311"/>
              <a:ext cx="9813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Imprensa</a:t>
              </a: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D62CA1AA-796A-3908-54C0-287D3F2975CF}"/>
                </a:ext>
              </a:extLst>
            </p:cNvPr>
            <p:cNvSpPr txBox="1"/>
            <p:nvPr/>
          </p:nvSpPr>
          <p:spPr>
            <a:xfrm rot="4340324">
              <a:off x="10054944" y="3164095"/>
              <a:ext cx="10021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Parceiros</a:t>
              </a:r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73B77100-7944-4F95-85FA-0B79FE5056A1}"/>
              </a:ext>
            </a:extLst>
          </p:cNvPr>
          <p:cNvGrpSpPr/>
          <p:nvPr/>
        </p:nvGrpSpPr>
        <p:grpSpPr>
          <a:xfrm>
            <a:off x="2842467" y="2036425"/>
            <a:ext cx="8891111" cy="4478532"/>
            <a:chOff x="1394146" y="1428203"/>
            <a:chExt cx="8891111" cy="4478532"/>
          </a:xfrm>
        </p:grpSpPr>
        <p:cxnSp>
          <p:nvCxnSpPr>
            <p:cNvPr id="37" name="Conector de Seta Reta 36">
              <a:extLst>
                <a:ext uri="{FF2B5EF4-FFF2-40B4-BE49-F238E27FC236}">
                  <a16:creationId xmlns:a16="http://schemas.microsoft.com/office/drawing/2014/main" id="{7466B55A-4823-79CB-1894-015242EF4FB5}"/>
                </a:ext>
              </a:extLst>
            </p:cNvPr>
            <p:cNvCxnSpPr/>
            <p:nvPr/>
          </p:nvCxnSpPr>
          <p:spPr>
            <a:xfrm>
              <a:off x="3118364" y="1679507"/>
              <a:ext cx="219458" cy="39941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de Seta Reta 37">
              <a:extLst>
                <a:ext uri="{FF2B5EF4-FFF2-40B4-BE49-F238E27FC236}">
                  <a16:creationId xmlns:a16="http://schemas.microsoft.com/office/drawing/2014/main" id="{A75EDF9F-13E9-D3C6-C3F2-CF1379F80127}"/>
                </a:ext>
              </a:extLst>
            </p:cNvPr>
            <p:cNvCxnSpPr>
              <a:cxnSpLocks/>
            </p:cNvCxnSpPr>
            <p:nvPr/>
          </p:nvCxnSpPr>
          <p:spPr>
            <a:xfrm>
              <a:off x="5349356" y="1428203"/>
              <a:ext cx="74729" cy="44940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de Seta Reta 38">
              <a:extLst>
                <a:ext uri="{FF2B5EF4-FFF2-40B4-BE49-F238E27FC236}">
                  <a16:creationId xmlns:a16="http://schemas.microsoft.com/office/drawing/2014/main" id="{162B1E12-76DF-A410-ACE7-4ED76DEEE1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10699" y="1614976"/>
              <a:ext cx="207160" cy="40628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de Seta Reta 39">
              <a:extLst>
                <a:ext uri="{FF2B5EF4-FFF2-40B4-BE49-F238E27FC236}">
                  <a16:creationId xmlns:a16="http://schemas.microsoft.com/office/drawing/2014/main" id="{C8D50647-5F30-B1AB-629C-B297FDB433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20634" y="2085312"/>
              <a:ext cx="220374" cy="3821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de Seta Reta 40">
              <a:extLst>
                <a:ext uri="{FF2B5EF4-FFF2-40B4-BE49-F238E27FC236}">
                  <a16:creationId xmlns:a16="http://schemas.microsoft.com/office/drawing/2014/main" id="{F80A3D1C-D37F-21F2-80A0-34BD2B66A7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17115" y="3271606"/>
              <a:ext cx="668142" cy="813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de Seta Reta 41">
              <a:extLst>
                <a:ext uri="{FF2B5EF4-FFF2-40B4-BE49-F238E27FC236}">
                  <a16:creationId xmlns:a16="http://schemas.microsoft.com/office/drawing/2014/main" id="{6D321ECA-9D8C-37BD-9621-812661C37853}"/>
                </a:ext>
              </a:extLst>
            </p:cNvPr>
            <p:cNvCxnSpPr>
              <a:cxnSpLocks/>
            </p:cNvCxnSpPr>
            <p:nvPr/>
          </p:nvCxnSpPr>
          <p:spPr>
            <a:xfrm>
              <a:off x="1394146" y="2916546"/>
              <a:ext cx="520460" cy="23967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de Seta Reta 42">
              <a:extLst>
                <a:ext uri="{FF2B5EF4-FFF2-40B4-BE49-F238E27FC236}">
                  <a16:creationId xmlns:a16="http://schemas.microsoft.com/office/drawing/2014/main" id="{EAFDB385-611E-403F-C638-2F98EFF331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5741" y="4410444"/>
              <a:ext cx="472097" cy="27432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de Seta Reta 43">
              <a:extLst>
                <a:ext uri="{FF2B5EF4-FFF2-40B4-BE49-F238E27FC236}">
                  <a16:creationId xmlns:a16="http://schemas.microsoft.com/office/drawing/2014/main" id="{389395F4-8467-1A28-C9F7-00613EC6D3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8005" y="5171395"/>
              <a:ext cx="395066" cy="37704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de Seta Reta 44">
              <a:extLst>
                <a:ext uri="{FF2B5EF4-FFF2-40B4-BE49-F238E27FC236}">
                  <a16:creationId xmlns:a16="http://schemas.microsoft.com/office/drawing/2014/main" id="{A9788817-FE71-42AB-CFEA-D8A642308F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7982" y="5413898"/>
              <a:ext cx="224217" cy="49283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de Seta Reta 45">
              <a:extLst>
                <a:ext uri="{FF2B5EF4-FFF2-40B4-BE49-F238E27FC236}">
                  <a16:creationId xmlns:a16="http://schemas.microsoft.com/office/drawing/2014/main" id="{2C91A13D-71CB-406A-43C0-F4A9F40F9F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88919" y="5232469"/>
              <a:ext cx="358574" cy="53672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de Seta Reta 46">
              <a:extLst>
                <a:ext uri="{FF2B5EF4-FFF2-40B4-BE49-F238E27FC236}">
                  <a16:creationId xmlns:a16="http://schemas.microsoft.com/office/drawing/2014/main" id="{3E2F8675-72B3-3D98-9166-13C94B8F9F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37511" y="4636923"/>
              <a:ext cx="485319" cy="43973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75B2EDB3-866F-9E1B-5403-CDEE6F3819B0}"/>
              </a:ext>
            </a:extLst>
          </p:cNvPr>
          <p:cNvGrpSpPr/>
          <p:nvPr/>
        </p:nvGrpSpPr>
        <p:grpSpPr>
          <a:xfrm>
            <a:off x="4398981" y="7185470"/>
            <a:ext cx="4944160" cy="276999"/>
            <a:chOff x="2950660" y="6567822"/>
            <a:chExt cx="4944160" cy="276999"/>
          </a:xfrm>
        </p:grpSpPr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4F1348B7-F4DD-77AB-66C0-4555DC66653F}"/>
                </a:ext>
              </a:extLst>
            </p:cNvPr>
            <p:cNvCxnSpPr>
              <a:cxnSpLocks/>
            </p:cNvCxnSpPr>
            <p:nvPr/>
          </p:nvCxnSpPr>
          <p:spPr>
            <a:xfrm>
              <a:off x="2950660" y="6721711"/>
              <a:ext cx="8601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5F402433-5ED0-FF42-1ECC-041C6D529F54}"/>
                </a:ext>
              </a:extLst>
            </p:cNvPr>
            <p:cNvSpPr txBox="1"/>
            <p:nvPr/>
          </p:nvSpPr>
          <p:spPr>
            <a:xfrm>
              <a:off x="3858549" y="6567822"/>
              <a:ext cx="14510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Ambiente interno</a:t>
              </a:r>
            </a:p>
          </p:txBody>
        </p:sp>
        <p:cxnSp>
          <p:nvCxnSpPr>
            <p:cNvPr id="51" name="Conector reto 50">
              <a:extLst>
                <a:ext uri="{FF2B5EF4-FFF2-40B4-BE49-F238E27FC236}">
                  <a16:creationId xmlns:a16="http://schemas.microsoft.com/office/drawing/2014/main" id="{3F0D27D1-835E-A27D-1D79-235637EEBC42}"/>
                </a:ext>
              </a:extLst>
            </p:cNvPr>
            <p:cNvCxnSpPr>
              <a:cxnSpLocks/>
            </p:cNvCxnSpPr>
            <p:nvPr/>
          </p:nvCxnSpPr>
          <p:spPr>
            <a:xfrm>
              <a:off x="5503833" y="6721711"/>
              <a:ext cx="860128" cy="0"/>
            </a:xfrm>
            <a:prstGeom prst="line">
              <a:avLst/>
            </a:prstGeom>
            <a:ln>
              <a:solidFill>
                <a:srgbClr val="FF0000"/>
              </a:solidFill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95A74DC4-47C2-282D-5F95-9211E16C20E0}"/>
                </a:ext>
              </a:extLst>
            </p:cNvPr>
            <p:cNvSpPr txBox="1"/>
            <p:nvPr/>
          </p:nvSpPr>
          <p:spPr>
            <a:xfrm>
              <a:off x="6411722" y="6567822"/>
              <a:ext cx="14830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Ambiente externo</a:t>
              </a:r>
            </a:p>
          </p:txBody>
        </p:sp>
      </p:grpSp>
      <p:pic>
        <p:nvPicPr>
          <p:cNvPr id="54" name="Imagem 53">
            <a:extLst>
              <a:ext uri="{FF2B5EF4-FFF2-40B4-BE49-F238E27FC236}">
                <a16:creationId xmlns:a16="http://schemas.microsoft.com/office/drawing/2014/main" id="{76146C46-C2BD-91D1-741A-B8F43B32C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70" y="7762895"/>
            <a:ext cx="14630400" cy="469557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2E42FFA3-E5DC-EDE9-AB5F-82B632A79966}"/>
              </a:ext>
            </a:extLst>
          </p:cNvPr>
          <p:cNvSpPr/>
          <p:nvPr/>
        </p:nvSpPr>
        <p:spPr>
          <a:xfrm>
            <a:off x="-2570" y="7762896"/>
            <a:ext cx="14630400" cy="469557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970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>
            <a:extLst>
              <a:ext uri="{FF2B5EF4-FFF2-40B4-BE49-F238E27FC236}">
                <a16:creationId xmlns:a16="http://schemas.microsoft.com/office/drawing/2014/main" id="{CEFFD618-8D1C-3ECC-70B3-CA38A0425521}"/>
              </a:ext>
            </a:extLst>
          </p:cNvPr>
          <p:cNvSpPr txBox="1"/>
          <p:nvPr/>
        </p:nvSpPr>
        <p:spPr>
          <a:xfrm>
            <a:off x="263281" y="143585"/>
            <a:ext cx="94605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600" spc="-15" dirty="0">
                <a:latin typeface="Arial" panose="020B0604020202020204" pitchFamily="34" charset="0"/>
                <a:cs typeface="Arial" panose="020B0604020202020204" pitchFamily="34" charset="0"/>
              </a:rPr>
              <a:t>Elementos Básicos de um Sistema Aberto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A0FB40D-41E5-B1F0-91F7-E8E13AEC2F4E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BB511ABB-41BB-FC23-AC14-48A0506E0E31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2" name="Picture 2" descr="UMC">
            <a:extLst>
              <a:ext uri="{FF2B5EF4-FFF2-40B4-BE49-F238E27FC236}">
                <a16:creationId xmlns:a16="http://schemas.microsoft.com/office/drawing/2014/main" id="{754A6532-BE4D-076C-52D6-72EC815EB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0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CEE0F511-B2B6-F1F2-37F9-7D2C540E6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351" y="4724650"/>
            <a:ext cx="5776049" cy="3504950"/>
          </a:xfrm>
          <a:prstGeom prst="rect">
            <a:avLst/>
          </a:prstGeom>
        </p:spPr>
      </p:pic>
      <p:sp>
        <p:nvSpPr>
          <p:cNvPr id="27" name="Triângulo isósceles 26">
            <a:extLst>
              <a:ext uri="{FF2B5EF4-FFF2-40B4-BE49-F238E27FC236}">
                <a16:creationId xmlns:a16="http://schemas.microsoft.com/office/drawing/2014/main" id="{465902BE-0D12-25EE-E4B2-6555E5A9F190}"/>
              </a:ext>
            </a:extLst>
          </p:cNvPr>
          <p:cNvSpPr/>
          <p:nvPr/>
        </p:nvSpPr>
        <p:spPr>
          <a:xfrm rot="5400000">
            <a:off x="9389366" y="4164092"/>
            <a:ext cx="3530491" cy="4600523"/>
          </a:xfrm>
          <a:prstGeom prst="triangle">
            <a:avLst>
              <a:gd name="adj" fmla="val 0"/>
            </a:avLst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051" y="2332025"/>
            <a:ext cx="1614011" cy="80795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064144" y="2596344"/>
            <a:ext cx="11370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6154876" y="2558839"/>
            <a:ext cx="101203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Entrada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 flipV="1">
            <a:off x="5984736" y="3135955"/>
            <a:ext cx="5445944" cy="59657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7045" y="3196657"/>
            <a:ext cx="3228022" cy="8079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036046" y="3373822"/>
            <a:ext cx="16990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6961882" y="3423471"/>
            <a:ext cx="20514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Processamento</a:t>
            </a:r>
            <a:endParaRPr lang="en-US" sz="22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0039" y="4061289"/>
            <a:ext cx="4842034" cy="80795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5033784" y="4238454"/>
            <a:ext cx="17442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200" dirty="0"/>
          </a:p>
        </p:txBody>
      </p:sp>
      <p:sp>
        <p:nvSpPr>
          <p:cNvPr id="13" name="Text 8"/>
          <p:cNvSpPr/>
          <p:nvPr/>
        </p:nvSpPr>
        <p:spPr>
          <a:xfrm>
            <a:off x="7768887" y="4288103"/>
            <a:ext cx="7274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Saída</a:t>
            </a:r>
            <a:endParaRPr lang="en-US" sz="220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2915" y="4925921"/>
            <a:ext cx="6456164" cy="807958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5029259" y="5103086"/>
            <a:ext cx="18323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2200" dirty="0"/>
          </a:p>
        </p:txBody>
      </p:sp>
      <p:sp>
        <p:nvSpPr>
          <p:cNvPr id="17" name="Text 11"/>
          <p:cNvSpPr/>
          <p:nvPr/>
        </p:nvSpPr>
        <p:spPr>
          <a:xfrm>
            <a:off x="8575893" y="5152735"/>
            <a:ext cx="128337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Controle</a:t>
            </a:r>
            <a:endParaRPr lang="en-US" sz="2200" dirty="0"/>
          </a:p>
        </p:txBody>
      </p:sp>
      <p:sp>
        <p:nvSpPr>
          <p:cNvPr id="23" name="Shape 3">
            <a:extLst>
              <a:ext uri="{FF2B5EF4-FFF2-40B4-BE49-F238E27FC236}">
                <a16:creationId xmlns:a16="http://schemas.microsoft.com/office/drawing/2014/main" id="{18D9EDD8-1AC5-76DE-BC0B-9759EB7C0FCB}"/>
              </a:ext>
            </a:extLst>
          </p:cNvPr>
          <p:cNvSpPr/>
          <p:nvPr/>
        </p:nvSpPr>
        <p:spPr>
          <a:xfrm flipV="1">
            <a:off x="6735067" y="4002892"/>
            <a:ext cx="4695613" cy="45719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24" name="Shape 3">
            <a:extLst>
              <a:ext uri="{FF2B5EF4-FFF2-40B4-BE49-F238E27FC236}">
                <a16:creationId xmlns:a16="http://schemas.microsoft.com/office/drawing/2014/main" id="{E88AA283-E3B8-EB82-AAEB-812731C2CE48}"/>
              </a:ext>
            </a:extLst>
          </p:cNvPr>
          <p:cNvSpPr/>
          <p:nvPr/>
        </p:nvSpPr>
        <p:spPr>
          <a:xfrm flipV="1">
            <a:off x="7542073" y="4855768"/>
            <a:ext cx="3888607" cy="45719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C5262BC-BC25-2177-9764-BFE0EA2FD2B9}"/>
              </a:ext>
            </a:extLst>
          </p:cNvPr>
          <p:cNvSpPr txBox="1"/>
          <p:nvPr/>
        </p:nvSpPr>
        <p:spPr>
          <a:xfrm>
            <a:off x="169665" y="112827"/>
            <a:ext cx="1349317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600" spc="-15" dirty="0">
                <a:latin typeface="Arial" panose="020B0604020202020204" pitchFamily="34" charset="0"/>
                <a:cs typeface="Arial" panose="020B0604020202020204" pitchFamily="34" charset="0"/>
              </a:rPr>
              <a:t>Entradas e Saídas do Sistema - Interação com Ambiente Externo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F1FABD3-FC64-B3EC-EAF3-7577C6388896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8C314BD-6A90-6DEC-A8D8-78EB3B3B167B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Picture 2" descr="UMC">
            <a:extLst>
              <a:ext uri="{FF2B5EF4-FFF2-40B4-BE49-F238E27FC236}">
                <a16:creationId xmlns:a16="http://schemas.microsoft.com/office/drawing/2014/main" id="{1365F726-3F07-0D45-715F-B46D65363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0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E3328736-4AC9-FD04-A7B0-E2715FF9800C}"/>
              </a:ext>
            </a:extLst>
          </p:cNvPr>
          <p:cNvGrpSpPr/>
          <p:nvPr/>
        </p:nvGrpSpPr>
        <p:grpSpPr>
          <a:xfrm>
            <a:off x="600731" y="1262056"/>
            <a:ext cx="11722655" cy="5908543"/>
            <a:chOff x="600731" y="1262056"/>
            <a:chExt cx="11722655" cy="5908543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9772D1F5-7270-E37B-B103-4C11C686B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8005" y="1419540"/>
              <a:ext cx="7973538" cy="5677692"/>
            </a:xfrm>
            <a:prstGeom prst="rect">
              <a:avLst/>
            </a:prstGeom>
          </p:spPr>
        </p:pic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4C50A17C-F210-328D-142C-7A04C82F404F}"/>
                </a:ext>
              </a:extLst>
            </p:cNvPr>
            <p:cNvSpPr/>
            <p:nvPr/>
          </p:nvSpPr>
          <p:spPr>
            <a:xfrm>
              <a:off x="9229060" y="6826102"/>
              <a:ext cx="1679945" cy="3444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AC52A4E-37E3-C8EA-9C4D-514EA8ECD543}"/>
                </a:ext>
              </a:extLst>
            </p:cNvPr>
            <p:cNvSpPr/>
            <p:nvPr/>
          </p:nvSpPr>
          <p:spPr>
            <a:xfrm>
              <a:off x="2438399" y="2300176"/>
              <a:ext cx="2814085" cy="8013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7424B0C5-97EF-D7E3-D356-BE6535EE50AE}"/>
                </a:ext>
              </a:extLst>
            </p:cNvPr>
            <p:cNvSpPr/>
            <p:nvPr/>
          </p:nvSpPr>
          <p:spPr>
            <a:xfrm>
              <a:off x="8885274" y="2221849"/>
              <a:ext cx="2125875" cy="8796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C5BFF803-1B1F-FC43-16F7-1CBBAABE1DDA}"/>
                </a:ext>
              </a:extLst>
            </p:cNvPr>
            <p:cNvSpPr/>
            <p:nvPr/>
          </p:nvSpPr>
          <p:spPr>
            <a:xfrm>
              <a:off x="2770430" y="1262056"/>
              <a:ext cx="9552956" cy="1117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Text 1">
              <a:extLst>
                <a:ext uri="{FF2B5EF4-FFF2-40B4-BE49-F238E27FC236}">
                  <a16:creationId xmlns:a16="http://schemas.microsoft.com/office/drawing/2014/main" id="{88702435-8D6A-674C-DBF0-99EC598A7A47}"/>
                </a:ext>
              </a:extLst>
            </p:cNvPr>
            <p:cNvSpPr/>
            <p:nvPr/>
          </p:nvSpPr>
          <p:spPr>
            <a:xfrm>
              <a:off x="600731" y="1318456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>
                <a:lnSpc>
                  <a:spcPts val="2750"/>
                </a:lnSpc>
                <a:buNone/>
              </a:pPr>
              <a:r>
                <a:rPr lang="en-US" sz="2400" b="1" kern="0" spc="-67" dirty="0">
                  <a:solidFill>
                    <a:srgbClr val="000000"/>
                  </a:solidFill>
                  <a:latin typeface="Arial" panose="020B0604020202020204" pitchFamily="34" charset="0"/>
                  <a:ea typeface="Inter Bold" pitchFamily="34" charset="-122"/>
                  <a:cs typeface="Arial" panose="020B0604020202020204" pitchFamily="34" charset="0"/>
                </a:rPr>
                <a:t>Mapa de Sistema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573441" y="2097822"/>
            <a:ext cx="30480" cy="4957167"/>
          </a:xfrm>
          <a:prstGeom prst="roundRect">
            <a:avLst>
              <a:gd name="adj" fmla="val 303837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5" name="Shape 2"/>
          <p:cNvSpPr/>
          <p:nvPr/>
        </p:nvSpPr>
        <p:spPr>
          <a:xfrm>
            <a:off x="6806208" y="2578597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Shape 3"/>
          <p:cNvSpPr/>
          <p:nvPr/>
        </p:nvSpPr>
        <p:spPr>
          <a:xfrm>
            <a:off x="6340673" y="2345830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7" name="Text 4"/>
          <p:cNvSpPr/>
          <p:nvPr/>
        </p:nvSpPr>
        <p:spPr>
          <a:xfrm>
            <a:off x="6522363" y="2428459"/>
            <a:ext cx="132636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kern="0" spc="-78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7801332" y="2318207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kern="0" spc="-65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Monitoramento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7801332" y="2794933"/>
            <a:ext cx="6057424" cy="3527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Coletar informações sobre o desempenho da organização.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806208" y="4069259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1" name="Shape 8"/>
          <p:cNvSpPr/>
          <p:nvPr/>
        </p:nvSpPr>
        <p:spPr>
          <a:xfrm>
            <a:off x="6340673" y="3836492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2" name="Text 9"/>
          <p:cNvSpPr/>
          <p:nvPr/>
        </p:nvSpPr>
        <p:spPr>
          <a:xfrm>
            <a:off x="6489502" y="3919121"/>
            <a:ext cx="198239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kern="0" spc="-78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600" dirty="0"/>
          </a:p>
        </p:txBody>
      </p:sp>
      <p:sp>
        <p:nvSpPr>
          <p:cNvPr id="13" name="Text 10"/>
          <p:cNvSpPr/>
          <p:nvPr/>
        </p:nvSpPr>
        <p:spPr>
          <a:xfrm>
            <a:off x="7801332" y="3808870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kern="0" spc="-65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Análise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7801332" y="4285596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Analisar as informações coletadas para identificar áreas de melhoria.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6806208" y="5912704"/>
            <a:ext cx="771644" cy="30480"/>
          </a:xfrm>
          <a:prstGeom prst="roundRect">
            <a:avLst>
              <a:gd name="adj" fmla="val 303837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6" name="Shape 13"/>
          <p:cNvSpPr/>
          <p:nvPr/>
        </p:nvSpPr>
        <p:spPr>
          <a:xfrm>
            <a:off x="6340673" y="5679937"/>
            <a:ext cx="496014" cy="496014"/>
          </a:xfrm>
          <a:prstGeom prst="roundRect">
            <a:avLst>
              <a:gd name="adj" fmla="val 1867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7" name="Text 14"/>
          <p:cNvSpPr/>
          <p:nvPr/>
        </p:nvSpPr>
        <p:spPr>
          <a:xfrm>
            <a:off x="6486882" y="5762566"/>
            <a:ext cx="203597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kern="0" spc="-78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7801332" y="5652314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kern="0" spc="-65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Ajuste</a:t>
            </a:r>
            <a:endParaRPr lang="en-US" sz="2150" dirty="0"/>
          </a:p>
        </p:txBody>
      </p:sp>
      <p:sp>
        <p:nvSpPr>
          <p:cNvPr id="19" name="Text 16"/>
          <p:cNvSpPr/>
          <p:nvPr/>
        </p:nvSpPr>
        <p:spPr>
          <a:xfrm>
            <a:off x="7801332" y="6129041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Ajustar os processos e operações da organização com base na análise.</a:t>
            </a:r>
            <a:endParaRPr lang="en-US" sz="1700" dirty="0"/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781DB5F8-656B-4513-2175-851DE2416AAC}"/>
              </a:ext>
            </a:extLst>
          </p:cNvPr>
          <p:cNvSpPr txBox="1"/>
          <p:nvPr/>
        </p:nvSpPr>
        <p:spPr>
          <a:xfrm>
            <a:off x="6806208" y="709525"/>
            <a:ext cx="77740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600" spc="-15" dirty="0">
                <a:latin typeface="Arial" panose="020B0604020202020204" pitchFamily="34" charset="0"/>
                <a:cs typeface="Arial" panose="020B0604020202020204" pitchFamily="34" charset="0"/>
              </a:rPr>
              <a:t>Feedback e Ajustes Contínuos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793790" y="2111871"/>
            <a:ext cx="2173724" cy="1306949"/>
          </a:xfrm>
          <a:prstGeom prst="roundRect">
            <a:avLst>
              <a:gd name="adj" fmla="val 7289"/>
            </a:avLst>
          </a:prstGeom>
          <a:solidFill>
            <a:schemeClr val="accent1">
              <a:lumMod val="40000"/>
              <a:lumOff val="60000"/>
            </a:schemeClr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4" name="Text 2"/>
          <p:cNvSpPr/>
          <p:nvPr/>
        </p:nvSpPr>
        <p:spPr>
          <a:xfrm>
            <a:off x="1028224" y="2538591"/>
            <a:ext cx="11370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2338685"/>
            <a:ext cx="296477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Múltiplos Subsistemas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94328" y="2829103"/>
            <a:ext cx="795194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 organizações são compostas por diversos subsistemas interdependentes.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 flipV="1">
            <a:off x="3080861" y="3357861"/>
            <a:ext cx="9656944" cy="45719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8" name="Shape 6"/>
          <p:cNvSpPr/>
          <p:nvPr/>
        </p:nvSpPr>
        <p:spPr>
          <a:xfrm>
            <a:off x="793790" y="3532167"/>
            <a:ext cx="4347567" cy="1306949"/>
          </a:xfrm>
          <a:prstGeom prst="roundRect">
            <a:avLst>
              <a:gd name="adj" fmla="val 7289"/>
            </a:avLst>
          </a:prstGeom>
          <a:solidFill>
            <a:schemeClr val="accent1">
              <a:lumMod val="60000"/>
              <a:lumOff val="40000"/>
            </a:schemeClr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9" name="Text 7"/>
          <p:cNvSpPr/>
          <p:nvPr/>
        </p:nvSpPr>
        <p:spPr>
          <a:xfrm>
            <a:off x="1028224" y="3958887"/>
            <a:ext cx="16990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68171" y="37589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Fluxo de Informação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68171" y="4249400"/>
            <a:ext cx="721149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informação circula entre os subsistemas, influenciando as decisões.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 flipV="1">
            <a:off x="5254704" y="4778157"/>
            <a:ext cx="7684392" cy="45719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3" name="Shape 11"/>
          <p:cNvSpPr/>
          <p:nvPr/>
        </p:nvSpPr>
        <p:spPr>
          <a:xfrm>
            <a:off x="793790" y="4952464"/>
            <a:ext cx="6521410" cy="1306949"/>
          </a:xfrm>
          <a:prstGeom prst="roundRect">
            <a:avLst>
              <a:gd name="adj" fmla="val 7289"/>
            </a:avLst>
          </a:prstGeom>
          <a:solidFill>
            <a:schemeClr val="accent1">
              <a:lumMod val="75000"/>
            </a:schemeClr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4" name="Text 12"/>
          <p:cNvSpPr/>
          <p:nvPr/>
        </p:nvSpPr>
        <p:spPr>
          <a:xfrm>
            <a:off x="1028224" y="5379184"/>
            <a:ext cx="17442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542014" y="51792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Interação Dinâmica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42014" y="5669696"/>
            <a:ext cx="600575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Os subsistemas interagem de forma complexa e dinâmica.</a:t>
            </a:r>
            <a:endParaRPr lang="en-US" sz="1750" dirty="0"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D55A911B-F10E-4832-81F6-18A20B6FB8D6}"/>
              </a:ext>
            </a:extLst>
          </p:cNvPr>
          <p:cNvSpPr txBox="1"/>
          <p:nvPr/>
        </p:nvSpPr>
        <p:spPr>
          <a:xfrm>
            <a:off x="169666" y="112827"/>
            <a:ext cx="1054187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600" spc="-15" dirty="0">
                <a:latin typeface="Arial" panose="020B0604020202020204" pitchFamily="34" charset="0"/>
                <a:cs typeface="Arial" panose="020B0604020202020204" pitchFamily="34" charset="0"/>
              </a:rPr>
              <a:t>Complexidade e Interconexão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9C14EFB-03A4-F7BF-3299-DD939CFBB55B}"/>
              </a:ext>
            </a:extLst>
          </p:cNvPr>
          <p:cNvSpPr/>
          <p:nvPr/>
        </p:nvSpPr>
        <p:spPr>
          <a:xfrm>
            <a:off x="252648" y="782234"/>
            <a:ext cx="1045889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35A544B-A57D-588E-DBF2-C856C2806842}"/>
              </a:ext>
            </a:extLst>
          </p:cNvPr>
          <p:cNvSpPr/>
          <p:nvPr/>
        </p:nvSpPr>
        <p:spPr>
          <a:xfrm>
            <a:off x="600731" y="829526"/>
            <a:ext cx="1045889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" name="Picture 2" descr="UMC">
            <a:extLst>
              <a:ext uri="{FF2B5EF4-FFF2-40B4-BE49-F238E27FC236}">
                <a16:creationId xmlns:a16="http://schemas.microsoft.com/office/drawing/2014/main" id="{B653C5F9-BFF2-3A80-6A23-3AC50DC23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050" y="1681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371</Words>
  <Application>Microsoft Office PowerPoint</Application>
  <PresentationFormat>Personalizar</PresentationFormat>
  <Paragraphs>137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Aharoni</vt:lpstr>
      <vt:lpstr>Arial</vt:lpstr>
      <vt:lpstr>Inter</vt:lpstr>
      <vt:lpstr>Inter Bold</vt:lpstr>
      <vt:lpstr>Raleway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Jorge Fernandes</cp:lastModifiedBy>
  <cp:revision>31</cp:revision>
  <dcterms:created xsi:type="dcterms:W3CDTF">2025-01-24T17:23:04Z</dcterms:created>
  <dcterms:modified xsi:type="dcterms:W3CDTF">2025-02-06T14:53:10Z</dcterms:modified>
</cp:coreProperties>
</file>