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59" r:id="rId6"/>
    <p:sldId id="274" r:id="rId7"/>
    <p:sldId id="261" r:id="rId8"/>
    <p:sldId id="262" r:id="rId9"/>
    <p:sldId id="275" r:id="rId10"/>
    <p:sldId id="263" r:id="rId11"/>
    <p:sldId id="264" r:id="rId12"/>
    <p:sldId id="276" r:id="rId13"/>
    <p:sldId id="265" r:id="rId14"/>
    <p:sldId id="266" r:id="rId15"/>
    <p:sldId id="267" r:id="rId16"/>
  </p:sldIdLst>
  <p:sldSz cx="14630400" cy="8229600"/>
  <p:notesSz cx="8229600" cy="14630400"/>
  <p:embeddedFontLst>
    <p:embeddedFont>
      <p:font typeface="DM Sans Semi Bold" panose="020B0604020202020204" charset="0"/>
      <p:regular r:id="rId18"/>
    </p:embeddedFont>
    <p:embeddedFont>
      <p:font typeface="Inter Medium" panose="020B0604020202020204" charset="0"/>
      <p:regular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1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8599B-DD5C-EDB9-EFA6-EC7656E4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8FE40-05CA-A7C5-3488-4292A19E5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A122B3-7B56-24D9-8B38-79487D26C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FA0A0-EE32-ABC5-5637-978E5DC5B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1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21FCE-2A01-1D38-B148-3D62563EF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13804-D1F9-1AED-684C-99C253CDA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DA6ED-A8B4-0021-7C1F-6EAF7EDC8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59DAE-A4A3-3AB7-8DE2-7386CDB49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40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7B788-0A32-F70C-7079-90B27B3E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C6B362-B781-24D2-FF83-2BC94F9E8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08DED-697A-69CC-43C4-776FBC0E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40C2F-F6BC-BE0C-BD98-66752B702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E73E8-2A91-0297-4D44-97648D6D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1A177-6D8C-D982-79FD-C66FFAF05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8B367-5609-C33A-2287-CD31B21A6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61845-251A-34FD-279C-3B17D26F4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6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8385-C6D7-5A4F-DC4D-8A7EBFE71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3541F1C-8172-910E-A180-56ADD93CB0A2}"/>
              </a:ext>
            </a:extLst>
          </p:cNvPr>
          <p:cNvSpPr/>
          <p:nvPr/>
        </p:nvSpPr>
        <p:spPr>
          <a:xfrm>
            <a:off x="8864583" y="0"/>
            <a:ext cx="5765817" cy="10154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98B3662-B211-A0E9-85A4-0BF7E69744B0}"/>
              </a:ext>
            </a:extLst>
          </p:cNvPr>
          <p:cNvSpPr/>
          <p:nvPr/>
        </p:nvSpPr>
        <p:spPr>
          <a:xfrm>
            <a:off x="8864582" y="7214190"/>
            <a:ext cx="5765817" cy="1015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EA1894-9324-6630-9AFE-FB4EC9E4F16F}"/>
              </a:ext>
            </a:extLst>
          </p:cNvPr>
          <p:cNvSpPr txBox="1"/>
          <p:nvPr/>
        </p:nvSpPr>
        <p:spPr>
          <a:xfrm>
            <a:off x="1265623" y="3160213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Modelo Diamante de Porter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001B2B81-4AF9-A19F-0490-1D87EBEFE634}"/>
              </a:ext>
            </a:extLst>
          </p:cNvPr>
          <p:cNvSpPr/>
          <p:nvPr/>
        </p:nvSpPr>
        <p:spPr>
          <a:xfrm>
            <a:off x="2595218" y="4061637"/>
            <a:ext cx="4278700" cy="552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868"/>
              </a:lnSpc>
            </a:pPr>
            <a:r>
              <a:rPr lang="en-US" sz="2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Professor: Jorge Fernandes</a:t>
            </a:r>
            <a:endParaRPr lang="en-US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F46FAB-70D1-3278-1E40-3A1F9E84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581" y="1015409"/>
            <a:ext cx="5765817" cy="63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245811" y="2059186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Fornecedores Especializados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1245811" y="267491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Oferecem insumos e componentes de alta qualidade.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360141" y="2218104"/>
            <a:ext cx="505411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Compartilhamento de Conhecimento</a:t>
            </a:r>
            <a:endParaRPr lang="en-US" sz="2200" b="1" dirty="0"/>
          </a:p>
        </p:txBody>
      </p:sp>
      <p:sp>
        <p:nvSpPr>
          <p:cNvPr id="8" name="Text 4"/>
          <p:cNvSpPr/>
          <p:nvPr/>
        </p:nvSpPr>
        <p:spPr>
          <a:xfrm>
            <a:off x="9898581" y="275582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Troca de informações e práticas entre empresas relacionadas.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05422" y="5649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Serviços de Suporte</a:t>
            </a:r>
            <a:endParaRPr lang="en-US" sz="2200" b="1" dirty="0"/>
          </a:p>
        </p:txBody>
      </p:sp>
      <p:sp>
        <p:nvSpPr>
          <p:cNvPr id="12" name="Text 6"/>
          <p:cNvSpPr/>
          <p:nvPr/>
        </p:nvSpPr>
        <p:spPr>
          <a:xfrm>
            <a:off x="9405996" y="625602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Consultoria, logística e tecnologia para otimização de processos.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439347" y="5402699"/>
            <a:ext cx="32531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Aceleração da Inovação</a:t>
            </a:r>
            <a:endParaRPr lang="en-US" sz="2200" b="1" dirty="0"/>
          </a:p>
        </p:txBody>
      </p:sp>
      <p:sp>
        <p:nvSpPr>
          <p:cNvPr id="16" name="Text 8"/>
          <p:cNvSpPr/>
          <p:nvPr/>
        </p:nvSpPr>
        <p:spPr>
          <a:xfrm>
            <a:off x="793790" y="589311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Desenvolvimento conjunto de soluções para o mercado.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E5F06E40-1C91-F281-20B3-E342CBA86662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Indústrias Relacionadas e de Apoio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1E58C89-796B-BD5C-6FEF-B4D2105B0988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CA58A6E-E0A1-AF25-F7C8-D7AE7B337A17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31872" y="1872257"/>
            <a:ext cx="35240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Concentração Geográfica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531872" y="2453401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Empresas do mesmo setor ou complementares localizadas próximas umas das outras.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1872" y="374618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Redução de custos logísticos e aceleração do fluxo de informações.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165959" y="3199187"/>
            <a:ext cx="34404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Ecossistema de Inovação</a:t>
            </a:r>
            <a:endParaRPr lang="en-US" sz="2200" b="1" dirty="0"/>
          </a:p>
        </p:txBody>
      </p:sp>
      <p:sp>
        <p:nvSpPr>
          <p:cNvPr id="7" name="Text 5"/>
          <p:cNvSpPr/>
          <p:nvPr/>
        </p:nvSpPr>
        <p:spPr>
          <a:xfrm>
            <a:off x="5165959" y="3780331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Universidades, centros de pesquisa e empresas trabalhando de forma integrada.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165959" y="5073112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Desenvolvimento conjunto de novas tecnologias e metodologias.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002810" y="5288424"/>
            <a:ext cx="4627590" cy="581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Especialização da Mão de Obra</a:t>
            </a:r>
            <a:endParaRPr lang="en-US" sz="2200" b="1" dirty="0"/>
          </a:p>
        </p:txBody>
      </p:sp>
      <p:sp>
        <p:nvSpPr>
          <p:cNvPr id="10" name="Text 8"/>
          <p:cNvSpPr/>
          <p:nvPr/>
        </p:nvSpPr>
        <p:spPr>
          <a:xfrm>
            <a:off x="10002810" y="5860995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Formação de um mercado de trabalho altamente qualificado para o setor.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002810" y="715377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Atração de talentos e conhecimento especializado para a região.</a:t>
            </a:r>
            <a:endParaRPr lang="en-US" sz="175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A7D232-4A20-0866-522E-2197FD532EDB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Clusters Industriais: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Potencializadores da Competitividade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E904603-4687-B5EE-B2CC-246AE6B1D60B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18871F-62EB-0844-A37A-D45CBF180DB1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BF75-4370-B690-26FC-31D88CA6E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C49E6E91-1B58-9F17-7B1C-51568B40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2FFE819E-F48A-19C6-C5B4-7CB0BAA8F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593" y="6280309"/>
            <a:ext cx="363617" cy="454462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E30F3FD7-D9F6-6D17-9837-C35B997D1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6" name="Image 3" descr="preencoded.png">
            <a:extLst>
              <a:ext uri="{FF2B5EF4-FFF2-40B4-BE49-F238E27FC236}">
                <a16:creationId xmlns:a16="http://schemas.microsoft.com/office/drawing/2014/main" id="{BA5C5875-B640-A6A3-159F-FD5AACC56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353" y="4771549"/>
            <a:ext cx="363617" cy="454462"/>
          </a:xfrm>
          <a:prstGeom prst="rect">
            <a:avLst/>
          </a:prstGeom>
        </p:spPr>
      </p:pic>
      <p:pic>
        <p:nvPicPr>
          <p:cNvPr id="7" name="Image 4" descr="preencoded.png">
            <a:extLst>
              <a:ext uri="{FF2B5EF4-FFF2-40B4-BE49-F238E27FC236}">
                <a16:creationId xmlns:a16="http://schemas.microsoft.com/office/drawing/2014/main" id="{DB21552B-AF03-C48D-8EA1-3153C746E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8" name="Image 5" descr="preencoded.png">
            <a:extLst>
              <a:ext uri="{FF2B5EF4-FFF2-40B4-BE49-F238E27FC236}">
                <a16:creationId xmlns:a16="http://schemas.microsoft.com/office/drawing/2014/main" id="{6E7FDB3F-3C35-448F-7B31-FEEA12281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073" y="4771549"/>
            <a:ext cx="363617" cy="454462"/>
          </a:xfrm>
          <a:prstGeom prst="rect">
            <a:avLst/>
          </a:prstGeom>
        </p:spPr>
      </p:pic>
      <p:pic>
        <p:nvPicPr>
          <p:cNvPr id="9" name="Image 6" descr="preencoded.png">
            <a:extLst>
              <a:ext uri="{FF2B5EF4-FFF2-40B4-BE49-F238E27FC236}">
                <a16:creationId xmlns:a16="http://schemas.microsoft.com/office/drawing/2014/main" id="{FD15EF37-1E6E-88EA-2DDA-E3D0BFEF8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10" name="Image 7" descr="preencoded.png">
            <a:extLst>
              <a:ext uri="{FF2B5EF4-FFF2-40B4-BE49-F238E27FC236}">
                <a16:creationId xmlns:a16="http://schemas.microsoft.com/office/drawing/2014/main" id="{7232017E-7043-6807-E16A-FAF7F7916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8833" y="6280309"/>
            <a:ext cx="363617" cy="454462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241B3E08-26CC-0C73-4DCE-8AF929BF2466}"/>
              </a:ext>
            </a:extLst>
          </p:cNvPr>
          <p:cNvSpPr/>
          <p:nvPr/>
        </p:nvSpPr>
        <p:spPr>
          <a:xfrm>
            <a:off x="551774" y="4993609"/>
            <a:ext cx="282178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Fatores</a:t>
            </a:r>
            <a:endParaRPr lang="en-US" sz="2100" b="1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B81E62CB-3D35-5F4D-1D23-3EF81C8203C3}"/>
              </a:ext>
            </a:extLst>
          </p:cNvPr>
          <p:cNvSpPr/>
          <p:nvPr/>
        </p:nvSpPr>
        <p:spPr>
          <a:xfrm>
            <a:off x="453548" y="5459381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Recursos naturais, infraestrutura, capital e mão de obra qualificada.</a:t>
            </a:r>
            <a:endParaRPr lang="en-US" sz="1650" dirty="0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192EDB57-67FA-3DED-C4A9-6085F41E1171}"/>
              </a:ext>
            </a:extLst>
          </p:cNvPr>
          <p:cNvSpPr/>
          <p:nvPr/>
        </p:nvSpPr>
        <p:spPr>
          <a:xfrm>
            <a:off x="3144786" y="2309176"/>
            <a:ext cx="3018353" cy="39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Demanda</a:t>
            </a:r>
            <a:endParaRPr lang="en-US" sz="2100" b="1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786D4D6D-2957-7771-3650-4DF8DC37A841}"/>
              </a:ext>
            </a:extLst>
          </p:cNvPr>
          <p:cNvSpPr/>
          <p:nvPr/>
        </p:nvSpPr>
        <p:spPr>
          <a:xfrm>
            <a:off x="3135818" y="2765397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Sofisticação do mercado interno e exigências dos consumidores locais.</a:t>
            </a:r>
            <a:endParaRPr lang="en-US" sz="165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40B14836-8746-4E2F-E296-9735BCD704A8}"/>
              </a:ext>
            </a:extLst>
          </p:cNvPr>
          <p:cNvSpPr/>
          <p:nvPr/>
        </p:nvSpPr>
        <p:spPr>
          <a:xfrm>
            <a:off x="8428148" y="2485023"/>
            <a:ext cx="3018353" cy="252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Indústrias Relacionadas</a:t>
            </a:r>
            <a:endParaRPr lang="en-US" sz="2100" b="1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0C105897-A19D-95EB-9661-8F0934FE14FF}"/>
              </a:ext>
            </a:extLst>
          </p:cNvPr>
          <p:cNvSpPr/>
          <p:nvPr/>
        </p:nvSpPr>
        <p:spPr>
          <a:xfrm>
            <a:off x="8486860" y="2894422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Fornecedores e setores correlatos que formam clusters industriais.</a:t>
            </a:r>
            <a:endParaRPr lang="en-US" sz="1650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2A175619-C2A4-4782-CF5E-F6E0FF377C14}"/>
              </a:ext>
            </a:extLst>
          </p:cNvPr>
          <p:cNvSpPr/>
          <p:nvPr/>
        </p:nvSpPr>
        <p:spPr>
          <a:xfrm>
            <a:off x="11070771" y="5244580"/>
            <a:ext cx="293977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Estratégia e Rivalidade</a:t>
            </a:r>
            <a:endParaRPr lang="en-US" sz="2100" b="1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EA032169-DC61-8BFF-865F-0FA8ADA14889}"/>
              </a:ext>
            </a:extLst>
          </p:cNvPr>
          <p:cNvSpPr/>
          <p:nvPr/>
        </p:nvSpPr>
        <p:spPr>
          <a:xfrm>
            <a:off x="11031480" y="5689086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Ambiente competitivo e estruturas organizacionais das empresas.</a:t>
            </a:r>
            <a:endParaRPr lang="en-US" sz="165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137DA41-752A-F179-01C2-9DD691533881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Estrutura do Modelo Diamante de Porter</a:t>
            </a:r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3E90E8B7-DC96-1508-67E3-C7028C588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326CA97-C8FE-80AC-E673-D46198FBA6BB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9ACCC40-EF6A-199B-9C70-78655E15379A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6AB0D478-6781-993C-9E99-3DC38794580C}"/>
              </a:ext>
            </a:extLst>
          </p:cNvPr>
          <p:cNvSpPr/>
          <p:nvPr/>
        </p:nvSpPr>
        <p:spPr>
          <a:xfrm rot="1528260">
            <a:off x="12831667" y="4114395"/>
            <a:ext cx="520995" cy="806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1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65260" y="528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Estratégia, Estrutura e Rivalidade das Empresas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53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251787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47537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Ambiente Competitivo</a:t>
            </a:r>
            <a:endParaRPr lang="en-US" sz="2200" b="1" dirty="0"/>
          </a:p>
        </p:txBody>
      </p:sp>
      <p:sp>
        <p:nvSpPr>
          <p:cNvPr id="7" name="Text 3"/>
          <p:cNvSpPr/>
          <p:nvPr/>
        </p:nvSpPr>
        <p:spPr>
          <a:xfrm>
            <a:off x="7017306" y="3320121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rivalidade entre empresas estimula a busca por eficiência e diferenciação no mercado.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24753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937" y="251787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247537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Estruturas Organizacionais</a:t>
            </a:r>
            <a:endParaRPr lang="en-US" sz="2200" b="1" dirty="0"/>
          </a:p>
        </p:txBody>
      </p:sp>
      <p:sp>
        <p:nvSpPr>
          <p:cNvPr id="11" name="Text 6"/>
          <p:cNvSpPr/>
          <p:nvPr/>
        </p:nvSpPr>
        <p:spPr>
          <a:xfrm>
            <a:off x="10908983" y="3320121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Modelos de gestão adaptados às características culturais e institucionais do país.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4557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549822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455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Metas e Incentivos</a:t>
            </a:r>
            <a:endParaRPr lang="en-US" sz="2200" b="1" dirty="0"/>
          </a:p>
        </p:txBody>
      </p:sp>
      <p:sp>
        <p:nvSpPr>
          <p:cNvPr id="15" name="Text 9"/>
          <p:cNvSpPr/>
          <p:nvPr/>
        </p:nvSpPr>
        <p:spPr>
          <a:xfrm>
            <a:off x="7017306" y="594613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Sistemas de recompensa alinhados com objetivos estratégicos de longo prazo.</a:t>
            </a:r>
            <a:endParaRPr lang="en-US" sz="175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21E20CD-B493-A685-3FC6-A4164E4B6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" y="354330"/>
            <a:ext cx="5810645" cy="72301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432283" y="1832433"/>
            <a:ext cx="4120753" cy="226814"/>
          </a:xfrm>
          <a:prstGeom prst="roundRect">
            <a:avLst>
              <a:gd name="adj" fmla="val 15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5" name="Text 2"/>
          <p:cNvSpPr/>
          <p:nvPr/>
        </p:nvSpPr>
        <p:spPr>
          <a:xfrm>
            <a:off x="432283" y="2399408"/>
            <a:ext cx="33905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Diagnóstico Competitivo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32283" y="288982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Identificação das forças e fraquezas da indústria nacional em relação aos concorrentes globais.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840034" y="5205905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Text 5"/>
          <p:cNvSpPr/>
          <p:nvPr/>
        </p:nvSpPr>
        <p:spPr>
          <a:xfrm>
            <a:off x="4840034" y="5772881"/>
            <a:ext cx="32460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Formulação de Políticas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40034" y="626329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Desenvolvimento de iniciativas governamentais para fortalecer os determinantes do diamante.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460556" y="1832433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Text 8"/>
          <p:cNvSpPr/>
          <p:nvPr/>
        </p:nvSpPr>
        <p:spPr>
          <a:xfrm>
            <a:off x="9460556" y="2399408"/>
            <a:ext cx="33707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Estratégias Empresariais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460556" y="2889827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Adaptação das organizações para aproveitar as vantagens competitivas nacionais.</a:t>
            </a:r>
            <a:endParaRPr lang="en-US" sz="175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50FC08-712F-0A26-E976-405442DDD178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Aplicações Práticas do Modelo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7099955-8AF4-C969-5EB1-8FE0AAFCD63B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2458300-9DBC-5A63-6150-6DF8537E7771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pic>
        <p:nvPicPr>
          <p:cNvPr id="16" name="Picture 2" descr="UMC">
            <a:extLst>
              <a:ext uri="{FF2B5EF4-FFF2-40B4-BE49-F238E27FC236}">
                <a16:creationId xmlns:a16="http://schemas.microsoft.com/office/drawing/2014/main" id="{5081A565-B20D-7212-AA3E-2579DC07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78172" y="4333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Desafios e Limitações do Modelo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30" y="240946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94930" y="320325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Globalização</a:t>
            </a:r>
            <a:endParaRPr lang="en-US" sz="2200" b="1" dirty="0"/>
          </a:p>
        </p:txBody>
      </p:sp>
      <p:sp>
        <p:nvSpPr>
          <p:cNvPr id="6" name="Text 2"/>
          <p:cNvSpPr/>
          <p:nvPr/>
        </p:nvSpPr>
        <p:spPr>
          <a:xfrm>
            <a:off x="6339364" y="4044144"/>
            <a:ext cx="2291953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 modelo pode subestimar a importância das cadeias globais de valor e da mobilidade internacional de fatores.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44" y="240946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027044" y="3203258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Disrupção Tecnológica</a:t>
            </a:r>
            <a:endParaRPr lang="en-US" sz="2200" b="1" dirty="0"/>
          </a:p>
        </p:txBody>
      </p:sp>
      <p:sp>
        <p:nvSpPr>
          <p:cNvPr id="9" name="Text 4"/>
          <p:cNvSpPr/>
          <p:nvPr/>
        </p:nvSpPr>
        <p:spPr>
          <a:xfrm>
            <a:off x="9027044" y="4048006"/>
            <a:ext cx="22920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Mudanças tecnológicas rápidas podem alterar drasticamente as vantagens competitivas estabelecidas.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9278" y="240946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659278" y="3203258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Complexidade Econômica</a:t>
            </a:r>
            <a:endParaRPr lang="en-US" sz="2200" b="1" dirty="0"/>
          </a:p>
        </p:txBody>
      </p:sp>
      <p:sp>
        <p:nvSpPr>
          <p:cNvPr id="12" name="Text 6"/>
          <p:cNvSpPr/>
          <p:nvPr/>
        </p:nvSpPr>
        <p:spPr>
          <a:xfrm>
            <a:off x="11659278" y="4048006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Simplificação excessiva de fenômenos econômicos multidimensionais e interdependentes.</a:t>
            </a:r>
            <a:endParaRPr lang="en-US" sz="175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27D4CAC-9D2C-31A8-3660-CFA5B8546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5603357" cy="8155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56003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Modelo Diamante de Porter: Análise da Competitividade Global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6136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 Modelo Diamante de Porter é uma ferramenta analítica essencial para compreender a competitividade das nações no cenário econômico global.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84627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vantagem competitiva de um país não se origina apenas de seus recursos naturais, mas de fatores como estrutura industrial, cultura e dinâmica de mercado.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85205"/>
            <a:ext cx="75564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Origem e Desenvolvimento Histórico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522601" y="2355175"/>
            <a:ext cx="30480" cy="5189220"/>
          </a:xfrm>
          <a:prstGeom prst="roundRect">
            <a:avLst>
              <a:gd name="adj" fmla="val 10604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5" name="Shape 2"/>
          <p:cNvSpPr/>
          <p:nvPr/>
        </p:nvSpPr>
        <p:spPr>
          <a:xfrm>
            <a:off x="6734532" y="2824758"/>
            <a:ext cx="646390" cy="30480"/>
          </a:xfrm>
          <a:prstGeom prst="roundRect">
            <a:avLst>
              <a:gd name="adj" fmla="val 10604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Shape 3"/>
          <p:cNvSpPr/>
          <p:nvPr/>
        </p:nvSpPr>
        <p:spPr>
          <a:xfrm>
            <a:off x="6280190" y="2597587"/>
            <a:ext cx="484823" cy="4848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3" y="2638008"/>
            <a:ext cx="323136" cy="40397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99998" y="257055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Anos 1980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7599998" y="3036332"/>
            <a:ext cx="623661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Desenvolvimento inicial por Michael Porter na Harvard Business School, revolucionando a análise estratégica.</a:t>
            </a:r>
            <a:endParaRPr lang="en-US" sz="1650" dirty="0"/>
          </a:p>
        </p:txBody>
      </p:sp>
      <p:sp>
        <p:nvSpPr>
          <p:cNvPr id="10" name="Shape 6"/>
          <p:cNvSpPr/>
          <p:nvPr/>
        </p:nvSpPr>
        <p:spPr>
          <a:xfrm>
            <a:off x="6734532" y="4626293"/>
            <a:ext cx="646390" cy="30480"/>
          </a:xfrm>
          <a:prstGeom prst="roundRect">
            <a:avLst>
              <a:gd name="adj" fmla="val 10604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Shape 7"/>
          <p:cNvSpPr/>
          <p:nvPr/>
        </p:nvSpPr>
        <p:spPr>
          <a:xfrm>
            <a:off x="6280190" y="4399121"/>
            <a:ext cx="484823" cy="4848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33" y="4439543"/>
            <a:ext cx="323136" cy="40397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99998" y="4372094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Anos 1990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7599998" y="4837867"/>
            <a:ext cx="623661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Aplicação em políticas de desenvolvimento econômico em diversos países, incluindo Dinamarca.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6734532" y="6427827"/>
            <a:ext cx="646390" cy="30480"/>
          </a:xfrm>
          <a:prstGeom prst="roundRect">
            <a:avLst>
              <a:gd name="adj" fmla="val 10604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Shape 11"/>
          <p:cNvSpPr/>
          <p:nvPr/>
        </p:nvSpPr>
        <p:spPr>
          <a:xfrm>
            <a:off x="6280190" y="6200656"/>
            <a:ext cx="484823" cy="48482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33" y="6241078"/>
            <a:ext cx="323136" cy="40397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99998" y="617362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Século XXI</a:t>
            </a:r>
            <a:endParaRPr lang="en-US" sz="2100" dirty="0"/>
          </a:p>
        </p:txBody>
      </p:sp>
      <p:sp>
        <p:nvSpPr>
          <p:cNvPr id="19" name="Text 13"/>
          <p:cNvSpPr/>
          <p:nvPr/>
        </p:nvSpPr>
        <p:spPr>
          <a:xfrm>
            <a:off x="7599998" y="6639401"/>
            <a:ext cx="623661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Evolução para incorporar elementos de clusters industriais e ecossistemas de inovação contemporâneos.</a:t>
            </a:r>
            <a:endParaRPr lang="en-US" sz="165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34E7611-D1DE-E768-EC9D-DE6134E5A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"/>
            <a:ext cx="5757345" cy="8229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593" y="6280309"/>
            <a:ext cx="363617" cy="45446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353" y="4771549"/>
            <a:ext cx="363617" cy="45446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073" y="4771549"/>
            <a:ext cx="363617" cy="454462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8833" y="6280309"/>
            <a:ext cx="363617" cy="454462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551774" y="4993609"/>
            <a:ext cx="282178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Fatores</a:t>
            </a:r>
            <a:endParaRPr lang="en-US" sz="2100" b="1" dirty="0"/>
          </a:p>
        </p:txBody>
      </p:sp>
      <p:sp>
        <p:nvSpPr>
          <p:cNvPr id="12" name="Text 2"/>
          <p:cNvSpPr/>
          <p:nvPr/>
        </p:nvSpPr>
        <p:spPr>
          <a:xfrm>
            <a:off x="453548" y="5459381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Recursos naturais, infraestrutura, capital e mão de obra qualificada.</a:t>
            </a:r>
            <a:endParaRPr lang="en-US" sz="1650" dirty="0"/>
          </a:p>
        </p:txBody>
      </p:sp>
      <p:sp>
        <p:nvSpPr>
          <p:cNvPr id="13" name="Text 3"/>
          <p:cNvSpPr/>
          <p:nvPr/>
        </p:nvSpPr>
        <p:spPr>
          <a:xfrm>
            <a:off x="3144786" y="2309176"/>
            <a:ext cx="3018353" cy="39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Demanda</a:t>
            </a:r>
            <a:endParaRPr lang="en-US" sz="2100" b="1" dirty="0"/>
          </a:p>
        </p:txBody>
      </p:sp>
      <p:sp>
        <p:nvSpPr>
          <p:cNvPr id="14" name="Text 4"/>
          <p:cNvSpPr/>
          <p:nvPr/>
        </p:nvSpPr>
        <p:spPr>
          <a:xfrm>
            <a:off x="3135818" y="2765397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Sofisticação do mercado interno e exigências dos consumidores locais.</a:t>
            </a:r>
            <a:endParaRPr lang="en-US" sz="1650" dirty="0"/>
          </a:p>
        </p:txBody>
      </p:sp>
      <p:sp>
        <p:nvSpPr>
          <p:cNvPr id="15" name="Text 5"/>
          <p:cNvSpPr/>
          <p:nvPr/>
        </p:nvSpPr>
        <p:spPr>
          <a:xfrm>
            <a:off x="8428148" y="2485023"/>
            <a:ext cx="3018353" cy="252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Indústrias Relacionadas</a:t>
            </a:r>
            <a:endParaRPr lang="en-US" sz="2100" b="1" dirty="0"/>
          </a:p>
        </p:txBody>
      </p:sp>
      <p:sp>
        <p:nvSpPr>
          <p:cNvPr id="16" name="Text 6"/>
          <p:cNvSpPr/>
          <p:nvPr/>
        </p:nvSpPr>
        <p:spPr>
          <a:xfrm>
            <a:off x="8486860" y="2894422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Fornecedores e setores correlatos que formam clusters industriais.</a:t>
            </a:r>
            <a:endParaRPr lang="en-US" sz="1650" dirty="0"/>
          </a:p>
        </p:txBody>
      </p:sp>
      <p:sp>
        <p:nvSpPr>
          <p:cNvPr id="17" name="Text 7"/>
          <p:cNvSpPr/>
          <p:nvPr/>
        </p:nvSpPr>
        <p:spPr>
          <a:xfrm>
            <a:off x="11070771" y="5244580"/>
            <a:ext cx="293977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Estratégia e Rivalidade</a:t>
            </a:r>
            <a:endParaRPr lang="en-US" sz="2100" b="1" dirty="0"/>
          </a:p>
        </p:txBody>
      </p:sp>
      <p:sp>
        <p:nvSpPr>
          <p:cNvPr id="18" name="Text 8"/>
          <p:cNvSpPr/>
          <p:nvPr/>
        </p:nvSpPr>
        <p:spPr>
          <a:xfrm>
            <a:off x="11031480" y="5689086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Ambiente competitivo e estruturas organizacionais das empresas.</a:t>
            </a:r>
            <a:endParaRPr lang="en-US" sz="165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5341C7-1C67-9533-5274-DB032C568F46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Estrutura do Modelo Diamante de Porter</a:t>
            </a:r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0DC49F62-D848-51F4-1417-2D1D0393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F37B1606-F33A-2F2D-CD5D-F4E5786E8B66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8016E7F-CACF-DA7F-8B34-CF65C54C3518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82618205-C93F-B922-9956-C19ABA9E8476}"/>
              </a:ext>
            </a:extLst>
          </p:cNvPr>
          <p:cNvSpPr/>
          <p:nvPr/>
        </p:nvSpPr>
        <p:spPr>
          <a:xfrm rot="20026561">
            <a:off x="604895" y="4049032"/>
            <a:ext cx="520995" cy="806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309" y="4716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Fatores: 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Base da Competitividade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6280190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F6FB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5" name="Text 2"/>
          <p:cNvSpPr/>
          <p:nvPr/>
        </p:nvSpPr>
        <p:spPr>
          <a:xfrm>
            <a:off x="6507004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Recursos Naturais</a:t>
            </a:r>
            <a:endParaRPr lang="en-US" sz="2200" b="1" dirty="0"/>
          </a:p>
        </p:txBody>
      </p:sp>
      <p:sp>
        <p:nvSpPr>
          <p:cNvPr id="6" name="Text 3"/>
          <p:cNvSpPr/>
          <p:nvPr/>
        </p:nvSpPr>
        <p:spPr>
          <a:xfrm>
            <a:off x="6507004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Disponibilidade de matérias-primas e recursos geográficos que conferem vantagens iniciais às indústrias.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F6FB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Text 5"/>
          <p:cNvSpPr/>
          <p:nvPr/>
        </p:nvSpPr>
        <p:spPr>
          <a:xfrm>
            <a:off x="103986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Capital Humano</a:t>
            </a:r>
            <a:endParaRPr lang="en-US" sz="2200" b="1" dirty="0"/>
          </a:p>
        </p:txBody>
      </p:sp>
      <p:sp>
        <p:nvSpPr>
          <p:cNvPr id="9" name="Text 6"/>
          <p:cNvSpPr/>
          <p:nvPr/>
        </p:nvSpPr>
        <p:spPr>
          <a:xfrm>
            <a:off x="10398681" y="3383280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Qualidade da mão de obra, nível educacional e capacidade de inovação da população.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3F6FB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Text 8"/>
          <p:cNvSpPr/>
          <p:nvPr/>
        </p:nvSpPr>
        <p:spPr>
          <a:xfrm>
            <a:off x="6507004" y="58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Infraestrutura</a:t>
            </a:r>
            <a:endParaRPr lang="en-US" sz="2200" b="1" dirty="0"/>
          </a:p>
        </p:txBody>
      </p:sp>
      <p:sp>
        <p:nvSpPr>
          <p:cNvPr id="12" name="Text 9"/>
          <p:cNvSpPr/>
          <p:nvPr/>
        </p:nvSpPr>
        <p:spPr>
          <a:xfrm>
            <a:off x="65070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Sistemas de transporte, energia, telecomunicações e estruturas de apoio ao desenvolvimento industrial.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5040-E67F-0ED0-025C-ABBB0113F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4094999F-C843-A197-8A88-CB411196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FFE7F874-0364-4CB9-4AB0-52062922B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593" y="6280309"/>
            <a:ext cx="363617" cy="454462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24098ED7-CFF1-C68F-5D8E-03A42DCF8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6" name="Image 3" descr="preencoded.png">
            <a:extLst>
              <a:ext uri="{FF2B5EF4-FFF2-40B4-BE49-F238E27FC236}">
                <a16:creationId xmlns:a16="http://schemas.microsoft.com/office/drawing/2014/main" id="{CF4B28BC-79BA-F1C9-08D3-90CE3D879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353" y="4771549"/>
            <a:ext cx="363617" cy="454462"/>
          </a:xfrm>
          <a:prstGeom prst="rect">
            <a:avLst/>
          </a:prstGeom>
        </p:spPr>
      </p:pic>
      <p:pic>
        <p:nvPicPr>
          <p:cNvPr id="7" name="Image 4" descr="preencoded.png">
            <a:extLst>
              <a:ext uri="{FF2B5EF4-FFF2-40B4-BE49-F238E27FC236}">
                <a16:creationId xmlns:a16="http://schemas.microsoft.com/office/drawing/2014/main" id="{27F4AABA-D182-FA9E-C4E3-45AD1DD66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8" name="Image 5" descr="preencoded.png">
            <a:extLst>
              <a:ext uri="{FF2B5EF4-FFF2-40B4-BE49-F238E27FC236}">
                <a16:creationId xmlns:a16="http://schemas.microsoft.com/office/drawing/2014/main" id="{23D4B682-96E5-123F-69F4-5F0CF8A9F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073" y="4771549"/>
            <a:ext cx="363617" cy="454462"/>
          </a:xfrm>
          <a:prstGeom prst="rect">
            <a:avLst/>
          </a:prstGeom>
        </p:spPr>
      </p:pic>
      <p:pic>
        <p:nvPicPr>
          <p:cNvPr id="9" name="Image 6" descr="preencoded.png">
            <a:extLst>
              <a:ext uri="{FF2B5EF4-FFF2-40B4-BE49-F238E27FC236}">
                <a16:creationId xmlns:a16="http://schemas.microsoft.com/office/drawing/2014/main" id="{F40BDD5B-15FE-EF37-CAE4-A7926482B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10" name="Image 7" descr="preencoded.png">
            <a:extLst>
              <a:ext uri="{FF2B5EF4-FFF2-40B4-BE49-F238E27FC236}">
                <a16:creationId xmlns:a16="http://schemas.microsoft.com/office/drawing/2014/main" id="{CBCBEF2C-B1CA-40DC-D3B9-D0AD88370A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8833" y="6280309"/>
            <a:ext cx="363617" cy="454462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59A443B1-F078-DF0B-E3E4-C57B8D16825E}"/>
              </a:ext>
            </a:extLst>
          </p:cNvPr>
          <p:cNvSpPr/>
          <p:nvPr/>
        </p:nvSpPr>
        <p:spPr>
          <a:xfrm>
            <a:off x="551774" y="4993609"/>
            <a:ext cx="282178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Fatores</a:t>
            </a:r>
            <a:endParaRPr lang="en-US" sz="2100" b="1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322D8C36-CBD4-8EDB-FAC3-4189DF5943A4}"/>
              </a:ext>
            </a:extLst>
          </p:cNvPr>
          <p:cNvSpPr/>
          <p:nvPr/>
        </p:nvSpPr>
        <p:spPr>
          <a:xfrm>
            <a:off x="453548" y="5459381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Recursos naturais, infraestrutura, capital e mão de obra qualificada.</a:t>
            </a:r>
            <a:endParaRPr lang="en-US" sz="1650" dirty="0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27BCCFD5-D7A4-23CC-0A6D-4125499CDD6B}"/>
              </a:ext>
            </a:extLst>
          </p:cNvPr>
          <p:cNvSpPr/>
          <p:nvPr/>
        </p:nvSpPr>
        <p:spPr>
          <a:xfrm>
            <a:off x="3144786" y="2309176"/>
            <a:ext cx="3018353" cy="39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Demanda</a:t>
            </a:r>
            <a:endParaRPr lang="en-US" sz="2100" b="1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E4A47613-E9D1-88B1-B41D-57E0AA7970D7}"/>
              </a:ext>
            </a:extLst>
          </p:cNvPr>
          <p:cNvSpPr/>
          <p:nvPr/>
        </p:nvSpPr>
        <p:spPr>
          <a:xfrm>
            <a:off x="3135818" y="2765397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Sofisticação do mercado interno e exigências dos consumidores locais.</a:t>
            </a:r>
            <a:endParaRPr lang="en-US" sz="165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EAC0B120-85AF-5EAD-8340-25AA07763101}"/>
              </a:ext>
            </a:extLst>
          </p:cNvPr>
          <p:cNvSpPr/>
          <p:nvPr/>
        </p:nvSpPr>
        <p:spPr>
          <a:xfrm>
            <a:off x="8428148" y="2485023"/>
            <a:ext cx="3018353" cy="252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Indústrias Relacionadas</a:t>
            </a:r>
            <a:endParaRPr lang="en-US" sz="2100" b="1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15E41C4E-01A9-61A5-6F33-37DB1BC044F7}"/>
              </a:ext>
            </a:extLst>
          </p:cNvPr>
          <p:cNvSpPr/>
          <p:nvPr/>
        </p:nvSpPr>
        <p:spPr>
          <a:xfrm>
            <a:off x="8486860" y="2894422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Fornecedores e setores correlatos que formam clusters industriais.</a:t>
            </a:r>
            <a:endParaRPr lang="en-US" sz="1650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9674912C-F1CF-6A18-98F5-239C3440E363}"/>
              </a:ext>
            </a:extLst>
          </p:cNvPr>
          <p:cNvSpPr/>
          <p:nvPr/>
        </p:nvSpPr>
        <p:spPr>
          <a:xfrm>
            <a:off x="11070771" y="5244580"/>
            <a:ext cx="293977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Estratégia e Rivalidade</a:t>
            </a:r>
            <a:endParaRPr lang="en-US" sz="2100" b="1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D4BB6F15-4725-8493-B4B6-21702EA0BF3B}"/>
              </a:ext>
            </a:extLst>
          </p:cNvPr>
          <p:cNvSpPr/>
          <p:nvPr/>
        </p:nvSpPr>
        <p:spPr>
          <a:xfrm>
            <a:off x="11031480" y="5689086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Ambiente competitivo e estruturas organizacionais das empresas.</a:t>
            </a:r>
            <a:endParaRPr lang="en-US" sz="165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B85B42-7CA6-AD1E-C401-C85C5640BD6C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Estrutura do Modelo Diamante de Porter</a:t>
            </a:r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214C8C58-D3CC-808F-11E9-290C5D3C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B82018E-5B90-97C4-3CDD-D9006D114DB6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40B1783-145A-5D94-5CF4-EAFB90270CAE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EB802A73-EEAC-12F5-7B04-275180DFCE58}"/>
              </a:ext>
            </a:extLst>
          </p:cNvPr>
          <p:cNvSpPr/>
          <p:nvPr/>
        </p:nvSpPr>
        <p:spPr>
          <a:xfrm rot="20026561">
            <a:off x="2472442" y="1585787"/>
            <a:ext cx="520995" cy="806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42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60678"/>
            <a:ext cx="75564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Demanda: </a:t>
            </a:r>
          </a:p>
          <a:p>
            <a:pPr marL="0" indent="0" algn="l">
              <a:lnSpc>
                <a:spcPts val="47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</a:rPr>
              <a:t>Motor da </a:t>
            </a:r>
            <a:r>
              <a:rPr lang="en-US" sz="3200" dirty="0" err="1">
                <a:solidFill>
                  <a:srgbClr val="030303"/>
                </a:solidFill>
                <a:latin typeface="DM Sans Semi Bold" pitchFamily="34" charset="0"/>
              </a:rPr>
              <a:t>Inovação</a:t>
            </a:r>
            <a:endParaRPr lang="en-US" sz="3200" dirty="0">
              <a:solidFill>
                <a:srgbClr val="030303"/>
              </a:solidFill>
              <a:latin typeface="DM Sans Semi Bold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2154793"/>
            <a:ext cx="963930" cy="14191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33323" y="2347555"/>
            <a:ext cx="358271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Identificação de Necessidades</a:t>
            </a:r>
            <a:endParaRPr lang="en-US" sz="1850" b="1" dirty="0"/>
          </a:p>
        </p:txBody>
      </p:sp>
      <p:sp>
        <p:nvSpPr>
          <p:cNvPr id="6" name="Text 2"/>
          <p:cNvSpPr/>
          <p:nvPr/>
        </p:nvSpPr>
        <p:spPr>
          <a:xfrm>
            <a:off x="7533323" y="2764393"/>
            <a:ext cx="630328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Empresas analisam comportamentos e preferências do mercado local.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573899"/>
            <a:ext cx="963930" cy="14191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3323" y="3766661"/>
            <a:ext cx="348055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Desenvolvimento de Soluções</a:t>
            </a:r>
            <a:endParaRPr lang="en-US" sz="1850" b="1" dirty="0"/>
          </a:p>
        </p:txBody>
      </p:sp>
      <p:sp>
        <p:nvSpPr>
          <p:cNvPr id="9" name="Text 4"/>
          <p:cNvSpPr/>
          <p:nvPr/>
        </p:nvSpPr>
        <p:spPr>
          <a:xfrm>
            <a:off x="7533323" y="4183499"/>
            <a:ext cx="630328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Criação de produtos e serviços que atendam às exigências específicas.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993005"/>
            <a:ext cx="963930" cy="115681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3323" y="5185767"/>
            <a:ext cx="345519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Validação com Consumidores</a:t>
            </a:r>
            <a:endParaRPr lang="en-US" sz="1850" b="1" dirty="0"/>
          </a:p>
        </p:txBody>
      </p:sp>
      <p:sp>
        <p:nvSpPr>
          <p:cNvPr id="12" name="Text 6"/>
          <p:cNvSpPr/>
          <p:nvPr/>
        </p:nvSpPr>
        <p:spPr>
          <a:xfrm>
            <a:off x="7533323" y="5602605"/>
            <a:ext cx="630328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Testes e ajustes baseados no feedback do mercado.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6149816"/>
            <a:ext cx="963930" cy="141910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33323" y="6342578"/>
            <a:ext cx="270593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Expansão Internacional</a:t>
            </a:r>
            <a:endParaRPr lang="en-US" sz="1850" b="1" dirty="0"/>
          </a:p>
        </p:txBody>
      </p:sp>
      <p:sp>
        <p:nvSpPr>
          <p:cNvPr id="15" name="Text 8"/>
          <p:cNvSpPr/>
          <p:nvPr/>
        </p:nvSpPr>
        <p:spPr>
          <a:xfrm>
            <a:off x="7533323" y="6759416"/>
            <a:ext cx="630328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Produtos aprimorados internamente ganham competitividade global.</a:t>
            </a:r>
            <a:endParaRPr lang="en-US" sz="15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D01DF37-A21C-434B-B915-9014B87FE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35881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986564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Inovação Radical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75433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Desenvolvimento de soluções disruptivas para demandas avançadas.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Melhoria Contínua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57907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Aperfeiçoamento sistemático de produtos e serviços.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622315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Qualidade Superior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Elevação dos padrões de produção para atender expectativas.</a:t>
            </a:r>
            <a:endParaRPr lang="en-US" sz="175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4574BB-CD9D-EDA6-44D0-EFDE490584FE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Compradores Sofisticados como Catalisadores</a:t>
            </a:r>
          </a:p>
        </p:txBody>
      </p:sp>
      <p:pic>
        <p:nvPicPr>
          <p:cNvPr id="18" name="Picture 2" descr="UMC">
            <a:extLst>
              <a:ext uri="{FF2B5EF4-FFF2-40B4-BE49-F238E27FC236}">
                <a16:creationId xmlns:a16="http://schemas.microsoft.com/office/drawing/2014/main" id="{14F27598-5E81-1D1B-14C1-208167CA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B076C67-7D4B-6B40-080E-0303EDD03ED6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D44E972-81D3-6615-3B5F-2196D78EBB82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14D90-A01B-7AEA-42D4-D79763881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230C7300-CA08-2EF7-A9F3-06E8D577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8B177D86-8B05-43AA-2CD2-B6FCB6062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593" y="6280309"/>
            <a:ext cx="363617" cy="454462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81ED6589-EDD3-DAD9-F03F-9CA506129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6" name="Image 3" descr="preencoded.png">
            <a:extLst>
              <a:ext uri="{FF2B5EF4-FFF2-40B4-BE49-F238E27FC236}">
                <a16:creationId xmlns:a16="http://schemas.microsoft.com/office/drawing/2014/main" id="{619A43B7-5DAB-6FB3-1FF3-C9C8B558F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353" y="4771549"/>
            <a:ext cx="363617" cy="454462"/>
          </a:xfrm>
          <a:prstGeom prst="rect">
            <a:avLst/>
          </a:prstGeom>
        </p:spPr>
      </p:pic>
      <p:pic>
        <p:nvPicPr>
          <p:cNvPr id="7" name="Image 4" descr="preencoded.png">
            <a:extLst>
              <a:ext uri="{FF2B5EF4-FFF2-40B4-BE49-F238E27FC236}">
                <a16:creationId xmlns:a16="http://schemas.microsoft.com/office/drawing/2014/main" id="{83AE1D01-92FA-1C61-0E8C-4BB3E2533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8" name="Image 5" descr="preencoded.png">
            <a:extLst>
              <a:ext uri="{FF2B5EF4-FFF2-40B4-BE49-F238E27FC236}">
                <a16:creationId xmlns:a16="http://schemas.microsoft.com/office/drawing/2014/main" id="{4D5452E7-B993-08C9-0C3E-B35D9B590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073" y="4771549"/>
            <a:ext cx="363617" cy="454462"/>
          </a:xfrm>
          <a:prstGeom prst="rect">
            <a:avLst/>
          </a:prstGeom>
        </p:spPr>
      </p:pic>
      <p:pic>
        <p:nvPicPr>
          <p:cNvPr id="9" name="Image 6" descr="preencoded.png">
            <a:extLst>
              <a:ext uri="{FF2B5EF4-FFF2-40B4-BE49-F238E27FC236}">
                <a16:creationId xmlns:a16="http://schemas.microsoft.com/office/drawing/2014/main" id="{59B6190B-604E-FAB9-5822-97A53C95C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950" y="3857387"/>
            <a:ext cx="7434382" cy="7434382"/>
          </a:xfrm>
          <a:prstGeom prst="rect">
            <a:avLst/>
          </a:prstGeom>
        </p:spPr>
      </p:pic>
      <p:pic>
        <p:nvPicPr>
          <p:cNvPr id="10" name="Image 7" descr="preencoded.png">
            <a:extLst>
              <a:ext uri="{FF2B5EF4-FFF2-40B4-BE49-F238E27FC236}">
                <a16:creationId xmlns:a16="http://schemas.microsoft.com/office/drawing/2014/main" id="{9A769F28-BD00-6444-7729-7EA5F2D73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8833" y="6280309"/>
            <a:ext cx="363617" cy="454462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BFB1ED8D-201C-0F37-1E4F-E8103D87477B}"/>
              </a:ext>
            </a:extLst>
          </p:cNvPr>
          <p:cNvSpPr/>
          <p:nvPr/>
        </p:nvSpPr>
        <p:spPr>
          <a:xfrm>
            <a:off x="551774" y="4993609"/>
            <a:ext cx="282178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Fatores</a:t>
            </a:r>
            <a:endParaRPr lang="en-US" sz="2100" b="1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D858DCF0-B315-44EF-56FC-64F22C6A8015}"/>
              </a:ext>
            </a:extLst>
          </p:cNvPr>
          <p:cNvSpPr/>
          <p:nvPr/>
        </p:nvSpPr>
        <p:spPr>
          <a:xfrm>
            <a:off x="453548" y="5459381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Recursos naturais, infraestrutura, capital e mão de obra qualificada.</a:t>
            </a:r>
            <a:endParaRPr lang="en-US" sz="1650" dirty="0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F477C013-7092-DAA3-163E-47D85A1D2509}"/>
              </a:ext>
            </a:extLst>
          </p:cNvPr>
          <p:cNvSpPr/>
          <p:nvPr/>
        </p:nvSpPr>
        <p:spPr>
          <a:xfrm>
            <a:off x="3144786" y="2309176"/>
            <a:ext cx="3018353" cy="39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Condições de Demanda</a:t>
            </a:r>
            <a:endParaRPr lang="en-US" sz="2100" b="1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53A64773-6725-7553-17C8-5C04C12BC11B}"/>
              </a:ext>
            </a:extLst>
          </p:cNvPr>
          <p:cNvSpPr/>
          <p:nvPr/>
        </p:nvSpPr>
        <p:spPr>
          <a:xfrm>
            <a:off x="3135818" y="2765397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Sofisticação do mercado interno e exigências dos consumidores locais.</a:t>
            </a:r>
            <a:endParaRPr lang="en-US" sz="165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2D65A5B4-6D68-A084-606D-C9A1AA5D49BB}"/>
              </a:ext>
            </a:extLst>
          </p:cNvPr>
          <p:cNvSpPr/>
          <p:nvPr/>
        </p:nvSpPr>
        <p:spPr>
          <a:xfrm>
            <a:off x="8428148" y="2485023"/>
            <a:ext cx="3018353" cy="252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Indústrias Relacionadas</a:t>
            </a:r>
            <a:endParaRPr lang="en-US" sz="2100" b="1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D5823BC4-A992-AF18-0B62-EEE4F5FCE82A}"/>
              </a:ext>
            </a:extLst>
          </p:cNvPr>
          <p:cNvSpPr/>
          <p:nvPr/>
        </p:nvSpPr>
        <p:spPr>
          <a:xfrm>
            <a:off x="8486860" y="2894422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Fornecedores e setores correlatos que formam clusters industriais.</a:t>
            </a:r>
            <a:endParaRPr lang="en-US" sz="1650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404F5D65-7E55-814D-3F64-4552A9184623}"/>
              </a:ext>
            </a:extLst>
          </p:cNvPr>
          <p:cNvSpPr/>
          <p:nvPr/>
        </p:nvSpPr>
        <p:spPr>
          <a:xfrm>
            <a:off x="11070771" y="5244580"/>
            <a:ext cx="293977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Estratégia e Rivalidade</a:t>
            </a:r>
            <a:endParaRPr lang="en-US" sz="2100" b="1" dirty="0"/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4B34ECD5-9EDA-DA2E-EA8D-5F8557CD88DA}"/>
              </a:ext>
            </a:extLst>
          </p:cNvPr>
          <p:cNvSpPr/>
          <p:nvPr/>
        </p:nvSpPr>
        <p:spPr>
          <a:xfrm>
            <a:off x="11031480" y="5689086"/>
            <a:ext cx="3018353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Ambiente competitivo e estruturas organizacionais das empresas.</a:t>
            </a:r>
            <a:endParaRPr lang="en-US" sz="165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18F7C4D-DADB-4CD2-60C2-17DFD590782C}"/>
              </a:ext>
            </a:extLst>
          </p:cNvPr>
          <p:cNvSpPr txBox="1"/>
          <p:nvPr/>
        </p:nvSpPr>
        <p:spPr>
          <a:xfrm>
            <a:off x="224683" y="176419"/>
            <a:ext cx="1183408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40" b="1" dirty="0">
                <a:latin typeface="Arial" panose="020B0604020202020204" pitchFamily="34" charset="0"/>
                <a:cs typeface="Arial" panose="020B0604020202020204" pitchFamily="34" charset="0"/>
              </a:rPr>
              <a:t>Estrutura do Modelo Diamante de Porter</a:t>
            </a:r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5CB79BF4-5EF5-3898-2B57-9592B6DE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382" y="1"/>
            <a:ext cx="1837019" cy="1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7166A98-D4B2-429F-A386-92E8FD31F87C}"/>
              </a:ext>
            </a:extLst>
          </p:cNvPr>
          <p:cNvSpPr/>
          <p:nvPr/>
        </p:nvSpPr>
        <p:spPr>
          <a:xfrm>
            <a:off x="303178" y="938681"/>
            <a:ext cx="12237479" cy="54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445D286-D7B2-534A-6D4C-3F03BC6F8790}"/>
              </a:ext>
            </a:extLst>
          </p:cNvPr>
          <p:cNvSpPr/>
          <p:nvPr/>
        </p:nvSpPr>
        <p:spPr>
          <a:xfrm>
            <a:off x="626821" y="995432"/>
            <a:ext cx="12237478" cy="54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9D3D71E7-DF4B-8F9C-C3D7-36257C094A73}"/>
              </a:ext>
            </a:extLst>
          </p:cNvPr>
          <p:cNvSpPr/>
          <p:nvPr/>
        </p:nvSpPr>
        <p:spPr>
          <a:xfrm rot="1528260">
            <a:off x="10147384" y="1573855"/>
            <a:ext cx="520995" cy="806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1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779</Words>
  <Application>Microsoft Office PowerPoint</Application>
  <PresentationFormat>Personalizar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Inter Medium</vt:lpstr>
      <vt:lpstr>Raleway</vt:lpstr>
      <vt:lpstr>DM Sans Semi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10</cp:revision>
  <dcterms:created xsi:type="dcterms:W3CDTF">2025-03-26T16:48:09Z</dcterms:created>
  <dcterms:modified xsi:type="dcterms:W3CDTF">2025-07-29T16:38:00Z</dcterms:modified>
</cp:coreProperties>
</file>