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328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7" r:id="rId13"/>
    <p:sldId id="268" r:id="rId14"/>
    <p:sldId id="269" r:id="rId15"/>
    <p:sldId id="270" r:id="rId16"/>
  </p:sldIdLst>
  <p:sldSz cx="14630400" cy="8229600"/>
  <p:notesSz cx="8229600" cy="146304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90" d="100"/>
          <a:sy n="90" d="100"/>
        </p:scale>
        <p:origin x="58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70174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4.png"/><Relationship Id="rId11" Type="http://schemas.openxmlformats.org/officeDocument/2006/relationships/image" Target="../media/image3.pn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11" Type="http://schemas.openxmlformats.org/officeDocument/2006/relationships/image" Target="../media/image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3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2404563" y="3308886"/>
            <a:ext cx="4527864" cy="6676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5299"/>
              </a:lnSpc>
            </a:pPr>
            <a:r>
              <a:rPr lang="en-US" sz="3840" dirty="0">
                <a:latin typeface="Arial" panose="020B0604020202020204" pitchFamily="34" charset="0"/>
                <a:ea typeface="Instrument Sans Semi Bold" pitchFamily="34" charset="-122"/>
                <a:cs typeface="Arial" panose="020B0604020202020204" pitchFamily="34" charset="0"/>
              </a:rPr>
              <a:t>Gestão de Mudança</a:t>
            </a:r>
            <a:endParaRPr lang="en-US" sz="384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DA6A44F0-B702-FF6F-A517-F4412EE3B9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823" y="0"/>
            <a:ext cx="6262577" cy="82296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500668" y="234673"/>
            <a:ext cx="7944802" cy="10708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200"/>
              </a:lnSpc>
              <a:buNone/>
            </a:pPr>
            <a:r>
              <a:rPr lang="en-US" sz="4000" b="1" kern="0" spc="-123" dirty="0">
                <a:solidFill>
                  <a:srgbClr val="000000"/>
                </a:solidFill>
                <a:latin typeface="Arial" panose="020B0604020202020204" pitchFamily="34" charset="0"/>
                <a:ea typeface="Inter Bold" pitchFamily="34" charset="-122"/>
                <a:cs typeface="Arial" panose="020B0604020202020204" pitchFamily="34" charset="0"/>
              </a:rPr>
              <a:t>Estudos de Caso de Mudança Organizacional Bem-Sucedida</a:t>
            </a:r>
          </a:p>
        </p:txBody>
      </p:sp>
      <p:sp>
        <p:nvSpPr>
          <p:cNvPr id="4" name="Text 1"/>
          <p:cNvSpPr/>
          <p:nvPr/>
        </p:nvSpPr>
        <p:spPr>
          <a:xfrm>
            <a:off x="5841448" y="1905119"/>
            <a:ext cx="3843933" cy="5653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450"/>
              </a:lnSpc>
              <a:buNone/>
            </a:pPr>
            <a:r>
              <a:rPr lang="en-US" sz="4450" b="1" kern="0" spc="-134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70%</a:t>
            </a:r>
            <a:endParaRPr lang="en-US" sz="4450" dirty="0"/>
          </a:p>
        </p:txBody>
      </p:sp>
      <p:sp>
        <p:nvSpPr>
          <p:cNvPr id="5" name="Text 2"/>
          <p:cNvSpPr/>
          <p:nvPr/>
        </p:nvSpPr>
        <p:spPr>
          <a:xfrm>
            <a:off x="6692507" y="2684502"/>
            <a:ext cx="2141696" cy="2676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100"/>
              </a:lnSpc>
              <a:buNone/>
            </a:pPr>
            <a:r>
              <a:rPr lang="en-US" sz="2000" b="1" kern="0" spc="-67" dirty="0">
                <a:solidFill>
                  <a:srgbClr val="000000"/>
                </a:solidFill>
                <a:latin typeface="Arial" panose="020B0604020202020204" pitchFamily="34" charset="0"/>
                <a:ea typeface="Inter Bold" pitchFamily="34" charset="-122"/>
                <a:cs typeface="Arial" panose="020B0604020202020204" pitchFamily="34" charset="0"/>
              </a:rPr>
              <a:t>Taxa de Falha</a:t>
            </a:r>
          </a:p>
        </p:txBody>
      </p:sp>
      <p:sp>
        <p:nvSpPr>
          <p:cNvPr id="6" name="Text 3"/>
          <p:cNvSpPr/>
          <p:nvPr/>
        </p:nvSpPr>
        <p:spPr>
          <a:xfrm>
            <a:off x="5844415" y="3322557"/>
            <a:ext cx="3843933" cy="82224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150"/>
              </a:lnSpc>
              <a:buNone/>
            </a:pPr>
            <a:r>
              <a:rPr lang="en-US" sz="2000" kern="0" spc="-27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Das iniciativas de mudança falham, </a:t>
            </a:r>
            <a:r>
              <a:rPr lang="en-US" sz="2000" b="1" kern="0" spc="-67" dirty="0">
                <a:solidFill>
                  <a:srgbClr val="000000"/>
                </a:solidFill>
                <a:latin typeface="Arial" panose="020B0604020202020204" pitchFamily="34" charset="0"/>
                <a:ea typeface="Inter Bold" pitchFamily="34" charset="-122"/>
                <a:cs typeface="Arial" panose="020B0604020202020204" pitchFamily="34" charset="0"/>
              </a:rPr>
              <a:t>muitas vezes devido </a:t>
            </a:r>
            <a:r>
              <a:rPr lang="en-US" sz="2000" kern="0" spc="-27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à ineficácia na liderança e falta de processo estruturado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10186868" y="1905119"/>
            <a:ext cx="3843933" cy="5653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450"/>
              </a:lnSpc>
              <a:buNone/>
            </a:pPr>
            <a:r>
              <a:rPr lang="en-US" sz="4450" b="1" kern="0" spc="-134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3</a:t>
            </a:r>
            <a:endParaRPr lang="en-US" sz="4450" dirty="0"/>
          </a:p>
        </p:txBody>
      </p:sp>
      <p:sp>
        <p:nvSpPr>
          <p:cNvPr id="8" name="Text 5"/>
          <p:cNvSpPr/>
          <p:nvPr/>
        </p:nvSpPr>
        <p:spPr>
          <a:xfrm>
            <a:off x="11037927" y="2684502"/>
            <a:ext cx="2141696" cy="2676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2100"/>
              </a:lnSpc>
            </a:pPr>
            <a:r>
              <a:rPr lang="en-US" sz="2000" b="1" kern="0" spc="-67" dirty="0">
                <a:solidFill>
                  <a:srgbClr val="000000"/>
                </a:solidFill>
                <a:latin typeface="Arial" panose="020B0604020202020204" pitchFamily="34" charset="0"/>
                <a:ea typeface="Inter Bold" pitchFamily="34" charset="-122"/>
                <a:cs typeface="Arial" panose="020B0604020202020204" pitchFamily="34" charset="0"/>
              </a:rPr>
              <a:t>Fatores Críticos</a:t>
            </a:r>
          </a:p>
        </p:txBody>
      </p:sp>
      <p:sp>
        <p:nvSpPr>
          <p:cNvPr id="9" name="Text 6"/>
          <p:cNvSpPr/>
          <p:nvPr/>
        </p:nvSpPr>
        <p:spPr>
          <a:xfrm>
            <a:off x="10261296" y="3265944"/>
            <a:ext cx="3843933" cy="82224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150"/>
              </a:lnSpc>
              <a:buNone/>
            </a:pPr>
            <a:r>
              <a:rPr lang="en-US" sz="2000" kern="0" spc="-27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Liderança transformacional, planejamento cuidadoso e comunicação clara são essenciais para o sucesso</a:t>
            </a:r>
          </a:p>
        </p:txBody>
      </p:sp>
      <p:sp>
        <p:nvSpPr>
          <p:cNvPr id="10" name="Text 7"/>
          <p:cNvSpPr/>
          <p:nvPr/>
        </p:nvSpPr>
        <p:spPr>
          <a:xfrm>
            <a:off x="8158518" y="5294829"/>
            <a:ext cx="3843933" cy="5653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450"/>
              </a:lnSpc>
              <a:buNone/>
            </a:pPr>
            <a:r>
              <a:rPr lang="en-US" sz="4450" b="1" kern="0" spc="-134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2x</a:t>
            </a:r>
            <a:endParaRPr lang="en-US" sz="4450" dirty="0"/>
          </a:p>
        </p:txBody>
      </p:sp>
      <p:sp>
        <p:nvSpPr>
          <p:cNvPr id="11" name="Text 8"/>
          <p:cNvSpPr/>
          <p:nvPr/>
        </p:nvSpPr>
        <p:spPr>
          <a:xfrm>
            <a:off x="9009696" y="5918953"/>
            <a:ext cx="2141696" cy="2676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lvl="4" algn="ctr">
              <a:lnSpc>
                <a:spcPts val="2100"/>
              </a:lnSpc>
            </a:pPr>
            <a:r>
              <a:rPr lang="en-US" sz="2000" b="1" kern="0" spc="-67" dirty="0">
                <a:solidFill>
                  <a:srgbClr val="000000"/>
                </a:solidFill>
                <a:latin typeface="Arial" panose="020B0604020202020204" pitchFamily="34" charset="0"/>
                <a:ea typeface="Inter Bold" pitchFamily="34" charset="-122"/>
                <a:cs typeface="Arial" panose="020B0604020202020204" pitchFamily="34" charset="0"/>
              </a:rPr>
              <a:t>Maior Engajamento</a:t>
            </a:r>
          </a:p>
        </p:txBody>
      </p:sp>
      <p:sp>
        <p:nvSpPr>
          <p:cNvPr id="12" name="Text 9"/>
          <p:cNvSpPr/>
          <p:nvPr/>
        </p:nvSpPr>
        <p:spPr>
          <a:xfrm>
            <a:off x="8264901" y="6459736"/>
            <a:ext cx="3843933" cy="82224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150"/>
              </a:lnSpc>
              <a:buNone/>
            </a:pPr>
            <a:r>
              <a:rPr lang="en-US" sz="2000" b="1" kern="0" spc="-67" dirty="0">
                <a:solidFill>
                  <a:srgbClr val="000000"/>
                </a:solidFill>
                <a:latin typeface="Arial" panose="020B0604020202020204" pitchFamily="34" charset="0"/>
                <a:ea typeface="Inter Bold" pitchFamily="34" charset="-122"/>
                <a:cs typeface="Arial" panose="020B0604020202020204" pitchFamily="34" charset="0"/>
              </a:rPr>
              <a:t>Organizações com liderança transformacional apresentam o dobro de engajamento dos colaboradores durante mudanças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26821" y="228226"/>
            <a:ext cx="9929693" cy="64031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000"/>
              </a:lnSpc>
              <a:buNone/>
            </a:pPr>
            <a:r>
              <a:rPr lang="en-US" sz="4000" b="1" kern="0" spc="-123" dirty="0">
                <a:solidFill>
                  <a:srgbClr val="000000"/>
                </a:solidFill>
                <a:latin typeface="Arial" panose="020B0604020202020204" pitchFamily="34" charset="0"/>
                <a:ea typeface="Inter Bold" pitchFamily="34" charset="-122"/>
                <a:cs typeface="Arial" panose="020B0604020202020204" pitchFamily="34" charset="0"/>
              </a:rPr>
              <a:t>Modelo de 8 Etapas de Mudança de Kotter</a:t>
            </a:r>
          </a:p>
        </p:txBody>
      </p:sp>
      <p:sp>
        <p:nvSpPr>
          <p:cNvPr id="3" name="Shape 1"/>
          <p:cNvSpPr/>
          <p:nvPr/>
        </p:nvSpPr>
        <p:spPr>
          <a:xfrm>
            <a:off x="717113" y="1575379"/>
            <a:ext cx="153591" cy="770692"/>
          </a:xfrm>
          <a:prstGeom prst="roundRect">
            <a:avLst>
              <a:gd name="adj" fmla="val 56035"/>
            </a:avLst>
          </a:prstGeom>
          <a:solidFill>
            <a:schemeClr val="bg1">
              <a:lumMod val="50000"/>
            </a:schemeClr>
          </a:solidFill>
          <a:ln w="7620">
            <a:solidFill>
              <a:srgbClr val="C0C1D7"/>
            </a:solidFill>
            <a:prstDash val="solid"/>
          </a:ln>
        </p:spPr>
        <p:txBody>
          <a:bodyPr/>
          <a:lstStyle/>
          <a:p>
            <a:endParaRPr lang="pt-BR" dirty="0"/>
          </a:p>
        </p:txBody>
      </p:sp>
      <p:sp>
        <p:nvSpPr>
          <p:cNvPr id="4" name="Text 2"/>
          <p:cNvSpPr/>
          <p:nvPr/>
        </p:nvSpPr>
        <p:spPr>
          <a:xfrm>
            <a:off x="1178004" y="1575379"/>
            <a:ext cx="2844760" cy="3200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b="1" kern="0" spc="-67" dirty="0">
                <a:solidFill>
                  <a:srgbClr val="000000"/>
                </a:solidFill>
                <a:latin typeface="Arial" panose="020B0604020202020204" pitchFamily="34" charset="0"/>
                <a:ea typeface="Inter Bold" pitchFamily="34" charset="-122"/>
                <a:cs typeface="Arial" panose="020B0604020202020204" pitchFamily="34" charset="0"/>
              </a:rPr>
              <a:t>Criar Senso de Urgência</a:t>
            </a:r>
          </a:p>
        </p:txBody>
      </p:sp>
      <p:sp>
        <p:nvSpPr>
          <p:cNvPr id="5" name="Text 3"/>
          <p:cNvSpPr/>
          <p:nvPr/>
        </p:nvSpPr>
        <p:spPr>
          <a:xfrm>
            <a:off x="1178004" y="2018292"/>
            <a:ext cx="12735282" cy="327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kern="0" spc="-33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Estabelecer a necessidade imediata de mudança, </a:t>
            </a:r>
            <a:r>
              <a:rPr lang="en-US" kern="0" spc="-33" dirty="0">
                <a:solidFill>
                  <a:srgbClr val="FF0000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identificando ameaças e oportunidades potenciais que motivem as pessoas a agir</a:t>
            </a:r>
            <a:r>
              <a:rPr lang="en-US" kern="0" spc="-33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Shape 4"/>
          <p:cNvSpPr/>
          <p:nvPr/>
        </p:nvSpPr>
        <p:spPr>
          <a:xfrm>
            <a:off x="1024414" y="2614775"/>
            <a:ext cx="153591" cy="1098471"/>
          </a:xfrm>
          <a:prstGeom prst="roundRect">
            <a:avLst>
              <a:gd name="adj" fmla="val 56035"/>
            </a:avLst>
          </a:prstGeom>
          <a:solidFill>
            <a:schemeClr val="bg1">
              <a:lumMod val="65000"/>
            </a:schemeClr>
          </a:solidFill>
          <a:ln w="7620">
            <a:solidFill>
              <a:srgbClr val="C0C1D7"/>
            </a:solidFill>
            <a:prstDash val="solid"/>
          </a:ln>
        </p:spPr>
        <p:txBody>
          <a:bodyPr/>
          <a:lstStyle/>
          <a:p>
            <a:endParaRPr lang="pt-BR" dirty="0"/>
          </a:p>
        </p:txBody>
      </p:sp>
      <p:sp>
        <p:nvSpPr>
          <p:cNvPr id="7" name="Text 5"/>
          <p:cNvSpPr/>
          <p:nvPr/>
        </p:nvSpPr>
        <p:spPr>
          <a:xfrm>
            <a:off x="1485305" y="2614775"/>
            <a:ext cx="3100864" cy="3200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b="1" kern="0" spc="-67" dirty="0">
                <a:solidFill>
                  <a:srgbClr val="000000"/>
                </a:solidFill>
                <a:latin typeface="Arial" panose="020B0604020202020204" pitchFamily="34" charset="0"/>
                <a:ea typeface="Inter Bold" pitchFamily="34" charset="-122"/>
                <a:cs typeface="Arial" panose="020B0604020202020204" pitchFamily="34" charset="0"/>
              </a:rPr>
              <a:t>Formar Coalizão Poderosa</a:t>
            </a:r>
          </a:p>
        </p:txBody>
      </p:sp>
      <p:sp>
        <p:nvSpPr>
          <p:cNvPr id="8" name="Text 6"/>
          <p:cNvSpPr/>
          <p:nvPr/>
        </p:nvSpPr>
        <p:spPr>
          <a:xfrm>
            <a:off x="1485305" y="3057688"/>
            <a:ext cx="12427982" cy="655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kern="0" spc="-33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Reunir um </a:t>
            </a:r>
            <a:r>
              <a:rPr lang="en-US" kern="0" spc="-33" dirty="0">
                <a:solidFill>
                  <a:srgbClr val="FF0000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grupo de pessoas influentes que possam liderar a mudança</a:t>
            </a:r>
            <a:r>
              <a:rPr lang="en-US" kern="0" spc="-33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, combinando diferentes habilidades, experiências e posições organizacionais.</a:t>
            </a:r>
          </a:p>
        </p:txBody>
      </p:sp>
      <p:sp>
        <p:nvSpPr>
          <p:cNvPr id="9" name="Shape 7"/>
          <p:cNvSpPr/>
          <p:nvPr/>
        </p:nvSpPr>
        <p:spPr>
          <a:xfrm>
            <a:off x="1331833" y="3992584"/>
            <a:ext cx="153591" cy="770692"/>
          </a:xfrm>
          <a:prstGeom prst="roundRect">
            <a:avLst>
              <a:gd name="adj" fmla="val 56035"/>
            </a:avLst>
          </a:prstGeom>
          <a:solidFill>
            <a:schemeClr val="bg1">
              <a:lumMod val="75000"/>
            </a:schemeClr>
          </a:solidFill>
          <a:ln w="7620">
            <a:solidFill>
              <a:srgbClr val="C0C1D7"/>
            </a:solidFill>
            <a:prstDash val="solid"/>
          </a:ln>
        </p:spPr>
        <p:txBody>
          <a:bodyPr/>
          <a:lstStyle/>
          <a:p>
            <a:endParaRPr lang="pt-BR" dirty="0"/>
          </a:p>
        </p:txBody>
      </p:sp>
      <p:sp>
        <p:nvSpPr>
          <p:cNvPr id="10" name="Text 8"/>
          <p:cNvSpPr/>
          <p:nvPr/>
        </p:nvSpPr>
        <p:spPr>
          <a:xfrm>
            <a:off x="1792724" y="3992584"/>
            <a:ext cx="3056215" cy="3200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500"/>
              </a:lnSpc>
            </a:pPr>
            <a:r>
              <a:rPr lang="en-US" sz="2000" b="1" kern="0" spc="-67" dirty="0">
                <a:solidFill>
                  <a:srgbClr val="000000"/>
                </a:solidFill>
                <a:latin typeface="Arial" panose="020B0604020202020204" pitchFamily="34" charset="0"/>
                <a:ea typeface="Inter Bold" pitchFamily="34" charset="-122"/>
                <a:cs typeface="Arial" panose="020B0604020202020204" pitchFamily="34" charset="0"/>
              </a:rPr>
              <a:t>Criar Visão para Mudança</a:t>
            </a:r>
          </a:p>
        </p:txBody>
      </p:sp>
      <p:sp>
        <p:nvSpPr>
          <p:cNvPr id="11" name="Text 9"/>
          <p:cNvSpPr/>
          <p:nvPr/>
        </p:nvSpPr>
        <p:spPr>
          <a:xfrm>
            <a:off x="1792724" y="4435496"/>
            <a:ext cx="12120562" cy="327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kern="0" spc="-33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Desenvolver uma </a:t>
            </a:r>
            <a:r>
              <a:rPr lang="en-US" kern="0" spc="-33" dirty="0">
                <a:solidFill>
                  <a:srgbClr val="FF0000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visão clara que ajude todos a entender o propósito da mudança</a:t>
            </a:r>
            <a:r>
              <a:rPr lang="en-US" kern="0" spc="-33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, criando estratégias para alcançar essa visão.</a:t>
            </a:r>
          </a:p>
        </p:txBody>
      </p:sp>
      <p:sp>
        <p:nvSpPr>
          <p:cNvPr id="12" name="Shape 10"/>
          <p:cNvSpPr/>
          <p:nvPr/>
        </p:nvSpPr>
        <p:spPr>
          <a:xfrm>
            <a:off x="1639133" y="5042613"/>
            <a:ext cx="153591" cy="1098471"/>
          </a:xfrm>
          <a:prstGeom prst="roundRect">
            <a:avLst>
              <a:gd name="adj" fmla="val 56035"/>
            </a:avLst>
          </a:prstGeom>
          <a:solidFill>
            <a:schemeClr val="bg1">
              <a:lumMod val="85000"/>
            </a:schemeClr>
          </a:solidFill>
          <a:ln w="7620">
            <a:solidFill>
              <a:srgbClr val="C0C1D7"/>
            </a:solidFill>
            <a:prstDash val="solid"/>
          </a:ln>
        </p:spPr>
        <p:txBody>
          <a:bodyPr/>
          <a:lstStyle/>
          <a:p>
            <a:endParaRPr lang="pt-BR" dirty="0"/>
          </a:p>
        </p:txBody>
      </p:sp>
      <p:sp>
        <p:nvSpPr>
          <p:cNvPr id="13" name="Text 11"/>
          <p:cNvSpPr/>
          <p:nvPr/>
        </p:nvSpPr>
        <p:spPr>
          <a:xfrm>
            <a:off x="2100024" y="5042613"/>
            <a:ext cx="2561392" cy="3200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>
              <a:lnSpc>
                <a:spcPts val="2500"/>
              </a:lnSpc>
              <a:buNone/>
            </a:pPr>
            <a:r>
              <a:rPr lang="en-US" sz="2000" b="1" kern="0" spc="-67" dirty="0">
                <a:solidFill>
                  <a:srgbClr val="000000"/>
                </a:solidFill>
                <a:latin typeface="Arial" panose="020B0604020202020204" pitchFamily="34" charset="0"/>
                <a:ea typeface="Inter Bold" pitchFamily="34" charset="-122"/>
                <a:cs typeface="Arial" panose="020B0604020202020204" pitchFamily="34" charset="0"/>
              </a:rPr>
              <a:t>Comunicar a Visão</a:t>
            </a:r>
          </a:p>
        </p:txBody>
      </p:sp>
      <p:sp>
        <p:nvSpPr>
          <p:cNvPr id="14" name="Text 12"/>
          <p:cNvSpPr/>
          <p:nvPr/>
        </p:nvSpPr>
        <p:spPr>
          <a:xfrm>
            <a:off x="2100023" y="5485525"/>
            <a:ext cx="12427981" cy="655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550"/>
              </a:lnSpc>
            </a:pPr>
            <a:r>
              <a:rPr lang="en-US" kern="0" spc="-33" dirty="0">
                <a:solidFill>
                  <a:srgbClr val="FF0000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Transmitir</a:t>
            </a:r>
            <a:r>
              <a:rPr lang="en-US" kern="0" spc="-33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 constantemente </a:t>
            </a:r>
            <a:r>
              <a:rPr lang="en-US" kern="0" spc="-33" dirty="0">
                <a:solidFill>
                  <a:srgbClr val="FF0000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a visão e estratégias</a:t>
            </a:r>
            <a:r>
              <a:rPr lang="en-US" kern="0" spc="-33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, incorporando-as em todas as atividades e demonstrando o comportamento esperado.</a:t>
            </a:r>
          </a:p>
        </p:txBody>
      </p:sp>
      <p:sp>
        <p:nvSpPr>
          <p:cNvPr id="15" name="Shape 13"/>
          <p:cNvSpPr/>
          <p:nvPr/>
        </p:nvSpPr>
        <p:spPr>
          <a:xfrm>
            <a:off x="1331833" y="6409788"/>
            <a:ext cx="153591" cy="770692"/>
          </a:xfrm>
          <a:prstGeom prst="roundRect">
            <a:avLst>
              <a:gd name="adj" fmla="val 56035"/>
            </a:avLst>
          </a:prstGeom>
          <a:solidFill>
            <a:schemeClr val="bg1">
              <a:lumMod val="95000"/>
            </a:schemeClr>
          </a:solidFill>
          <a:ln w="7620">
            <a:solidFill>
              <a:srgbClr val="C0C1D7"/>
            </a:solidFill>
            <a:prstDash val="solid"/>
          </a:ln>
        </p:spPr>
        <p:txBody>
          <a:bodyPr/>
          <a:lstStyle/>
          <a:p>
            <a:endParaRPr lang="pt-BR" dirty="0"/>
          </a:p>
        </p:txBody>
      </p:sp>
      <p:sp>
        <p:nvSpPr>
          <p:cNvPr id="16" name="Text 14"/>
          <p:cNvSpPr/>
          <p:nvPr/>
        </p:nvSpPr>
        <p:spPr>
          <a:xfrm>
            <a:off x="1792724" y="6409788"/>
            <a:ext cx="2561392" cy="3200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500"/>
              </a:lnSpc>
            </a:pPr>
            <a:r>
              <a:rPr lang="en-US" sz="2000" b="1" kern="0" spc="-67" dirty="0">
                <a:solidFill>
                  <a:srgbClr val="000000"/>
                </a:solidFill>
                <a:latin typeface="Arial" panose="020B0604020202020204" pitchFamily="34" charset="0"/>
                <a:ea typeface="Inter Bold" pitchFamily="34" charset="-122"/>
                <a:cs typeface="Arial" panose="020B0604020202020204" pitchFamily="34" charset="0"/>
              </a:rPr>
              <a:t>Remover Obstáculos</a:t>
            </a:r>
          </a:p>
        </p:txBody>
      </p:sp>
      <p:sp>
        <p:nvSpPr>
          <p:cNvPr id="17" name="Text 15"/>
          <p:cNvSpPr/>
          <p:nvPr/>
        </p:nvSpPr>
        <p:spPr>
          <a:xfrm>
            <a:off x="1792724" y="6852700"/>
            <a:ext cx="12120562" cy="327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kern="0" spc="-33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Identificar e </a:t>
            </a:r>
            <a:r>
              <a:rPr lang="en-US" kern="0" spc="-33" dirty="0">
                <a:solidFill>
                  <a:srgbClr val="FF0000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eliminar barreiras à mudança</a:t>
            </a:r>
            <a:r>
              <a:rPr lang="en-US" kern="0" spc="-33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, mudando estruturas ou sistemas que prejudicam a visão e incentivando novas ideias.</a:t>
            </a:r>
          </a:p>
        </p:txBody>
      </p:sp>
      <p:pic>
        <p:nvPicPr>
          <p:cNvPr id="18" name="Picture 2" descr="UMC">
            <a:extLst>
              <a:ext uri="{FF2B5EF4-FFF2-40B4-BE49-F238E27FC236}">
                <a16:creationId xmlns:a16="http://schemas.microsoft.com/office/drawing/2014/main" id="{AE90A7C1-B5AC-AB64-53F0-87E6C8A42C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4418" y="0"/>
            <a:ext cx="1495982" cy="1495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tângulo 18">
            <a:extLst>
              <a:ext uri="{FF2B5EF4-FFF2-40B4-BE49-F238E27FC236}">
                <a16:creationId xmlns:a16="http://schemas.microsoft.com/office/drawing/2014/main" id="{A4E42564-000F-B198-46B6-411474F859A8}"/>
              </a:ext>
            </a:extLst>
          </p:cNvPr>
          <p:cNvSpPr/>
          <p:nvPr/>
        </p:nvSpPr>
        <p:spPr>
          <a:xfrm>
            <a:off x="303179" y="938681"/>
            <a:ext cx="8993430" cy="457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160" dirty="0"/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E99E39A0-B25F-47BD-01D2-DB81781F68DA}"/>
              </a:ext>
            </a:extLst>
          </p:cNvPr>
          <p:cNvSpPr/>
          <p:nvPr/>
        </p:nvSpPr>
        <p:spPr>
          <a:xfrm>
            <a:off x="626821" y="995432"/>
            <a:ext cx="8993429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16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64939" y="365284"/>
            <a:ext cx="6250781" cy="41517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250"/>
              </a:lnSpc>
              <a:buNone/>
            </a:pPr>
            <a:r>
              <a:rPr lang="en-US" sz="4000" b="1" kern="0" spc="-123" dirty="0">
                <a:solidFill>
                  <a:srgbClr val="000000"/>
                </a:solidFill>
                <a:latin typeface="Arial" panose="020B0604020202020204" pitchFamily="34" charset="0"/>
                <a:ea typeface="Inter Bold" pitchFamily="34" charset="-122"/>
                <a:cs typeface="Arial" panose="020B0604020202020204" pitchFamily="34" charset="0"/>
              </a:rPr>
              <a:t>Modelo ADKAR para Gestão da Mudança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2D4BBE48-025A-1E2C-E30C-0B0F8ABD0A7D}"/>
              </a:ext>
            </a:extLst>
          </p:cNvPr>
          <p:cNvSpPr txBox="1"/>
          <p:nvPr/>
        </p:nvSpPr>
        <p:spPr>
          <a:xfrm>
            <a:off x="747991" y="1535561"/>
            <a:ext cx="731520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kern="0" spc="-33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O modelo ADKAR é uma abordagem estruturada para a gestão de mudanças.</a:t>
            </a:r>
          </a:p>
          <a:p>
            <a:endParaRPr lang="pt-BR" kern="0" spc="-33" dirty="0">
              <a:solidFill>
                <a:srgbClr val="272525"/>
              </a:solidFill>
              <a:latin typeface="Arial" panose="020B0604020202020204" pitchFamily="34" charset="0"/>
              <a:ea typeface="Inter" pitchFamily="34" charset="-122"/>
              <a:cs typeface="Arial" panose="020B0604020202020204" pitchFamily="34" charset="0"/>
            </a:endParaRPr>
          </a:p>
          <a:p>
            <a:r>
              <a:rPr lang="pt-BR" kern="0" spc="-33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Ele é amplamente utilizado para ajudar organizações e indivíduos a implementar mudanças de forma eficaz. </a:t>
            </a:r>
          </a:p>
          <a:p>
            <a:r>
              <a:rPr lang="pt-BR" kern="0" spc="-33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O nome ADKAR é um acrônimo que representa cinco etapas essenciais para o sucesso da mudança: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A7B29821-166B-B97A-4214-4C6756A9CE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1268" y="1535561"/>
            <a:ext cx="4701141" cy="3146218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21ABA523-8729-10BC-BD5F-B96E89A4849D}"/>
              </a:ext>
            </a:extLst>
          </p:cNvPr>
          <p:cNvSpPr txBox="1"/>
          <p:nvPr/>
        </p:nvSpPr>
        <p:spPr>
          <a:xfrm>
            <a:off x="626821" y="4114799"/>
            <a:ext cx="7315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dirty="0"/>
              <a:t>Awareness (</a:t>
            </a:r>
            <a:r>
              <a:rPr lang="pt-BR" b="1" dirty="0">
                <a:solidFill>
                  <a:srgbClr val="FF0000"/>
                </a:solidFill>
              </a:rPr>
              <a:t>Conscientização</a:t>
            </a:r>
            <a:r>
              <a:rPr lang="pt-BR" b="1" dirty="0"/>
              <a:t>)</a:t>
            </a:r>
            <a:r>
              <a:rPr lang="pt-BR" dirty="0"/>
              <a:t>: Tornar as pessoas cientes da necessidade da mudança e dos motivos por trás dela.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4AE8B993-9939-3240-4BD2-EBA2C562D26A}"/>
              </a:ext>
            </a:extLst>
          </p:cNvPr>
          <p:cNvSpPr txBox="1"/>
          <p:nvPr/>
        </p:nvSpPr>
        <p:spPr>
          <a:xfrm>
            <a:off x="626821" y="4903674"/>
            <a:ext cx="7315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dirty="0"/>
              <a:t>Desire (</a:t>
            </a:r>
            <a:r>
              <a:rPr lang="pt-BR" b="1" dirty="0">
                <a:solidFill>
                  <a:srgbClr val="FF0000"/>
                </a:solidFill>
              </a:rPr>
              <a:t>Desejo</a:t>
            </a:r>
            <a:r>
              <a:rPr lang="pt-BR" b="1" dirty="0"/>
              <a:t>)</a:t>
            </a:r>
            <a:r>
              <a:rPr lang="pt-BR" dirty="0"/>
              <a:t>: Incentivar o desejo de participar e apoiar a mudança.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12C74A73-49B9-317E-0F1B-FD630E8BF12C}"/>
              </a:ext>
            </a:extLst>
          </p:cNvPr>
          <p:cNvSpPr txBox="1"/>
          <p:nvPr/>
        </p:nvSpPr>
        <p:spPr>
          <a:xfrm>
            <a:off x="626821" y="5521670"/>
            <a:ext cx="7315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dirty="0"/>
              <a:t>Knowledge (</a:t>
            </a:r>
            <a:r>
              <a:rPr lang="pt-BR" b="1" dirty="0">
                <a:solidFill>
                  <a:srgbClr val="FF0000"/>
                </a:solidFill>
              </a:rPr>
              <a:t>Conhecimento</a:t>
            </a:r>
            <a:r>
              <a:rPr lang="pt-BR" b="1" dirty="0"/>
              <a:t>)</a:t>
            </a:r>
            <a:r>
              <a:rPr lang="pt-BR" dirty="0"/>
              <a:t>: Fornecer o conhecimento necessário para implementar a mudança.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E7C40571-E40E-29CD-FC3C-B0434520DE4F}"/>
              </a:ext>
            </a:extLst>
          </p:cNvPr>
          <p:cNvSpPr txBox="1"/>
          <p:nvPr/>
        </p:nvSpPr>
        <p:spPr>
          <a:xfrm>
            <a:off x="626821" y="6394413"/>
            <a:ext cx="7315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dirty="0"/>
              <a:t>Ability (</a:t>
            </a:r>
            <a:r>
              <a:rPr lang="pt-BR" b="1" dirty="0">
                <a:solidFill>
                  <a:srgbClr val="FF0000"/>
                </a:solidFill>
              </a:rPr>
              <a:t>Habilidade</a:t>
            </a:r>
            <a:r>
              <a:rPr lang="pt-BR" b="1" dirty="0"/>
              <a:t>)</a:t>
            </a:r>
            <a:r>
              <a:rPr lang="pt-BR" dirty="0"/>
              <a:t>: Garantir que as pessoas tenham as habilidades para aplicar o que aprenderam.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D01C0F93-932D-5B9A-41C5-1C89BD48ABE2}"/>
              </a:ext>
            </a:extLst>
          </p:cNvPr>
          <p:cNvSpPr txBox="1"/>
          <p:nvPr/>
        </p:nvSpPr>
        <p:spPr>
          <a:xfrm>
            <a:off x="8735474" y="5378750"/>
            <a:ext cx="5592727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kern="0" spc="-33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Esse modelo é particularmente eficaz porque </a:t>
            </a:r>
            <a:r>
              <a:rPr lang="pt-BR" kern="0" spc="-33" dirty="0">
                <a:solidFill>
                  <a:srgbClr val="FF0000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foca no nível individual, reconhecendo que a mudança organizacional só é bem-sucedida quando as pessoas envolvidas estão alinhadas e preparadas para a transição</a:t>
            </a:r>
            <a:r>
              <a:rPr lang="pt-BR" kern="0" spc="-33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. Ele também ajuda a identificar e superar resistências, promovendo uma comunicação clara e transparente ao longo do processo</a:t>
            </a:r>
          </a:p>
        </p:txBody>
      </p:sp>
      <p:pic>
        <p:nvPicPr>
          <p:cNvPr id="24" name="Picture 2" descr="UMC">
            <a:extLst>
              <a:ext uri="{FF2B5EF4-FFF2-40B4-BE49-F238E27FC236}">
                <a16:creationId xmlns:a16="http://schemas.microsoft.com/office/drawing/2014/main" id="{0CD59891-3BE8-063D-E001-02A9E07530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4418" y="0"/>
            <a:ext cx="1495982" cy="1495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tângulo 24">
            <a:extLst>
              <a:ext uri="{FF2B5EF4-FFF2-40B4-BE49-F238E27FC236}">
                <a16:creationId xmlns:a16="http://schemas.microsoft.com/office/drawing/2014/main" id="{82EF6C13-5582-1EA5-6D79-5C2706A08816}"/>
              </a:ext>
            </a:extLst>
          </p:cNvPr>
          <p:cNvSpPr/>
          <p:nvPr/>
        </p:nvSpPr>
        <p:spPr>
          <a:xfrm>
            <a:off x="303179" y="938681"/>
            <a:ext cx="8993430" cy="457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160" dirty="0"/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15A0D611-D651-42E7-F94F-9151C57B5D35}"/>
              </a:ext>
            </a:extLst>
          </p:cNvPr>
          <p:cNvSpPr/>
          <p:nvPr/>
        </p:nvSpPr>
        <p:spPr>
          <a:xfrm>
            <a:off x="626821" y="995432"/>
            <a:ext cx="8993429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16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391608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488315" y="2825361"/>
            <a:ext cx="10603111" cy="5978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700"/>
              </a:lnSpc>
              <a:buNone/>
            </a:pPr>
            <a:r>
              <a:rPr lang="en-US" sz="4000" b="1" kern="0" spc="-123" dirty="0">
                <a:solidFill>
                  <a:srgbClr val="000000"/>
                </a:solidFill>
                <a:latin typeface="Arial" panose="020B0604020202020204" pitchFamily="34" charset="0"/>
                <a:ea typeface="Inter Bold" pitchFamily="34" charset="-122"/>
                <a:cs typeface="Arial" panose="020B0604020202020204" pitchFamily="34" charset="0"/>
              </a:rPr>
              <a:t>Estratégias para uma Gestão da Mudança Eficaz</a:t>
            </a:r>
          </a:p>
        </p:txBody>
      </p:sp>
      <p:sp>
        <p:nvSpPr>
          <p:cNvPr id="4" name="Shape 1"/>
          <p:cNvSpPr/>
          <p:nvPr/>
        </p:nvSpPr>
        <p:spPr>
          <a:xfrm>
            <a:off x="669608" y="4080754"/>
            <a:ext cx="430411" cy="430411"/>
          </a:xfrm>
          <a:prstGeom prst="roundRect">
            <a:avLst>
              <a:gd name="adj" fmla="val 18670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  <p:txBody>
          <a:bodyPr/>
          <a:lstStyle/>
          <a:p>
            <a:endParaRPr lang="pt-BR" dirty="0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283" y="4116532"/>
            <a:ext cx="286941" cy="358735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1291233" y="4080754"/>
            <a:ext cx="3062764" cy="29896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2000" b="1" kern="0" spc="-67" dirty="0">
                <a:solidFill>
                  <a:srgbClr val="000000"/>
                </a:solidFill>
                <a:latin typeface="Arial" panose="020B0604020202020204" pitchFamily="34" charset="0"/>
                <a:ea typeface="Inter Bold" pitchFamily="34" charset="-122"/>
                <a:cs typeface="Arial" panose="020B0604020202020204" pitchFamily="34" charset="0"/>
              </a:rPr>
              <a:t>Comunicação Transparente</a:t>
            </a:r>
          </a:p>
        </p:txBody>
      </p:sp>
      <p:sp>
        <p:nvSpPr>
          <p:cNvPr id="7" name="Text 3"/>
          <p:cNvSpPr/>
          <p:nvPr/>
        </p:nvSpPr>
        <p:spPr>
          <a:xfrm>
            <a:off x="1291233" y="4494496"/>
            <a:ext cx="5928360" cy="9183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600" kern="0" spc="-33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Durante períodos de mudança, onde a incerteza pode ser predominante, a transparência na disseminação de informações é crucial para minimizar resistências e fomentar a aceitação.</a:t>
            </a:r>
          </a:p>
        </p:txBody>
      </p:sp>
      <p:sp>
        <p:nvSpPr>
          <p:cNvPr id="8" name="Shape 4"/>
          <p:cNvSpPr/>
          <p:nvPr/>
        </p:nvSpPr>
        <p:spPr>
          <a:xfrm>
            <a:off x="7410807" y="4080754"/>
            <a:ext cx="430411" cy="430411"/>
          </a:xfrm>
          <a:prstGeom prst="roundRect">
            <a:avLst>
              <a:gd name="adj" fmla="val 18670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  <p:txBody>
          <a:bodyPr/>
          <a:lstStyle/>
          <a:p>
            <a:endParaRPr lang="pt-BR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82483" y="4116532"/>
            <a:ext cx="286941" cy="358735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8032433" y="4080754"/>
            <a:ext cx="3644027" cy="29896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350"/>
              </a:lnSpc>
            </a:pPr>
            <a:r>
              <a:rPr lang="en-US" sz="2000" b="1" kern="0" spc="-67" dirty="0">
                <a:solidFill>
                  <a:srgbClr val="000000"/>
                </a:solidFill>
                <a:latin typeface="Arial" panose="020B0604020202020204" pitchFamily="34" charset="0"/>
                <a:ea typeface="Inter Bold" pitchFamily="34" charset="-122"/>
                <a:cs typeface="Arial" panose="020B0604020202020204" pitchFamily="34" charset="0"/>
              </a:rPr>
              <a:t>Envolvimento dos Colaboradores</a:t>
            </a:r>
          </a:p>
        </p:txBody>
      </p:sp>
      <p:sp>
        <p:nvSpPr>
          <p:cNvPr id="11" name="Text 6"/>
          <p:cNvSpPr/>
          <p:nvPr/>
        </p:nvSpPr>
        <p:spPr>
          <a:xfrm>
            <a:off x="8032433" y="4494496"/>
            <a:ext cx="5928360" cy="9183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600" kern="0" spc="-33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O apoio e a capacitação oferecidos pela gestão são cruciais, pois influenciam diretamente a satisfação dos colaboradores em participar dos processos de mudança.</a:t>
            </a:r>
          </a:p>
        </p:txBody>
      </p:sp>
      <p:sp>
        <p:nvSpPr>
          <p:cNvPr id="12" name="Shape 7"/>
          <p:cNvSpPr/>
          <p:nvPr/>
        </p:nvSpPr>
        <p:spPr>
          <a:xfrm>
            <a:off x="669608" y="6063734"/>
            <a:ext cx="430411" cy="430411"/>
          </a:xfrm>
          <a:prstGeom prst="roundRect">
            <a:avLst>
              <a:gd name="adj" fmla="val 18670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  <p:txBody>
          <a:bodyPr/>
          <a:lstStyle/>
          <a:p>
            <a:endParaRPr lang="pt-BR" dirty="0"/>
          </a:p>
        </p:txBody>
      </p:sp>
      <p:pic>
        <p:nvPicPr>
          <p:cNvPr id="13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1283" y="6099512"/>
            <a:ext cx="286941" cy="358735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1291233" y="6063734"/>
            <a:ext cx="2455783" cy="29896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350"/>
              </a:lnSpc>
            </a:pPr>
            <a:r>
              <a:rPr lang="en-US" sz="2000" b="1" kern="0" spc="-67" dirty="0">
                <a:solidFill>
                  <a:srgbClr val="000000"/>
                </a:solidFill>
                <a:latin typeface="Arial" panose="020B0604020202020204" pitchFamily="34" charset="0"/>
                <a:ea typeface="Inter Bold" pitchFamily="34" charset="-122"/>
                <a:cs typeface="Arial" panose="020B0604020202020204" pitchFamily="34" charset="0"/>
              </a:rPr>
              <a:t>Treinamento Contínuo</a:t>
            </a:r>
          </a:p>
        </p:txBody>
      </p:sp>
      <p:sp>
        <p:nvSpPr>
          <p:cNvPr id="15" name="Text 9"/>
          <p:cNvSpPr/>
          <p:nvPr/>
        </p:nvSpPr>
        <p:spPr>
          <a:xfrm>
            <a:off x="1291233" y="6477476"/>
            <a:ext cx="5928360" cy="9183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600" kern="0" spc="-33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A adaptabilidade organizacional requer um enfoque estratégico no treinamento e desenvolvimento dos colaboradores, proporcionando as habilidades necessárias para enfrentar novos desafios.</a:t>
            </a:r>
          </a:p>
        </p:txBody>
      </p:sp>
      <p:sp>
        <p:nvSpPr>
          <p:cNvPr id="16" name="Shape 10"/>
          <p:cNvSpPr/>
          <p:nvPr/>
        </p:nvSpPr>
        <p:spPr>
          <a:xfrm>
            <a:off x="7410807" y="6063734"/>
            <a:ext cx="430411" cy="430411"/>
          </a:xfrm>
          <a:prstGeom prst="roundRect">
            <a:avLst>
              <a:gd name="adj" fmla="val 18670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  <p:txBody>
          <a:bodyPr/>
          <a:lstStyle/>
          <a:p>
            <a:endParaRPr lang="pt-BR" dirty="0"/>
          </a:p>
        </p:txBody>
      </p:sp>
      <p:pic>
        <p:nvPicPr>
          <p:cNvPr id="17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82483" y="6099512"/>
            <a:ext cx="286941" cy="358735"/>
          </a:xfrm>
          <a:prstGeom prst="rect">
            <a:avLst/>
          </a:prstGeom>
        </p:spPr>
      </p:pic>
      <p:sp>
        <p:nvSpPr>
          <p:cNvPr id="18" name="Text 11"/>
          <p:cNvSpPr/>
          <p:nvPr/>
        </p:nvSpPr>
        <p:spPr>
          <a:xfrm>
            <a:off x="8032433" y="6063734"/>
            <a:ext cx="2391608" cy="29896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>
              <a:lnSpc>
                <a:spcPts val="2350"/>
              </a:lnSpc>
              <a:buNone/>
            </a:pPr>
            <a:r>
              <a:rPr lang="en-US" sz="2000" b="1" kern="0" spc="-67" dirty="0">
                <a:solidFill>
                  <a:srgbClr val="000000"/>
                </a:solidFill>
                <a:latin typeface="Arial" panose="020B0604020202020204" pitchFamily="34" charset="0"/>
                <a:ea typeface="Inter Bold" pitchFamily="34" charset="-122"/>
                <a:cs typeface="Arial" panose="020B0604020202020204" pitchFamily="34" charset="0"/>
              </a:rPr>
              <a:t>Liderança Efetiva</a:t>
            </a:r>
          </a:p>
        </p:txBody>
      </p:sp>
      <p:sp>
        <p:nvSpPr>
          <p:cNvPr id="19" name="Text 12"/>
          <p:cNvSpPr/>
          <p:nvPr/>
        </p:nvSpPr>
        <p:spPr>
          <a:xfrm>
            <a:off x="8032433" y="6477476"/>
            <a:ext cx="5928360" cy="9183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600" kern="0" spc="-33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Os líderes não apenas influenciam a direção da organização, mas também desempenham papel essencial na modelagem do comportamento dos indivíduos dentro do ambiente de trabalho.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26821" y="218870"/>
            <a:ext cx="8412718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000" b="1" kern="0" spc="-123" dirty="0">
                <a:solidFill>
                  <a:srgbClr val="000000"/>
                </a:solidFill>
                <a:latin typeface="Arial" panose="020B0604020202020204" pitchFamily="34" charset="0"/>
                <a:ea typeface="Inter Bold" pitchFamily="34" charset="-122"/>
                <a:cs typeface="Arial" panose="020B0604020202020204" pitchFamily="34" charset="0"/>
              </a:rPr>
              <a:t>Desafios na Gestão da Mudança</a:t>
            </a:r>
          </a:p>
        </p:txBody>
      </p:sp>
      <p:sp>
        <p:nvSpPr>
          <p:cNvPr id="3" name="Text 1"/>
          <p:cNvSpPr/>
          <p:nvPr/>
        </p:nvSpPr>
        <p:spPr>
          <a:xfrm>
            <a:off x="1440350" y="2323624"/>
            <a:ext cx="3014067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000" b="1" kern="0" spc="-67" dirty="0">
                <a:solidFill>
                  <a:srgbClr val="000000"/>
                </a:solidFill>
                <a:latin typeface="Arial" panose="020B0604020202020204" pitchFamily="34" charset="0"/>
                <a:ea typeface="Inter Bold" pitchFamily="34" charset="-122"/>
                <a:cs typeface="Arial" panose="020B0604020202020204" pitchFamily="34" charset="0"/>
              </a:rPr>
              <a:t>Resistência à Mudança</a:t>
            </a:r>
          </a:p>
        </p:txBody>
      </p:sp>
      <p:sp>
        <p:nvSpPr>
          <p:cNvPr id="4" name="Text 2"/>
          <p:cNvSpPr/>
          <p:nvPr/>
        </p:nvSpPr>
        <p:spPr>
          <a:xfrm>
            <a:off x="555716" y="3008224"/>
            <a:ext cx="3898702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kern="0" spc="-36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Frequentemente alimentada por questões relacionadas aos funcionários e lacunas de conhecimento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4579" y="2236351"/>
            <a:ext cx="4564975" cy="4564975"/>
          </a:xfrm>
          <a:prstGeom prst="rect">
            <a:avLst/>
          </a:prstGeom>
        </p:spPr>
      </p:pic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57" y="2999423"/>
            <a:ext cx="339328" cy="42422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9699716" y="250507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kern="0" spc="-67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Barreiras Culturais</a:t>
            </a:r>
            <a:endParaRPr lang="en-US" sz="2200" dirty="0"/>
          </a:p>
        </p:txBody>
      </p:sp>
      <p:sp>
        <p:nvSpPr>
          <p:cNvPr id="8" name="Text 4"/>
          <p:cNvSpPr/>
          <p:nvPr/>
        </p:nvSpPr>
        <p:spPr>
          <a:xfrm>
            <a:off x="9699716" y="2995493"/>
            <a:ext cx="38988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kern="0" spc="-36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Normas e valores arraigados podem dificultar a aceitação de novas práticas e tecnologias</a:t>
            </a:r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4579" y="2236351"/>
            <a:ext cx="4564975" cy="4564975"/>
          </a:xfrm>
          <a:prstGeom prst="rect">
            <a:avLst/>
          </a:prstGeom>
        </p:spPr>
      </p:pic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14530" y="3387923"/>
            <a:ext cx="339328" cy="424220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9699716" y="4780478"/>
            <a:ext cx="3898821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kern="0" spc="-67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Expectativas das Partes Interessadas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9699716" y="5625227"/>
            <a:ext cx="38988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850"/>
              </a:lnSpc>
            </a:pPr>
            <a:r>
              <a:rPr lang="en-US" kern="0" spc="-36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A percepção e aceitação da transformação pelos stakeholders podem determinar seu êxito</a:t>
            </a:r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94579" y="2236351"/>
            <a:ext cx="4564975" cy="4564975"/>
          </a:xfrm>
          <a:prstGeom prst="rect">
            <a:avLst/>
          </a:prstGeom>
        </p:spPr>
      </p:pic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26029" y="5613797"/>
            <a:ext cx="339328" cy="424220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1619182" y="495764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b="1" kern="0" spc="-67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Fadiga de Mudança</a:t>
            </a:r>
            <a:endParaRPr lang="en-US" sz="2200" dirty="0"/>
          </a:p>
        </p:txBody>
      </p:sp>
      <p:sp>
        <p:nvSpPr>
          <p:cNvPr id="16" name="Text 8"/>
          <p:cNvSpPr/>
          <p:nvPr/>
        </p:nvSpPr>
        <p:spPr>
          <a:xfrm>
            <a:off x="555716" y="5448062"/>
            <a:ext cx="3898702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kern="0" spc="-36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Desgaste emocional e físico que pode prejudicar tanto a saúde mental quanto a produtividade</a:t>
            </a:r>
          </a:p>
        </p:txBody>
      </p:sp>
      <p:pic>
        <p:nvPicPr>
          <p:cNvPr id="17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94579" y="2236351"/>
            <a:ext cx="4564975" cy="4564975"/>
          </a:xfrm>
          <a:prstGeom prst="rect">
            <a:avLst/>
          </a:prstGeom>
        </p:spPr>
      </p:pic>
      <p:pic>
        <p:nvPicPr>
          <p:cNvPr id="18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00156" y="5225296"/>
            <a:ext cx="339328" cy="424220"/>
          </a:xfrm>
          <a:prstGeom prst="rect">
            <a:avLst/>
          </a:prstGeom>
        </p:spPr>
      </p:pic>
      <p:pic>
        <p:nvPicPr>
          <p:cNvPr id="19" name="Picture 2" descr="UMC">
            <a:extLst>
              <a:ext uri="{FF2B5EF4-FFF2-40B4-BE49-F238E27FC236}">
                <a16:creationId xmlns:a16="http://schemas.microsoft.com/office/drawing/2014/main" id="{E5A7DCDA-83EC-388E-5468-668E2F1997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4418" y="0"/>
            <a:ext cx="1495982" cy="1495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tângulo 19">
            <a:extLst>
              <a:ext uri="{FF2B5EF4-FFF2-40B4-BE49-F238E27FC236}">
                <a16:creationId xmlns:a16="http://schemas.microsoft.com/office/drawing/2014/main" id="{38834E7F-7D51-3B9B-4D25-2501C1AC0A13}"/>
              </a:ext>
            </a:extLst>
          </p:cNvPr>
          <p:cNvSpPr/>
          <p:nvPr/>
        </p:nvSpPr>
        <p:spPr>
          <a:xfrm>
            <a:off x="303179" y="938681"/>
            <a:ext cx="8993430" cy="457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160" dirty="0"/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424DA2A3-9168-344B-BC04-F2931EEE6276}"/>
              </a:ext>
            </a:extLst>
          </p:cNvPr>
          <p:cNvSpPr/>
          <p:nvPr/>
        </p:nvSpPr>
        <p:spPr>
          <a:xfrm>
            <a:off x="626821" y="995432"/>
            <a:ext cx="8993429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16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88300" y="204944"/>
            <a:ext cx="7228999" cy="6144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800"/>
              </a:lnSpc>
              <a:buNone/>
            </a:pPr>
            <a:r>
              <a:rPr lang="en-US" sz="4000" b="1" kern="0" spc="-123" dirty="0">
                <a:solidFill>
                  <a:srgbClr val="000000"/>
                </a:solidFill>
                <a:latin typeface="Arial" panose="020B0604020202020204" pitchFamily="34" charset="0"/>
                <a:ea typeface="Inter Bold" pitchFamily="34" charset="-122"/>
                <a:cs typeface="Arial" panose="020B0604020202020204" pitchFamily="34" charset="0"/>
              </a:rPr>
              <a:t>O Futuro da Gestão da Mudança</a:t>
            </a:r>
          </a:p>
        </p:txBody>
      </p:sp>
      <p:sp>
        <p:nvSpPr>
          <p:cNvPr id="4" name="Text 1"/>
          <p:cNvSpPr/>
          <p:nvPr/>
        </p:nvSpPr>
        <p:spPr>
          <a:xfrm>
            <a:off x="688300" y="4464010"/>
            <a:ext cx="2458164" cy="3073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2000" b="1" kern="0" spc="-67" dirty="0">
                <a:solidFill>
                  <a:srgbClr val="000000"/>
                </a:solidFill>
                <a:latin typeface="Arial" panose="020B0604020202020204" pitchFamily="34" charset="0"/>
                <a:ea typeface="Inter Bold" pitchFamily="34" charset="-122"/>
                <a:cs typeface="Arial" panose="020B0604020202020204" pitchFamily="34" charset="0"/>
              </a:rPr>
              <a:t>Sustentabilidade</a:t>
            </a:r>
          </a:p>
        </p:txBody>
      </p:sp>
      <p:sp>
        <p:nvSpPr>
          <p:cNvPr id="5" name="Text 2"/>
          <p:cNvSpPr/>
          <p:nvPr/>
        </p:nvSpPr>
        <p:spPr>
          <a:xfrm>
            <a:off x="688300" y="4889302"/>
            <a:ext cx="4221242" cy="15734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600" kern="0" spc="-33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A gestão da mudança deve considerar práticas adaptativas que não apenas otimizem a produção, mas também garantam a sustentabilidade ambiental e a segurança alimentar.</a:t>
            </a:r>
          </a:p>
        </p:txBody>
      </p:sp>
      <p:sp>
        <p:nvSpPr>
          <p:cNvPr id="7" name="Text 3"/>
          <p:cNvSpPr/>
          <p:nvPr/>
        </p:nvSpPr>
        <p:spPr>
          <a:xfrm>
            <a:off x="5204460" y="4464010"/>
            <a:ext cx="2660690" cy="3073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400"/>
              </a:lnSpc>
            </a:pPr>
            <a:r>
              <a:rPr lang="en-US" sz="2000" b="1" kern="0" spc="-67" dirty="0">
                <a:solidFill>
                  <a:srgbClr val="000000"/>
                </a:solidFill>
                <a:latin typeface="Arial" panose="020B0604020202020204" pitchFamily="34" charset="0"/>
                <a:ea typeface="Inter Bold" pitchFamily="34" charset="-122"/>
                <a:cs typeface="Arial" panose="020B0604020202020204" pitchFamily="34" charset="0"/>
              </a:rPr>
              <a:t>Integração Comunitária</a:t>
            </a:r>
          </a:p>
        </p:txBody>
      </p:sp>
      <p:sp>
        <p:nvSpPr>
          <p:cNvPr id="8" name="Text 4"/>
          <p:cNvSpPr/>
          <p:nvPr/>
        </p:nvSpPr>
        <p:spPr>
          <a:xfrm>
            <a:off x="5204460" y="4889302"/>
            <a:ext cx="4221361" cy="12587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600" kern="0" spc="-33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Estratégias que integrem o conhecimento científico com as demandas das comunidades locais tornam-se essenciais para o sucesso das mudanças organizacionais.</a:t>
            </a:r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0739" y="1609368"/>
            <a:ext cx="4221242" cy="2608898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9720739" y="4464010"/>
            <a:ext cx="2458164" cy="3073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2000" b="1" kern="0" spc="-67" dirty="0">
                <a:solidFill>
                  <a:srgbClr val="000000"/>
                </a:solidFill>
                <a:latin typeface="Arial" panose="020B0604020202020204" pitchFamily="34" charset="0"/>
                <a:ea typeface="Inter Bold" pitchFamily="34" charset="-122"/>
                <a:cs typeface="Arial" panose="020B0604020202020204" pitchFamily="34" charset="0"/>
              </a:rPr>
              <a:t>Melhoria Contínua</a:t>
            </a:r>
          </a:p>
        </p:txBody>
      </p:sp>
      <p:sp>
        <p:nvSpPr>
          <p:cNvPr id="11" name="Text 6"/>
          <p:cNvSpPr/>
          <p:nvPr/>
        </p:nvSpPr>
        <p:spPr>
          <a:xfrm>
            <a:off x="9720739" y="4889302"/>
            <a:ext cx="4221242" cy="15734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600" kern="0" spc="-33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A implementação de sistemas como o Total Quality Management propõe um compromisso permanente com o aprimoramento, reforçando a importância da transformação cultural dentro da organização.</a:t>
            </a:r>
          </a:p>
        </p:txBody>
      </p:sp>
      <p:sp>
        <p:nvSpPr>
          <p:cNvPr id="12" name="Text 7"/>
          <p:cNvSpPr/>
          <p:nvPr/>
        </p:nvSpPr>
        <p:spPr>
          <a:xfrm>
            <a:off x="512342" y="7091979"/>
            <a:ext cx="13253799" cy="94404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2450"/>
              </a:lnSpc>
              <a:buNone/>
            </a:pPr>
            <a:r>
              <a:rPr lang="en-US" sz="1600" kern="0" spc="-33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As organizações que desenvolvem uma cultura de adaptabilidade e resiliência estarão melhor posicionadas para enfrentar os desafios futuros. A integração de metodologias ágeis, que promovem flexibilidade e colaboração, pode facilitar essa transição para um ambiente de negócios cada vez mais dinâmico e imprevisível.</a:t>
            </a:r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782FAA81-022A-C027-909E-174F1AE5AB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834" y="1633894"/>
            <a:ext cx="4221361" cy="2608898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F140950E-256A-0379-9D3E-1738F6DE32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0793" y="1513918"/>
            <a:ext cx="4216898" cy="2600882"/>
          </a:xfrm>
          <a:prstGeom prst="rect">
            <a:avLst/>
          </a:prstGeom>
        </p:spPr>
      </p:pic>
      <p:pic>
        <p:nvPicPr>
          <p:cNvPr id="3" name="Picture 2" descr="UMC">
            <a:extLst>
              <a:ext uri="{FF2B5EF4-FFF2-40B4-BE49-F238E27FC236}">
                <a16:creationId xmlns:a16="http://schemas.microsoft.com/office/drawing/2014/main" id="{89EFAB94-4F25-E5B8-1829-A555B0B4EF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4418" y="0"/>
            <a:ext cx="1495982" cy="1495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08A3270B-806D-02BE-3152-BF638776EB6D}"/>
              </a:ext>
            </a:extLst>
          </p:cNvPr>
          <p:cNvSpPr/>
          <p:nvPr/>
        </p:nvSpPr>
        <p:spPr>
          <a:xfrm>
            <a:off x="303179" y="938681"/>
            <a:ext cx="8993430" cy="457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160" dirty="0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58E0D835-A33E-DCDF-0C06-E306E250A6CC}"/>
              </a:ext>
            </a:extLst>
          </p:cNvPr>
          <p:cNvSpPr/>
          <p:nvPr/>
        </p:nvSpPr>
        <p:spPr>
          <a:xfrm>
            <a:off x="626821" y="995432"/>
            <a:ext cx="8993429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16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729020" y="739973"/>
            <a:ext cx="7685961" cy="2603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100"/>
              </a:lnSpc>
              <a:buNone/>
            </a:pPr>
            <a:r>
              <a:rPr lang="en-US" sz="4000" b="1" kern="0" spc="-123" dirty="0">
                <a:solidFill>
                  <a:srgbClr val="000000"/>
                </a:solidFill>
                <a:latin typeface="Arial" panose="020B0604020202020204" pitchFamily="34" charset="0"/>
                <a:ea typeface="Inter Bold" pitchFamily="34" charset="-122"/>
                <a:cs typeface="Arial" panose="020B0604020202020204" pitchFamily="34" charset="0"/>
              </a:rPr>
              <a:t>Gestão da Mudança: Navegando em um Ambiente Organizacional em Constante Evolução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1"/>
          <p:cNvSpPr/>
          <p:nvPr/>
        </p:nvSpPr>
        <p:spPr>
          <a:xfrm>
            <a:off x="729019" y="3818283"/>
            <a:ext cx="7685961" cy="133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2600"/>
              </a:lnSpc>
              <a:buNone/>
            </a:pPr>
            <a:r>
              <a:rPr lang="en-US" kern="0" spc="-33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A dinâmica das organizações modernas exige uma abordagem contínua para adaptação e transformação. Neste contexto, a gestão da mudança emerge como uma disciplina fundamental, refletindo </a:t>
            </a:r>
            <a:r>
              <a:rPr lang="en-US" b="1" kern="0" spc="-33" dirty="0">
                <a:solidFill>
                  <a:srgbClr val="FF0000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a necessidade de alinhamento estratégico entre práticas organizacionais e novas realidades do mercado.</a:t>
            </a:r>
            <a:endParaRPr 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FF8D2E78-8A3D-19DA-FD82-6DADBB14DA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2228" y="1386109"/>
            <a:ext cx="4143375" cy="50958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26821" y="193982"/>
            <a:ext cx="12311658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000" b="1" kern="0" spc="-123" dirty="0">
                <a:solidFill>
                  <a:srgbClr val="000000"/>
                </a:solidFill>
                <a:latin typeface="Arial" panose="020B0604020202020204" pitchFamily="34" charset="0"/>
                <a:ea typeface="Inter Bold" pitchFamily="34" charset="-122"/>
                <a:cs typeface="Arial" panose="020B0604020202020204" pitchFamily="34" charset="0"/>
              </a:rPr>
              <a:t>Definição e Importância da Gestão da Mudança</a:t>
            </a:r>
          </a:p>
        </p:txBody>
      </p:sp>
      <p:sp>
        <p:nvSpPr>
          <p:cNvPr id="3" name="Text 1"/>
          <p:cNvSpPr/>
          <p:nvPr/>
        </p:nvSpPr>
        <p:spPr>
          <a:xfrm>
            <a:off x="506710" y="1743166"/>
            <a:ext cx="3804761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000" b="1" kern="0" spc="-67" dirty="0">
                <a:solidFill>
                  <a:srgbClr val="000000"/>
                </a:solidFill>
                <a:latin typeface="Arial" panose="020B0604020202020204" pitchFamily="34" charset="0"/>
                <a:ea typeface="Inter Bold" pitchFamily="34" charset="-122"/>
                <a:cs typeface="Arial" panose="020B0604020202020204" pitchFamily="34" charset="0"/>
              </a:rPr>
              <a:t>O que é Gestão da Mudança?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2"/>
          <p:cNvSpPr/>
          <p:nvPr/>
        </p:nvSpPr>
        <p:spPr>
          <a:xfrm>
            <a:off x="506710" y="2324310"/>
            <a:ext cx="6244709" cy="25403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2850"/>
              </a:lnSpc>
              <a:buNone/>
            </a:pPr>
            <a:r>
              <a:rPr lang="en-US" kern="0" spc="-33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A </a:t>
            </a:r>
            <a:r>
              <a:rPr lang="en-US" kern="0" spc="-33" dirty="0">
                <a:solidFill>
                  <a:srgbClr val="FF0000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gestão da mudança envolve a aplicação de estratégias que visam preparar, apoiar e ajudar indivíduos a se adaptarem a alterações significativas dentro de uma organização</a:t>
            </a:r>
            <a:r>
              <a:rPr lang="en-US" kern="0" spc="-33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. É mais do que simplesmente implementar novas tecnologias ou processos; requer </a:t>
            </a:r>
            <a:r>
              <a:rPr lang="en-US" kern="0" spc="-33" dirty="0">
                <a:solidFill>
                  <a:srgbClr val="FF0000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análise cuidadosa das dinâmicas organizacionais e dos impactos nas pessoas envolvidas</a:t>
            </a:r>
            <a:r>
              <a:rPr lang="en-US" sz="1750" kern="0" spc="-36" dirty="0">
                <a:solidFill>
                  <a:srgbClr val="FF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.</a:t>
            </a:r>
            <a:endParaRPr lang="en-US" sz="1750" dirty="0">
              <a:solidFill>
                <a:srgbClr val="FF0000"/>
              </a:solidFill>
            </a:endParaRPr>
          </a:p>
        </p:txBody>
      </p:sp>
      <p:sp>
        <p:nvSpPr>
          <p:cNvPr id="5" name="Text 3"/>
          <p:cNvSpPr/>
          <p:nvPr/>
        </p:nvSpPr>
        <p:spPr>
          <a:xfrm>
            <a:off x="7878981" y="485675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000" b="1" kern="0" spc="-67" dirty="0">
                <a:solidFill>
                  <a:srgbClr val="000000"/>
                </a:solidFill>
                <a:latin typeface="Arial" panose="020B0604020202020204" pitchFamily="34" charset="0"/>
                <a:ea typeface="Inter Bold" pitchFamily="34" charset="-122"/>
                <a:cs typeface="Arial" panose="020B0604020202020204" pitchFamily="34" charset="0"/>
              </a:rPr>
              <a:t>Por que é Essencial?</a:t>
            </a:r>
          </a:p>
        </p:txBody>
      </p:sp>
      <p:sp>
        <p:nvSpPr>
          <p:cNvPr id="6" name="Text 4"/>
          <p:cNvSpPr/>
          <p:nvPr/>
        </p:nvSpPr>
        <p:spPr>
          <a:xfrm>
            <a:off x="7878981" y="5437898"/>
            <a:ext cx="6244709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2850"/>
              </a:lnSpc>
              <a:buNone/>
            </a:pPr>
            <a:r>
              <a:rPr lang="en-US" kern="0" spc="-33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A transformação organizacional é um processo intrínseco à adaptabilidade das empresas frente às dinâmicas de mercado. A gestão da mudança facilita a transição e minimiza resistências, dependendo diretamente do comprometimento da liderança em guiar as equipes.</a:t>
            </a:r>
          </a:p>
        </p:txBody>
      </p:sp>
      <p:pic>
        <p:nvPicPr>
          <p:cNvPr id="8" name="Picture 2" descr="UMC">
            <a:extLst>
              <a:ext uri="{FF2B5EF4-FFF2-40B4-BE49-F238E27FC236}">
                <a16:creationId xmlns:a16="http://schemas.microsoft.com/office/drawing/2014/main" id="{1342E2A7-782E-9A9F-9550-3307C2E66C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4418" y="0"/>
            <a:ext cx="1495982" cy="1495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F6A5BD76-5B3B-7C67-3BA5-492FC4D2476D}"/>
              </a:ext>
            </a:extLst>
          </p:cNvPr>
          <p:cNvSpPr/>
          <p:nvPr/>
        </p:nvSpPr>
        <p:spPr>
          <a:xfrm>
            <a:off x="303179" y="938681"/>
            <a:ext cx="8993430" cy="457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160" dirty="0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773AED79-D5C5-7422-1E81-FF639AA84814}"/>
              </a:ext>
            </a:extLst>
          </p:cNvPr>
          <p:cNvSpPr/>
          <p:nvPr/>
        </p:nvSpPr>
        <p:spPr>
          <a:xfrm>
            <a:off x="626821" y="995432"/>
            <a:ext cx="8993429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16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321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174224" y="220135"/>
            <a:ext cx="7768352" cy="12282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800"/>
              </a:lnSpc>
              <a:buNone/>
            </a:pPr>
            <a:r>
              <a:rPr lang="en-US" sz="4000" b="1" kern="0" spc="-123" dirty="0">
                <a:solidFill>
                  <a:srgbClr val="000000"/>
                </a:solidFill>
                <a:latin typeface="Arial" panose="020B0604020202020204" pitchFamily="34" charset="0"/>
                <a:ea typeface="Inter Bold" pitchFamily="34" charset="-122"/>
                <a:cs typeface="Arial" panose="020B0604020202020204" pitchFamily="34" charset="0"/>
              </a:rPr>
              <a:t>Processos e Teorias da Gestão da Mudança</a:t>
            </a:r>
          </a:p>
        </p:txBody>
      </p:sp>
      <p:sp>
        <p:nvSpPr>
          <p:cNvPr id="4" name="Shape 1"/>
          <p:cNvSpPr/>
          <p:nvPr/>
        </p:nvSpPr>
        <p:spPr>
          <a:xfrm>
            <a:off x="6174224" y="2063472"/>
            <a:ext cx="3785949" cy="3655457"/>
          </a:xfrm>
          <a:prstGeom prst="roundRect">
            <a:avLst>
              <a:gd name="adj" fmla="val 2258"/>
            </a:avLst>
          </a:prstGeom>
          <a:solidFill>
            <a:schemeClr val="bg1">
              <a:lumMod val="95000"/>
            </a:schemeClr>
          </a:solidFill>
          <a:ln w="7620">
            <a:solidFill>
              <a:srgbClr val="C0C1D7"/>
            </a:solidFill>
            <a:prstDash val="solid"/>
          </a:ln>
        </p:spPr>
        <p:txBody>
          <a:bodyPr/>
          <a:lstStyle/>
          <a:p>
            <a:endParaRPr lang="pt-BR" dirty="0"/>
          </a:p>
        </p:txBody>
      </p:sp>
      <p:sp>
        <p:nvSpPr>
          <p:cNvPr id="5" name="Text 2"/>
          <p:cNvSpPr/>
          <p:nvPr/>
        </p:nvSpPr>
        <p:spPr>
          <a:xfrm>
            <a:off x="6378297" y="2267545"/>
            <a:ext cx="2769632" cy="3069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2000" b="1" kern="0" spc="-67" dirty="0">
                <a:solidFill>
                  <a:srgbClr val="000000"/>
                </a:solidFill>
                <a:latin typeface="Arial" panose="020B0604020202020204" pitchFamily="34" charset="0"/>
                <a:ea typeface="Inter Bold" pitchFamily="34" charset="-122"/>
                <a:cs typeface="Arial" panose="020B0604020202020204" pitchFamily="34" charset="0"/>
              </a:rPr>
              <a:t>Ciclo de Vida do Produto</a:t>
            </a:r>
          </a:p>
        </p:txBody>
      </p:sp>
      <p:sp>
        <p:nvSpPr>
          <p:cNvPr id="6" name="Text 3"/>
          <p:cNvSpPr/>
          <p:nvPr/>
        </p:nvSpPr>
        <p:spPr>
          <a:xfrm>
            <a:off x="6293236" y="2894555"/>
            <a:ext cx="3377803" cy="22011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450"/>
              </a:lnSpc>
              <a:buNone/>
            </a:pPr>
            <a:r>
              <a:rPr lang="en-US" kern="0" spc="-33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A implementação eficaz da gestão da mudança requer compreensão aprofundada do ciclo de vida do produto e dos impactos que alterações podem ocasionar em cada fase, desde o desenvolvimento até a entrega final.</a:t>
            </a:r>
          </a:p>
        </p:txBody>
      </p:sp>
      <p:sp>
        <p:nvSpPr>
          <p:cNvPr id="7" name="Shape 4"/>
          <p:cNvSpPr/>
          <p:nvPr/>
        </p:nvSpPr>
        <p:spPr>
          <a:xfrm>
            <a:off x="10156627" y="2063472"/>
            <a:ext cx="3785949" cy="3655457"/>
          </a:xfrm>
          <a:prstGeom prst="roundRect">
            <a:avLst>
              <a:gd name="adj" fmla="val 2258"/>
            </a:avLst>
          </a:prstGeom>
          <a:solidFill>
            <a:schemeClr val="bg1">
              <a:lumMod val="95000"/>
            </a:schemeClr>
          </a:solidFill>
          <a:ln w="7620">
            <a:solidFill>
              <a:srgbClr val="C0C1D7"/>
            </a:solidFill>
            <a:prstDash val="solid"/>
          </a:ln>
        </p:spPr>
        <p:txBody>
          <a:bodyPr/>
          <a:lstStyle/>
          <a:p>
            <a:endParaRPr lang="pt-BR" dirty="0"/>
          </a:p>
        </p:txBody>
      </p:sp>
      <p:sp>
        <p:nvSpPr>
          <p:cNvPr id="8" name="Text 5"/>
          <p:cNvSpPr/>
          <p:nvPr/>
        </p:nvSpPr>
        <p:spPr>
          <a:xfrm>
            <a:off x="10360700" y="2267545"/>
            <a:ext cx="3778330" cy="61388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400"/>
              </a:lnSpc>
            </a:pPr>
            <a:r>
              <a:rPr lang="en-US" sz="2000" b="1" kern="0" spc="-67" dirty="0">
                <a:solidFill>
                  <a:srgbClr val="000000"/>
                </a:solidFill>
                <a:latin typeface="Arial" panose="020B0604020202020204" pitchFamily="34" charset="0"/>
                <a:ea typeface="Inter Bold" pitchFamily="34" charset="-122"/>
                <a:cs typeface="Arial" panose="020B0604020202020204" pitchFamily="34" charset="0"/>
              </a:rPr>
              <a:t>Gestão de Mudanças Técnicas</a:t>
            </a:r>
          </a:p>
        </p:txBody>
      </p:sp>
      <p:sp>
        <p:nvSpPr>
          <p:cNvPr id="9" name="Text 6"/>
          <p:cNvSpPr/>
          <p:nvPr/>
        </p:nvSpPr>
        <p:spPr>
          <a:xfrm>
            <a:off x="10360699" y="2894555"/>
            <a:ext cx="3377803" cy="25155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450"/>
              </a:lnSpc>
              <a:buNone/>
            </a:pPr>
            <a:r>
              <a:rPr lang="en-US" kern="0" spc="-33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Em ambientes de engenharia, a gestão de mudanças técnicas mostra-se essencial para assegurar conformidade com padrões e otimização de recursos. Iniciativas como definição baseada em modelo e arquitetura orientada a serviços são cruciais.</a:t>
            </a:r>
          </a:p>
        </p:txBody>
      </p:sp>
      <p:sp>
        <p:nvSpPr>
          <p:cNvPr id="10" name="Shape 7"/>
          <p:cNvSpPr/>
          <p:nvPr/>
        </p:nvSpPr>
        <p:spPr>
          <a:xfrm>
            <a:off x="6174224" y="5915382"/>
            <a:ext cx="7768352" cy="1776293"/>
          </a:xfrm>
          <a:prstGeom prst="roundRect">
            <a:avLst>
              <a:gd name="adj" fmla="val 4647"/>
            </a:avLst>
          </a:prstGeom>
          <a:solidFill>
            <a:schemeClr val="bg1">
              <a:lumMod val="95000"/>
            </a:schemeClr>
          </a:solidFill>
          <a:ln w="7620">
            <a:solidFill>
              <a:srgbClr val="C0C1D7"/>
            </a:solidFill>
            <a:prstDash val="solid"/>
          </a:ln>
        </p:spPr>
        <p:txBody>
          <a:bodyPr/>
          <a:lstStyle/>
          <a:p>
            <a:endParaRPr lang="pt-BR" dirty="0"/>
          </a:p>
        </p:txBody>
      </p:sp>
      <p:sp>
        <p:nvSpPr>
          <p:cNvPr id="11" name="Text 8"/>
          <p:cNvSpPr/>
          <p:nvPr/>
        </p:nvSpPr>
        <p:spPr>
          <a:xfrm>
            <a:off x="6378297" y="6119455"/>
            <a:ext cx="2857143" cy="3069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2000" b="1" kern="0" spc="-67" dirty="0">
                <a:solidFill>
                  <a:srgbClr val="000000"/>
                </a:solidFill>
                <a:latin typeface="Arial" panose="020B0604020202020204" pitchFamily="34" charset="0"/>
                <a:ea typeface="Inter Bold" pitchFamily="34" charset="-122"/>
                <a:cs typeface="Arial" panose="020B0604020202020204" pitchFamily="34" charset="0"/>
              </a:rPr>
              <a:t>Adaptação às Oscilações</a:t>
            </a:r>
          </a:p>
        </p:txBody>
      </p:sp>
      <p:sp>
        <p:nvSpPr>
          <p:cNvPr id="12" name="Text 9"/>
          <p:cNvSpPr/>
          <p:nvPr/>
        </p:nvSpPr>
        <p:spPr>
          <a:xfrm>
            <a:off x="6378297" y="6544270"/>
            <a:ext cx="7360206" cy="9433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kern="0" spc="-33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A adaptação às oscilações nos padrões de consumo e questões climáticas reforçam a necessidade de estratégias resilientes, que influenciam significativamente na sustentabilidade organizacional.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26821" y="256351"/>
            <a:ext cx="10696694" cy="5909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650"/>
              </a:lnSpc>
              <a:buNone/>
            </a:pPr>
            <a:r>
              <a:rPr lang="en-US" sz="4000" b="1" kern="0" spc="-123" dirty="0">
                <a:solidFill>
                  <a:srgbClr val="000000"/>
                </a:solidFill>
                <a:latin typeface="Arial" panose="020B0604020202020204" pitchFamily="34" charset="0"/>
                <a:ea typeface="Inter Bold" pitchFamily="34" charset="-122"/>
                <a:cs typeface="Arial" panose="020B0604020202020204" pitchFamily="34" charset="0"/>
              </a:rPr>
              <a:t>Teorias e Modelos Chave em Gestão da Mudança</a:t>
            </a:r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5038" y="1789867"/>
            <a:ext cx="1646634" cy="1089303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5363" y="2303383"/>
            <a:ext cx="265867" cy="332303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5000744" y="1978938"/>
            <a:ext cx="2363748" cy="2953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2000" b="1" kern="0" spc="-67" dirty="0">
                <a:solidFill>
                  <a:srgbClr val="000000"/>
                </a:solidFill>
                <a:latin typeface="Arial" panose="020B0604020202020204" pitchFamily="34" charset="0"/>
                <a:ea typeface="Inter Bold" pitchFamily="34" charset="-122"/>
                <a:cs typeface="Arial" panose="020B0604020202020204" pitchFamily="34" charset="0"/>
              </a:rPr>
              <a:t>Modelo de Lewin</a:t>
            </a:r>
          </a:p>
        </p:txBody>
      </p:sp>
      <p:sp>
        <p:nvSpPr>
          <p:cNvPr id="6" name="Text 2"/>
          <p:cNvSpPr/>
          <p:nvPr/>
        </p:nvSpPr>
        <p:spPr>
          <a:xfrm>
            <a:off x="5000744" y="2387679"/>
            <a:ext cx="2792611" cy="3024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kern="0" spc="-33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Descongelar, Mudar, Recongelar</a:t>
            </a:r>
          </a:p>
        </p:txBody>
      </p:sp>
      <p:sp>
        <p:nvSpPr>
          <p:cNvPr id="7" name="Shape 3"/>
          <p:cNvSpPr/>
          <p:nvPr/>
        </p:nvSpPr>
        <p:spPr>
          <a:xfrm>
            <a:off x="4858941" y="2893219"/>
            <a:ext cx="9062442" cy="11430"/>
          </a:xfrm>
          <a:prstGeom prst="roundRect">
            <a:avLst>
              <a:gd name="adj" fmla="val 694863"/>
            </a:avLst>
          </a:prstGeom>
          <a:solidFill>
            <a:srgbClr val="C0C1D7"/>
          </a:solidFill>
          <a:ln/>
        </p:spPr>
        <p:txBody>
          <a:bodyPr/>
          <a:lstStyle/>
          <a:p>
            <a:endParaRPr lang="pt-BR" dirty="0"/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1721" y="2926437"/>
            <a:ext cx="3293388" cy="1089303"/>
          </a:xfrm>
          <a:prstGeom prst="rect">
            <a:avLst/>
          </a:prstGeom>
        </p:spPr>
      </p:pic>
      <p:pic>
        <p:nvPicPr>
          <p:cNvPr id="9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55482" y="3304937"/>
            <a:ext cx="265867" cy="332303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5824180" y="3115508"/>
            <a:ext cx="2363748" cy="2953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300"/>
              </a:lnSpc>
            </a:pPr>
            <a:r>
              <a:rPr lang="en-US" sz="2000" b="1" kern="0" spc="-67" dirty="0">
                <a:solidFill>
                  <a:srgbClr val="000000"/>
                </a:solidFill>
                <a:latin typeface="Arial" panose="020B0604020202020204" pitchFamily="34" charset="0"/>
                <a:ea typeface="Inter Bold" pitchFamily="34" charset="-122"/>
                <a:cs typeface="Arial" panose="020B0604020202020204" pitchFamily="34" charset="0"/>
              </a:rPr>
              <a:t>ADKAR</a:t>
            </a:r>
          </a:p>
        </p:txBody>
      </p:sp>
      <p:sp>
        <p:nvSpPr>
          <p:cNvPr id="11" name="Text 5"/>
          <p:cNvSpPr/>
          <p:nvPr/>
        </p:nvSpPr>
        <p:spPr>
          <a:xfrm>
            <a:off x="5824180" y="3524250"/>
            <a:ext cx="5254109" cy="3024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kern="0" spc="-33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Conscientização, Desejo, Conhecimento, Habilidade, Reforço</a:t>
            </a:r>
          </a:p>
        </p:txBody>
      </p:sp>
      <p:sp>
        <p:nvSpPr>
          <p:cNvPr id="12" name="Shape 6"/>
          <p:cNvSpPr/>
          <p:nvPr/>
        </p:nvSpPr>
        <p:spPr>
          <a:xfrm>
            <a:off x="5682377" y="4029789"/>
            <a:ext cx="8239006" cy="11430"/>
          </a:xfrm>
          <a:prstGeom prst="roundRect">
            <a:avLst>
              <a:gd name="adj" fmla="val 694863"/>
            </a:avLst>
          </a:prstGeom>
          <a:solidFill>
            <a:srgbClr val="C0C1D7"/>
          </a:solidFill>
          <a:ln/>
        </p:spPr>
        <p:txBody>
          <a:bodyPr/>
          <a:lstStyle/>
          <a:p>
            <a:endParaRPr lang="pt-BR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18285" y="4063008"/>
            <a:ext cx="4940141" cy="1089303"/>
          </a:xfrm>
          <a:prstGeom prst="rect">
            <a:avLst/>
          </a:prstGeom>
        </p:spPr>
      </p:pic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55363" y="4441508"/>
            <a:ext cx="265867" cy="332303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6647498" y="4252079"/>
            <a:ext cx="2363748" cy="2953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>
              <a:lnSpc>
                <a:spcPts val="2300"/>
              </a:lnSpc>
              <a:buNone/>
            </a:pPr>
            <a:r>
              <a:rPr lang="en-US" sz="2000" b="1" kern="0" spc="-67" dirty="0">
                <a:solidFill>
                  <a:srgbClr val="000000"/>
                </a:solidFill>
                <a:latin typeface="Arial" panose="020B0604020202020204" pitchFamily="34" charset="0"/>
                <a:ea typeface="Inter Bold" pitchFamily="34" charset="-122"/>
                <a:cs typeface="Arial" panose="020B0604020202020204" pitchFamily="34" charset="0"/>
              </a:rPr>
              <a:t>8 Etapas de Kotter</a:t>
            </a:r>
          </a:p>
        </p:txBody>
      </p:sp>
      <p:sp>
        <p:nvSpPr>
          <p:cNvPr id="16" name="Text 8"/>
          <p:cNvSpPr/>
          <p:nvPr/>
        </p:nvSpPr>
        <p:spPr>
          <a:xfrm>
            <a:off x="6647498" y="4660821"/>
            <a:ext cx="4713684" cy="3024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350"/>
              </a:lnSpc>
            </a:pPr>
            <a:r>
              <a:rPr lang="en-US" kern="0" spc="-33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Processo estruturado de transformação organizacional</a:t>
            </a:r>
          </a:p>
        </p:txBody>
      </p:sp>
      <p:sp>
        <p:nvSpPr>
          <p:cNvPr id="17" name="Shape 9"/>
          <p:cNvSpPr/>
          <p:nvPr/>
        </p:nvSpPr>
        <p:spPr>
          <a:xfrm>
            <a:off x="6505694" y="5166360"/>
            <a:ext cx="7415689" cy="11430"/>
          </a:xfrm>
          <a:prstGeom prst="roundRect">
            <a:avLst>
              <a:gd name="adj" fmla="val 694863"/>
            </a:avLst>
          </a:prstGeom>
          <a:solidFill>
            <a:srgbClr val="C0C1D7"/>
          </a:solidFill>
          <a:ln/>
        </p:spPr>
        <p:txBody>
          <a:bodyPr/>
          <a:lstStyle/>
          <a:p>
            <a:endParaRPr lang="pt-BR" dirty="0"/>
          </a:p>
        </p:txBody>
      </p:sp>
      <p:pic>
        <p:nvPicPr>
          <p:cNvPr id="18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4968" y="5199578"/>
            <a:ext cx="6586895" cy="1089303"/>
          </a:xfrm>
          <a:prstGeom prst="rect">
            <a:avLst/>
          </a:prstGeom>
        </p:spPr>
      </p:pic>
      <p:pic>
        <p:nvPicPr>
          <p:cNvPr id="19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55482" y="5578078"/>
            <a:ext cx="265867" cy="332303"/>
          </a:xfrm>
          <a:prstGeom prst="rect">
            <a:avLst/>
          </a:prstGeom>
        </p:spPr>
      </p:pic>
      <p:sp>
        <p:nvSpPr>
          <p:cNvPr id="20" name="Text 10"/>
          <p:cNvSpPr/>
          <p:nvPr/>
        </p:nvSpPr>
        <p:spPr>
          <a:xfrm>
            <a:off x="7470934" y="5388650"/>
            <a:ext cx="2363748" cy="2953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300"/>
              </a:lnSpc>
            </a:pPr>
            <a:r>
              <a:rPr lang="en-US" sz="2000" b="1" kern="0" spc="-67" dirty="0">
                <a:solidFill>
                  <a:srgbClr val="000000"/>
                </a:solidFill>
                <a:latin typeface="Arial" panose="020B0604020202020204" pitchFamily="34" charset="0"/>
                <a:ea typeface="Inter Bold" pitchFamily="34" charset="-122"/>
                <a:cs typeface="Arial" panose="020B0604020202020204" pitchFamily="34" charset="0"/>
              </a:rPr>
              <a:t>7-S da McKinsey</a:t>
            </a:r>
          </a:p>
        </p:txBody>
      </p:sp>
      <p:sp>
        <p:nvSpPr>
          <p:cNvPr id="21" name="Text 11"/>
          <p:cNvSpPr/>
          <p:nvPr/>
        </p:nvSpPr>
        <p:spPr>
          <a:xfrm>
            <a:off x="7470934" y="5797391"/>
            <a:ext cx="5775008" cy="3024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>
              <a:lnSpc>
                <a:spcPts val="2350"/>
              </a:lnSpc>
              <a:buNone/>
            </a:pPr>
            <a:r>
              <a:rPr lang="en-US" kern="0" spc="-33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Estratégia, Estrutura, Sistemas, Valores, Estilo, Pessoal, Habilidades</a:t>
            </a:r>
          </a:p>
        </p:txBody>
      </p:sp>
      <p:sp>
        <p:nvSpPr>
          <p:cNvPr id="22" name="Text 12"/>
          <p:cNvSpPr/>
          <p:nvPr/>
        </p:nvSpPr>
        <p:spPr>
          <a:xfrm>
            <a:off x="661749" y="7090698"/>
            <a:ext cx="13306901" cy="7049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2350"/>
              </a:lnSpc>
              <a:buNone/>
            </a:pPr>
            <a:r>
              <a:rPr lang="en-US" kern="0" spc="-33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Em um ambiente empresarial em constante evolução, </a:t>
            </a:r>
            <a:r>
              <a:rPr lang="en-US" kern="0" spc="-33" dirty="0">
                <a:solidFill>
                  <a:srgbClr val="FF0000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a capacidade de adaptação torna-se um ativo indispensável. </a:t>
            </a:r>
            <a:r>
              <a:rPr lang="en-US" kern="0" spc="-33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As organizações enfrentam desafios significativos ao implementar mudanças.</a:t>
            </a:r>
          </a:p>
        </p:txBody>
      </p:sp>
      <p:pic>
        <p:nvPicPr>
          <p:cNvPr id="23" name="Picture 2" descr="UMC">
            <a:extLst>
              <a:ext uri="{FF2B5EF4-FFF2-40B4-BE49-F238E27FC236}">
                <a16:creationId xmlns:a16="http://schemas.microsoft.com/office/drawing/2014/main" id="{B505B43D-3629-A14B-66DA-EDB1C1AB70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4418" y="0"/>
            <a:ext cx="1495982" cy="1495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tângulo 23">
            <a:extLst>
              <a:ext uri="{FF2B5EF4-FFF2-40B4-BE49-F238E27FC236}">
                <a16:creationId xmlns:a16="http://schemas.microsoft.com/office/drawing/2014/main" id="{FCA4A96A-1187-A294-2F09-27BCFB37DDA0}"/>
              </a:ext>
            </a:extLst>
          </p:cNvPr>
          <p:cNvSpPr/>
          <p:nvPr/>
        </p:nvSpPr>
        <p:spPr>
          <a:xfrm>
            <a:off x="303179" y="938681"/>
            <a:ext cx="8993430" cy="457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160" dirty="0"/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id="{354A746D-DB49-27C9-8523-449133D8015D}"/>
              </a:ext>
            </a:extLst>
          </p:cNvPr>
          <p:cNvSpPr/>
          <p:nvPr/>
        </p:nvSpPr>
        <p:spPr>
          <a:xfrm>
            <a:off x="626821" y="995432"/>
            <a:ext cx="8993429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16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653236" y="331885"/>
            <a:ext cx="7837408" cy="11668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550"/>
              </a:lnSpc>
              <a:buNone/>
            </a:pPr>
            <a:r>
              <a:rPr lang="en-US" sz="4000" b="1" kern="0" spc="-123" dirty="0">
                <a:solidFill>
                  <a:srgbClr val="000000"/>
                </a:solidFill>
                <a:latin typeface="Arial" panose="020B0604020202020204" pitchFamily="34" charset="0"/>
                <a:ea typeface="Inter Bold" pitchFamily="34" charset="-122"/>
                <a:cs typeface="Arial" panose="020B0604020202020204" pitchFamily="34" charset="0"/>
              </a:rPr>
              <a:t>A Necessidade de Mudança nas Organizações</a:t>
            </a:r>
          </a:p>
        </p:txBody>
      </p:sp>
      <p:sp>
        <p:nvSpPr>
          <p:cNvPr id="4" name="Shape 1"/>
          <p:cNvSpPr/>
          <p:nvPr/>
        </p:nvSpPr>
        <p:spPr>
          <a:xfrm>
            <a:off x="863203" y="2258258"/>
            <a:ext cx="22860" cy="5159812"/>
          </a:xfrm>
          <a:prstGeom prst="roundRect">
            <a:avLst>
              <a:gd name="adj" fmla="val 342988"/>
            </a:avLst>
          </a:prstGeom>
          <a:solidFill>
            <a:srgbClr val="C0C1D7"/>
          </a:solidFill>
          <a:ln/>
        </p:spPr>
        <p:txBody>
          <a:bodyPr/>
          <a:lstStyle/>
          <a:p>
            <a:endParaRPr lang="pt-BR" dirty="0"/>
          </a:p>
        </p:txBody>
      </p:sp>
      <p:sp>
        <p:nvSpPr>
          <p:cNvPr id="5" name="Shape 2"/>
          <p:cNvSpPr/>
          <p:nvPr/>
        </p:nvSpPr>
        <p:spPr>
          <a:xfrm>
            <a:off x="1050310" y="2666643"/>
            <a:ext cx="559951" cy="22860"/>
          </a:xfrm>
          <a:prstGeom prst="roundRect">
            <a:avLst>
              <a:gd name="adj" fmla="val 342988"/>
            </a:avLst>
          </a:prstGeom>
          <a:solidFill>
            <a:srgbClr val="C0C1D7"/>
          </a:solidFill>
          <a:ln/>
        </p:spPr>
        <p:txBody>
          <a:bodyPr/>
          <a:lstStyle/>
          <a:p>
            <a:endParaRPr lang="pt-BR" dirty="0"/>
          </a:p>
        </p:txBody>
      </p:sp>
      <p:sp>
        <p:nvSpPr>
          <p:cNvPr id="6" name="Shape 3"/>
          <p:cNvSpPr/>
          <p:nvPr/>
        </p:nvSpPr>
        <p:spPr>
          <a:xfrm>
            <a:off x="653236" y="2468166"/>
            <a:ext cx="419933" cy="419933"/>
          </a:xfrm>
          <a:prstGeom prst="roundRect">
            <a:avLst>
              <a:gd name="adj" fmla="val 18671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  <p:txBody>
          <a:bodyPr/>
          <a:lstStyle/>
          <a:p>
            <a:endParaRPr lang="pt-BR" dirty="0"/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186" y="2503110"/>
            <a:ext cx="279916" cy="349925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1796653" y="2444829"/>
            <a:ext cx="3538299" cy="2917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300"/>
              </a:lnSpc>
            </a:pPr>
            <a:r>
              <a:rPr lang="en-US" sz="2000" b="1" kern="0" spc="-67" dirty="0">
                <a:solidFill>
                  <a:srgbClr val="000000"/>
                </a:solidFill>
                <a:latin typeface="Arial" panose="020B0604020202020204" pitchFamily="34" charset="0"/>
                <a:ea typeface="Inter Bold" pitchFamily="34" charset="-122"/>
                <a:cs typeface="Arial" panose="020B0604020202020204" pitchFamily="34" charset="0"/>
              </a:rPr>
              <a:t>Rápidas Mudanças Tecnológicas</a:t>
            </a:r>
          </a:p>
        </p:txBody>
      </p:sp>
      <p:sp>
        <p:nvSpPr>
          <p:cNvPr id="9" name="Text 5"/>
          <p:cNvSpPr/>
          <p:nvPr/>
        </p:nvSpPr>
        <p:spPr>
          <a:xfrm>
            <a:off x="1796653" y="2848451"/>
            <a:ext cx="6694051" cy="2986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kern="0" spc="-33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Exigem que as empresas reavaliem suas práticas e processos regularmente</a:t>
            </a:r>
          </a:p>
        </p:txBody>
      </p:sp>
      <p:sp>
        <p:nvSpPr>
          <p:cNvPr id="10" name="Shape 6"/>
          <p:cNvSpPr/>
          <p:nvPr/>
        </p:nvSpPr>
        <p:spPr>
          <a:xfrm>
            <a:off x="1050310" y="3928586"/>
            <a:ext cx="559951" cy="22860"/>
          </a:xfrm>
          <a:prstGeom prst="roundRect">
            <a:avLst>
              <a:gd name="adj" fmla="val 342988"/>
            </a:avLst>
          </a:prstGeom>
          <a:solidFill>
            <a:srgbClr val="C0C1D7"/>
          </a:solidFill>
          <a:ln/>
        </p:spPr>
        <p:txBody>
          <a:bodyPr/>
          <a:lstStyle/>
          <a:p>
            <a:endParaRPr lang="pt-BR" dirty="0"/>
          </a:p>
        </p:txBody>
      </p:sp>
      <p:sp>
        <p:nvSpPr>
          <p:cNvPr id="11" name="Shape 7"/>
          <p:cNvSpPr/>
          <p:nvPr/>
        </p:nvSpPr>
        <p:spPr>
          <a:xfrm>
            <a:off x="653236" y="3730109"/>
            <a:ext cx="419933" cy="419933"/>
          </a:xfrm>
          <a:prstGeom prst="roundRect">
            <a:avLst>
              <a:gd name="adj" fmla="val 18671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  <p:txBody>
          <a:bodyPr/>
          <a:lstStyle/>
          <a:p>
            <a:endParaRPr lang="pt-BR" dirty="0"/>
          </a:p>
        </p:txBody>
      </p:sp>
      <p:pic>
        <p:nvPicPr>
          <p:cNvPr id="12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186" y="3765054"/>
            <a:ext cx="279916" cy="349925"/>
          </a:xfrm>
          <a:prstGeom prst="rect">
            <a:avLst/>
          </a:prstGeom>
        </p:spPr>
      </p:pic>
      <p:sp>
        <p:nvSpPr>
          <p:cNvPr id="13" name="Text 8"/>
          <p:cNvSpPr/>
          <p:nvPr/>
        </p:nvSpPr>
        <p:spPr>
          <a:xfrm>
            <a:off x="1796653" y="3706773"/>
            <a:ext cx="4835843" cy="2917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>
              <a:lnSpc>
                <a:spcPts val="2300"/>
              </a:lnSpc>
              <a:buNone/>
            </a:pPr>
            <a:r>
              <a:rPr lang="en-US" sz="2000" b="1" kern="0" spc="-67" dirty="0">
                <a:solidFill>
                  <a:srgbClr val="000000"/>
                </a:solidFill>
                <a:latin typeface="Arial" panose="020B0604020202020204" pitchFamily="34" charset="0"/>
                <a:ea typeface="Inter Bold" pitchFamily="34" charset="-122"/>
                <a:cs typeface="Arial" panose="020B0604020202020204" pitchFamily="34" charset="0"/>
              </a:rPr>
              <a:t>Evolução do Comportamento do Consumidor</a:t>
            </a:r>
          </a:p>
        </p:txBody>
      </p:sp>
      <p:sp>
        <p:nvSpPr>
          <p:cNvPr id="14" name="Text 9"/>
          <p:cNvSpPr/>
          <p:nvPr/>
        </p:nvSpPr>
        <p:spPr>
          <a:xfrm>
            <a:off x="1796653" y="4110395"/>
            <a:ext cx="6694051" cy="2986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350"/>
              </a:lnSpc>
            </a:pPr>
            <a:r>
              <a:rPr lang="en-US" kern="0" spc="-33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Altera as expectativas e demandas do mercado</a:t>
            </a:r>
          </a:p>
        </p:txBody>
      </p:sp>
      <p:sp>
        <p:nvSpPr>
          <p:cNvPr id="15" name="Shape 10"/>
          <p:cNvSpPr/>
          <p:nvPr/>
        </p:nvSpPr>
        <p:spPr>
          <a:xfrm>
            <a:off x="1050310" y="5190530"/>
            <a:ext cx="559951" cy="22860"/>
          </a:xfrm>
          <a:prstGeom prst="roundRect">
            <a:avLst>
              <a:gd name="adj" fmla="val 342988"/>
            </a:avLst>
          </a:prstGeom>
          <a:solidFill>
            <a:srgbClr val="C0C1D7"/>
          </a:solidFill>
          <a:ln/>
        </p:spPr>
        <p:txBody>
          <a:bodyPr/>
          <a:lstStyle/>
          <a:p>
            <a:endParaRPr lang="pt-BR" dirty="0"/>
          </a:p>
        </p:txBody>
      </p:sp>
      <p:sp>
        <p:nvSpPr>
          <p:cNvPr id="16" name="Shape 11"/>
          <p:cNvSpPr/>
          <p:nvPr/>
        </p:nvSpPr>
        <p:spPr>
          <a:xfrm>
            <a:off x="653236" y="4992053"/>
            <a:ext cx="419933" cy="419933"/>
          </a:xfrm>
          <a:prstGeom prst="roundRect">
            <a:avLst>
              <a:gd name="adj" fmla="val 18671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  <p:txBody>
          <a:bodyPr/>
          <a:lstStyle/>
          <a:p>
            <a:endParaRPr lang="pt-BR" dirty="0"/>
          </a:p>
        </p:txBody>
      </p:sp>
      <p:pic>
        <p:nvPicPr>
          <p:cNvPr id="17" name="Image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186" y="5026997"/>
            <a:ext cx="279916" cy="349925"/>
          </a:xfrm>
          <a:prstGeom prst="rect">
            <a:avLst/>
          </a:prstGeom>
        </p:spPr>
      </p:pic>
      <p:sp>
        <p:nvSpPr>
          <p:cNvPr id="18" name="Text 12"/>
          <p:cNvSpPr/>
          <p:nvPr/>
        </p:nvSpPr>
        <p:spPr>
          <a:xfrm>
            <a:off x="1796653" y="4968716"/>
            <a:ext cx="3493532" cy="2917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300"/>
              </a:lnSpc>
            </a:pPr>
            <a:r>
              <a:rPr lang="en-US" sz="2000" b="1" kern="0" spc="-67" dirty="0">
                <a:solidFill>
                  <a:srgbClr val="000000"/>
                </a:solidFill>
                <a:latin typeface="Arial" panose="020B0604020202020204" pitchFamily="34" charset="0"/>
                <a:ea typeface="Inter Bold" pitchFamily="34" charset="-122"/>
                <a:cs typeface="Arial" panose="020B0604020202020204" pitchFamily="34" charset="0"/>
              </a:rPr>
              <a:t>Performance dos Colaboradores</a:t>
            </a:r>
          </a:p>
        </p:txBody>
      </p:sp>
      <p:sp>
        <p:nvSpPr>
          <p:cNvPr id="19" name="Text 13"/>
          <p:cNvSpPr/>
          <p:nvPr/>
        </p:nvSpPr>
        <p:spPr>
          <a:xfrm>
            <a:off x="1796653" y="5372338"/>
            <a:ext cx="6694051" cy="2986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>
              <a:lnSpc>
                <a:spcPts val="2350"/>
              </a:lnSpc>
              <a:buNone/>
            </a:pPr>
            <a:r>
              <a:rPr lang="en-US" kern="0" spc="-33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Mudanças mal planejadas podem minar a motivação e satisfação no trabalho</a:t>
            </a:r>
          </a:p>
        </p:txBody>
      </p:sp>
      <p:sp>
        <p:nvSpPr>
          <p:cNvPr id="20" name="Shape 14"/>
          <p:cNvSpPr/>
          <p:nvPr/>
        </p:nvSpPr>
        <p:spPr>
          <a:xfrm>
            <a:off x="1050310" y="6452473"/>
            <a:ext cx="559951" cy="22860"/>
          </a:xfrm>
          <a:prstGeom prst="roundRect">
            <a:avLst>
              <a:gd name="adj" fmla="val 342988"/>
            </a:avLst>
          </a:prstGeom>
          <a:solidFill>
            <a:srgbClr val="C0C1D7"/>
          </a:solidFill>
          <a:ln/>
        </p:spPr>
        <p:txBody>
          <a:bodyPr/>
          <a:lstStyle/>
          <a:p>
            <a:endParaRPr lang="pt-BR" dirty="0"/>
          </a:p>
        </p:txBody>
      </p:sp>
      <p:sp>
        <p:nvSpPr>
          <p:cNvPr id="21" name="Shape 15"/>
          <p:cNvSpPr/>
          <p:nvPr/>
        </p:nvSpPr>
        <p:spPr>
          <a:xfrm>
            <a:off x="653236" y="6253996"/>
            <a:ext cx="419933" cy="419933"/>
          </a:xfrm>
          <a:prstGeom prst="roundRect">
            <a:avLst>
              <a:gd name="adj" fmla="val 18671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  <p:txBody>
          <a:bodyPr/>
          <a:lstStyle/>
          <a:p>
            <a:endParaRPr lang="pt-BR" dirty="0"/>
          </a:p>
        </p:txBody>
      </p:sp>
      <p:pic>
        <p:nvPicPr>
          <p:cNvPr id="22" name="Image 4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3186" y="6288941"/>
            <a:ext cx="279916" cy="349925"/>
          </a:xfrm>
          <a:prstGeom prst="rect">
            <a:avLst/>
          </a:prstGeom>
        </p:spPr>
      </p:pic>
      <p:sp>
        <p:nvSpPr>
          <p:cNvPr id="23" name="Text 16"/>
          <p:cNvSpPr/>
          <p:nvPr/>
        </p:nvSpPr>
        <p:spPr>
          <a:xfrm>
            <a:off x="1796653" y="6230660"/>
            <a:ext cx="3907869" cy="2917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>
              <a:lnSpc>
                <a:spcPts val="2300"/>
              </a:lnSpc>
              <a:buNone/>
            </a:pPr>
            <a:r>
              <a:rPr lang="en-US" sz="2000" b="1" kern="0" spc="-67" dirty="0">
                <a:solidFill>
                  <a:srgbClr val="000000"/>
                </a:solidFill>
                <a:latin typeface="Arial" panose="020B0604020202020204" pitchFamily="34" charset="0"/>
                <a:ea typeface="Inter Bold" pitchFamily="34" charset="-122"/>
                <a:cs typeface="Arial" panose="020B0604020202020204" pitchFamily="34" charset="0"/>
              </a:rPr>
              <a:t>Consenso em Projetos Tecnológicos</a:t>
            </a:r>
          </a:p>
        </p:txBody>
      </p:sp>
      <p:sp>
        <p:nvSpPr>
          <p:cNvPr id="24" name="Text 17"/>
          <p:cNvSpPr/>
          <p:nvPr/>
        </p:nvSpPr>
        <p:spPr>
          <a:xfrm>
            <a:off x="1734921" y="6769947"/>
            <a:ext cx="8003375" cy="5972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kern="0" spc="-33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Especialmente em ambientes públicos, é crucial para evitar armadilhas comuns</a:t>
            </a:r>
          </a:p>
        </p:txBody>
      </p:sp>
      <p:pic>
        <p:nvPicPr>
          <p:cNvPr id="26" name="Imagem 25">
            <a:extLst>
              <a:ext uri="{FF2B5EF4-FFF2-40B4-BE49-F238E27FC236}">
                <a16:creationId xmlns:a16="http://schemas.microsoft.com/office/drawing/2014/main" id="{F55C09C9-CC7E-CE1C-735A-D8241F7F3C8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25403" y="-39186"/>
            <a:ext cx="4704997" cy="826878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26821" y="218486"/>
            <a:ext cx="957584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000" b="1" kern="0" spc="-123" dirty="0">
                <a:solidFill>
                  <a:srgbClr val="000000"/>
                </a:solidFill>
                <a:latin typeface="Arial" panose="020B0604020202020204" pitchFamily="34" charset="0"/>
                <a:ea typeface="Inter Bold" pitchFamily="34" charset="-122"/>
                <a:cs typeface="Arial" panose="020B0604020202020204" pitchFamily="34" charset="0"/>
              </a:rPr>
              <a:t>Fatores que Impulsionam a Mudança</a:t>
            </a:r>
          </a:p>
        </p:txBody>
      </p:sp>
      <p:sp>
        <p:nvSpPr>
          <p:cNvPr id="3" name="Text 1"/>
          <p:cNvSpPr/>
          <p:nvPr/>
        </p:nvSpPr>
        <p:spPr>
          <a:xfrm>
            <a:off x="1750928" y="206340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000" b="1" kern="0" spc="-67" dirty="0">
                <a:solidFill>
                  <a:srgbClr val="000000"/>
                </a:solidFill>
                <a:latin typeface="Arial" panose="020B0604020202020204" pitchFamily="34" charset="0"/>
                <a:ea typeface="Inter Bold" pitchFamily="34" charset="-122"/>
                <a:cs typeface="Arial" panose="020B0604020202020204" pitchFamily="34" charset="0"/>
              </a:rPr>
              <a:t>Políticas Legais</a:t>
            </a:r>
          </a:p>
        </p:txBody>
      </p:sp>
      <p:sp>
        <p:nvSpPr>
          <p:cNvPr id="4" name="Text 2"/>
          <p:cNvSpPr/>
          <p:nvPr/>
        </p:nvSpPr>
        <p:spPr>
          <a:xfrm>
            <a:off x="687462" y="2553825"/>
            <a:ext cx="3898702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kern="0" spc="-33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Exercem pressão significativa sobre as operações das empresas, exigindo estratégias ágeis de gestão de riscos</a:t>
            </a:r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6325" y="1796826"/>
            <a:ext cx="4564975" cy="4564975"/>
          </a:xfrm>
          <a:prstGeom prst="rect">
            <a:avLst/>
          </a:prstGeom>
        </p:spPr>
      </p:pic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9305" y="2737301"/>
            <a:ext cx="339328" cy="42422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9831462" y="2063407"/>
            <a:ext cx="3625096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algn="r">
              <a:lnSpc>
                <a:spcPts val="2750"/>
              </a:lnSpc>
              <a:buNone/>
            </a:pPr>
            <a:r>
              <a:rPr lang="en-US" sz="2000" b="1" kern="0" spc="-67" dirty="0">
                <a:solidFill>
                  <a:srgbClr val="000000"/>
                </a:solidFill>
                <a:latin typeface="Arial" panose="020B0604020202020204" pitchFamily="34" charset="0"/>
                <a:ea typeface="Inter Bold" pitchFamily="34" charset="-122"/>
                <a:cs typeface="Arial" panose="020B0604020202020204" pitchFamily="34" charset="0"/>
              </a:rPr>
              <a:t>Ambiente Macroeconômico</a:t>
            </a:r>
          </a:p>
        </p:txBody>
      </p:sp>
      <p:sp>
        <p:nvSpPr>
          <p:cNvPr id="8" name="Text 4"/>
          <p:cNvSpPr/>
          <p:nvPr/>
        </p:nvSpPr>
        <p:spPr>
          <a:xfrm>
            <a:off x="9831462" y="2553825"/>
            <a:ext cx="38988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algn="r">
              <a:lnSpc>
                <a:spcPts val="2850"/>
              </a:lnSpc>
              <a:buNone/>
            </a:pPr>
            <a:r>
              <a:rPr lang="en-US" kern="0" spc="-33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Fatores macroeconômicos impõem desafios constantes</a:t>
            </a:r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6325" y="1796826"/>
            <a:ext cx="4564975" cy="4564975"/>
          </a:xfrm>
          <a:prstGeom prst="rect">
            <a:avLst/>
          </a:prstGeom>
        </p:spPr>
      </p:pic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68873" y="2737301"/>
            <a:ext cx="339328" cy="424220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9831462" y="451597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r">
              <a:lnSpc>
                <a:spcPts val="2750"/>
              </a:lnSpc>
            </a:pPr>
            <a:r>
              <a:rPr lang="en-US" sz="2000" b="1" kern="0" spc="-67" dirty="0">
                <a:solidFill>
                  <a:srgbClr val="000000"/>
                </a:solidFill>
                <a:latin typeface="Arial" panose="020B0604020202020204" pitchFamily="34" charset="0"/>
                <a:ea typeface="Inter Bold" pitchFamily="34" charset="-122"/>
                <a:cs typeface="Arial" panose="020B0604020202020204" pitchFamily="34" charset="0"/>
              </a:rPr>
              <a:t>Fatores Internos</a:t>
            </a:r>
          </a:p>
        </p:txBody>
      </p:sp>
      <p:sp>
        <p:nvSpPr>
          <p:cNvPr id="12" name="Text 6"/>
          <p:cNvSpPr/>
          <p:nvPr/>
        </p:nvSpPr>
        <p:spPr>
          <a:xfrm>
            <a:off x="9831462" y="5006394"/>
            <a:ext cx="38988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lnSpc>
                <a:spcPts val="2850"/>
              </a:lnSpc>
            </a:pPr>
            <a:r>
              <a:rPr lang="en-US" kern="0" spc="-33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Cultura organizacional e habilidades de liderança impactam diretamente a capacidade de adaptação</a:t>
            </a:r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26325" y="1796826"/>
            <a:ext cx="4564975" cy="4564975"/>
          </a:xfrm>
          <a:prstGeom prst="rect">
            <a:avLst/>
          </a:prstGeom>
        </p:spPr>
      </p:pic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68873" y="4996869"/>
            <a:ext cx="339328" cy="424220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1529948" y="4515975"/>
            <a:ext cx="305621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r">
              <a:lnSpc>
                <a:spcPts val="2750"/>
              </a:lnSpc>
            </a:pPr>
            <a:r>
              <a:rPr lang="en-US" sz="2000" b="1" kern="0" spc="-67" dirty="0">
                <a:solidFill>
                  <a:srgbClr val="000000"/>
                </a:solidFill>
                <a:latin typeface="Arial" panose="020B0604020202020204" pitchFamily="34" charset="0"/>
                <a:ea typeface="Inter Bold" pitchFamily="34" charset="-122"/>
                <a:cs typeface="Arial" panose="020B0604020202020204" pitchFamily="34" charset="0"/>
              </a:rPr>
              <a:t>Influências de Mercado</a:t>
            </a:r>
          </a:p>
        </p:txBody>
      </p:sp>
      <p:sp>
        <p:nvSpPr>
          <p:cNvPr id="16" name="Text 8"/>
          <p:cNvSpPr/>
          <p:nvPr/>
        </p:nvSpPr>
        <p:spPr>
          <a:xfrm>
            <a:off x="687462" y="5006394"/>
            <a:ext cx="3898702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lnSpc>
                <a:spcPts val="2850"/>
              </a:lnSpc>
            </a:pPr>
            <a:r>
              <a:rPr lang="en-US" kern="0" spc="-33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Políticas governamentais e tendências de consumo moldam o ambiente propício à mudança</a:t>
            </a:r>
          </a:p>
        </p:txBody>
      </p:sp>
      <p:pic>
        <p:nvPicPr>
          <p:cNvPr id="17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26325" y="1796826"/>
            <a:ext cx="4564975" cy="4564975"/>
          </a:xfrm>
          <a:prstGeom prst="rect">
            <a:avLst/>
          </a:prstGeom>
        </p:spPr>
      </p:pic>
      <p:pic>
        <p:nvPicPr>
          <p:cNvPr id="18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09305" y="4996869"/>
            <a:ext cx="339328" cy="424220"/>
          </a:xfrm>
          <a:prstGeom prst="rect">
            <a:avLst/>
          </a:prstGeom>
        </p:spPr>
      </p:pic>
      <p:pic>
        <p:nvPicPr>
          <p:cNvPr id="19" name="Picture 2" descr="UMC">
            <a:extLst>
              <a:ext uri="{FF2B5EF4-FFF2-40B4-BE49-F238E27FC236}">
                <a16:creationId xmlns:a16="http://schemas.microsoft.com/office/drawing/2014/main" id="{C46D78A6-B7AC-236F-C297-52F6DED247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4418" y="0"/>
            <a:ext cx="1495982" cy="1495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tângulo 19">
            <a:extLst>
              <a:ext uri="{FF2B5EF4-FFF2-40B4-BE49-F238E27FC236}">
                <a16:creationId xmlns:a16="http://schemas.microsoft.com/office/drawing/2014/main" id="{8113BF25-51FA-27B0-8175-C182BC1DEE51}"/>
              </a:ext>
            </a:extLst>
          </p:cNvPr>
          <p:cNvSpPr/>
          <p:nvPr/>
        </p:nvSpPr>
        <p:spPr>
          <a:xfrm>
            <a:off x="303179" y="938681"/>
            <a:ext cx="8993430" cy="457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160" dirty="0"/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FA3A5C94-0DEC-EE53-E663-614260515D4C}"/>
              </a:ext>
            </a:extLst>
          </p:cNvPr>
          <p:cNvSpPr/>
          <p:nvPr/>
        </p:nvSpPr>
        <p:spPr>
          <a:xfrm>
            <a:off x="626821" y="995432"/>
            <a:ext cx="8993429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16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1434822" y="252698"/>
            <a:ext cx="7709059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000"/>
              </a:lnSpc>
              <a:buNone/>
            </a:pPr>
            <a:r>
              <a:rPr lang="en-US" sz="4000" b="1" kern="0" spc="-123" dirty="0">
                <a:solidFill>
                  <a:srgbClr val="000000"/>
                </a:solidFill>
                <a:latin typeface="Arial" panose="020B0604020202020204" pitchFamily="34" charset="0"/>
                <a:ea typeface="Inter Bold" pitchFamily="34" charset="-122"/>
                <a:cs typeface="Arial" panose="020B0604020202020204" pitchFamily="34" charset="0"/>
              </a:rPr>
              <a:t>O Papel da Tecnologia na Mudança Organizacional</a:t>
            </a:r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471" y="2188964"/>
            <a:ext cx="512445" cy="512445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1434822" y="2153126"/>
            <a:ext cx="2562463" cy="3202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b="1" kern="0" spc="-67" dirty="0">
                <a:solidFill>
                  <a:srgbClr val="000000"/>
                </a:solidFill>
                <a:latin typeface="Arial" panose="020B0604020202020204" pitchFamily="34" charset="0"/>
                <a:ea typeface="Inter Bold" pitchFamily="34" charset="-122"/>
                <a:cs typeface="Arial" panose="020B0604020202020204" pitchFamily="34" charset="0"/>
              </a:rPr>
              <a:t>Inteligência Artificial</a:t>
            </a:r>
          </a:p>
        </p:txBody>
      </p:sp>
      <p:sp>
        <p:nvSpPr>
          <p:cNvPr id="6" name="Text 2"/>
          <p:cNvSpPr/>
          <p:nvPr/>
        </p:nvSpPr>
        <p:spPr>
          <a:xfrm>
            <a:off x="1434822" y="2596396"/>
            <a:ext cx="6991707" cy="984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kern="0" spc="-33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O uso de ferramentas de IA não só otimiza processos, mas também redefine papéis dentro das organizações, permitindo adaptação mais ágil às demandas do mercado.</a:t>
            </a:r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471" y="4231243"/>
            <a:ext cx="512445" cy="512445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1434822" y="4195405"/>
            <a:ext cx="2562463" cy="3202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b="1" kern="0" spc="-67" dirty="0">
                <a:solidFill>
                  <a:srgbClr val="000000"/>
                </a:solidFill>
                <a:latin typeface="Arial" panose="020B0604020202020204" pitchFamily="34" charset="0"/>
                <a:ea typeface="Inter Bold" pitchFamily="34" charset="-122"/>
                <a:cs typeface="Arial" panose="020B0604020202020204" pitchFamily="34" charset="0"/>
              </a:rPr>
              <a:t>Automação</a:t>
            </a:r>
          </a:p>
        </p:txBody>
      </p:sp>
      <p:sp>
        <p:nvSpPr>
          <p:cNvPr id="9" name="Text 4"/>
          <p:cNvSpPr/>
          <p:nvPr/>
        </p:nvSpPr>
        <p:spPr>
          <a:xfrm>
            <a:off x="1434822" y="4638675"/>
            <a:ext cx="6991707" cy="984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kern="0" spc="-33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A implementação de tecnologias requer compreensão das dinâmicas de mudança organizacional, uma vez que fatores contextuais e culturais influenciam diretamente sua eficácia.</a:t>
            </a:r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7471" y="6273522"/>
            <a:ext cx="512445" cy="512445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1434822" y="6237684"/>
            <a:ext cx="2649617" cy="3202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b="1" kern="0" spc="-67" dirty="0">
                <a:solidFill>
                  <a:srgbClr val="000000"/>
                </a:solidFill>
                <a:latin typeface="Arial" panose="020B0604020202020204" pitchFamily="34" charset="0"/>
                <a:ea typeface="Inter Bold" pitchFamily="34" charset="-122"/>
                <a:cs typeface="Arial" panose="020B0604020202020204" pitchFamily="34" charset="0"/>
              </a:rPr>
              <a:t>Papel Ativo dos Atores</a:t>
            </a:r>
          </a:p>
        </p:txBody>
      </p:sp>
      <p:sp>
        <p:nvSpPr>
          <p:cNvPr id="12" name="Text 6"/>
          <p:cNvSpPr/>
          <p:nvPr/>
        </p:nvSpPr>
        <p:spPr>
          <a:xfrm>
            <a:off x="1434822" y="6680954"/>
            <a:ext cx="6991707" cy="984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kern="0" spc="-33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É crucial superar a visão determinista da tecnologia, reconhecendo que os atores organizacionais desempenham papel ativo na adaptação e implementação de inovações</a:t>
            </a:r>
            <a:r>
              <a:rPr lang="en-US" sz="1600" kern="0" spc="-32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.</a:t>
            </a:r>
            <a:endParaRPr lang="en-US" sz="1600" dirty="0"/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56EC1BD2-0071-86E3-33E4-3B8929E40E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02478" y="-47388"/>
            <a:ext cx="5627922" cy="827698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26821" y="183238"/>
            <a:ext cx="11836956" cy="67032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250"/>
              </a:lnSpc>
              <a:buNone/>
            </a:pPr>
            <a:r>
              <a:rPr lang="en-US" sz="4000" b="1" kern="0" spc="-123" dirty="0">
                <a:solidFill>
                  <a:srgbClr val="000000"/>
                </a:solidFill>
                <a:latin typeface="Arial" panose="020B0604020202020204" pitchFamily="34" charset="0"/>
                <a:ea typeface="Inter Bold" pitchFamily="34" charset="-122"/>
                <a:cs typeface="Arial" panose="020B0604020202020204" pitchFamily="34" charset="0"/>
              </a:rPr>
              <a:t>Impacto da Globalização na Gestão da Mudança</a:t>
            </a:r>
          </a:p>
        </p:txBody>
      </p:sp>
      <p:sp>
        <p:nvSpPr>
          <p:cNvPr id="3" name="Shape 1"/>
          <p:cNvSpPr/>
          <p:nvPr/>
        </p:nvSpPr>
        <p:spPr>
          <a:xfrm>
            <a:off x="750689" y="1689140"/>
            <a:ext cx="1641038" cy="1235988"/>
          </a:xfrm>
          <a:prstGeom prst="roundRect">
            <a:avLst>
              <a:gd name="adj" fmla="val 7289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  <p:txBody>
          <a:bodyPr/>
          <a:lstStyle/>
          <a:p>
            <a:endParaRPr lang="pt-BR" dirty="0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0416" y="2118598"/>
            <a:ext cx="301585" cy="377071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2606159" y="1903571"/>
            <a:ext cx="2770108" cy="33516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500"/>
              </a:lnSpc>
            </a:pPr>
            <a:r>
              <a:rPr lang="en-US" sz="2000" b="1" kern="0" spc="-67" dirty="0">
                <a:solidFill>
                  <a:srgbClr val="000000"/>
                </a:solidFill>
                <a:latin typeface="Arial" panose="020B0604020202020204" pitchFamily="34" charset="0"/>
                <a:ea typeface="Inter Bold" pitchFamily="34" charset="-122"/>
                <a:cs typeface="Arial" panose="020B0604020202020204" pitchFamily="34" charset="0"/>
              </a:rPr>
              <a:t>Mercados Interligados</a:t>
            </a:r>
          </a:p>
        </p:txBody>
      </p:sp>
      <p:sp>
        <p:nvSpPr>
          <p:cNvPr id="6" name="Text 3"/>
          <p:cNvSpPr/>
          <p:nvPr/>
        </p:nvSpPr>
        <p:spPr>
          <a:xfrm>
            <a:off x="2606159" y="2367439"/>
            <a:ext cx="5548551" cy="3432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kern="0" spc="-33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Exigem adaptação constante por parte das organizações</a:t>
            </a:r>
          </a:p>
        </p:txBody>
      </p:sp>
      <p:sp>
        <p:nvSpPr>
          <p:cNvPr id="7" name="Shape 4"/>
          <p:cNvSpPr/>
          <p:nvPr/>
        </p:nvSpPr>
        <p:spPr>
          <a:xfrm>
            <a:off x="2498884" y="2909888"/>
            <a:ext cx="11273671" cy="15240"/>
          </a:xfrm>
          <a:prstGeom prst="roundRect">
            <a:avLst>
              <a:gd name="adj" fmla="val 591178"/>
            </a:avLst>
          </a:prstGeom>
          <a:solidFill>
            <a:srgbClr val="C0C1D7"/>
          </a:solidFill>
          <a:ln/>
        </p:spPr>
        <p:txBody>
          <a:bodyPr/>
          <a:lstStyle/>
          <a:p>
            <a:endParaRPr lang="pt-BR" dirty="0"/>
          </a:p>
        </p:txBody>
      </p:sp>
      <p:sp>
        <p:nvSpPr>
          <p:cNvPr id="8" name="Shape 5"/>
          <p:cNvSpPr/>
          <p:nvPr/>
        </p:nvSpPr>
        <p:spPr>
          <a:xfrm>
            <a:off x="750689" y="3032284"/>
            <a:ext cx="3282196" cy="1235988"/>
          </a:xfrm>
          <a:prstGeom prst="roundRect">
            <a:avLst>
              <a:gd name="adj" fmla="val 7289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  <p:txBody>
          <a:bodyPr/>
          <a:lstStyle/>
          <a:p>
            <a:endParaRPr lang="pt-BR" dirty="0"/>
          </a:p>
        </p:txBody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0994" y="3461742"/>
            <a:ext cx="301585" cy="377071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4247317" y="3246715"/>
            <a:ext cx="3602831" cy="33516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>
              <a:lnSpc>
                <a:spcPts val="2500"/>
              </a:lnSpc>
              <a:buNone/>
            </a:pPr>
            <a:r>
              <a:rPr lang="en-US" sz="2000" b="1" kern="0" spc="-67" dirty="0">
                <a:solidFill>
                  <a:srgbClr val="000000"/>
                </a:solidFill>
                <a:latin typeface="Arial" panose="020B0604020202020204" pitchFamily="34" charset="0"/>
                <a:ea typeface="Inter Bold" pitchFamily="34" charset="-122"/>
                <a:cs typeface="Arial" panose="020B0604020202020204" pitchFamily="34" charset="0"/>
              </a:rPr>
              <a:t>Demandas Locais vs. Globais</a:t>
            </a:r>
          </a:p>
        </p:txBody>
      </p:sp>
      <p:sp>
        <p:nvSpPr>
          <p:cNvPr id="11" name="Text 7"/>
          <p:cNvSpPr/>
          <p:nvPr/>
        </p:nvSpPr>
        <p:spPr>
          <a:xfrm>
            <a:off x="4247317" y="3710583"/>
            <a:ext cx="6960632" cy="3432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700"/>
              </a:lnSpc>
            </a:pPr>
            <a:r>
              <a:rPr lang="en-US" kern="0" spc="-33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Empresas precisam equilibrar tendências globais e necessidades locais</a:t>
            </a:r>
          </a:p>
        </p:txBody>
      </p:sp>
      <p:sp>
        <p:nvSpPr>
          <p:cNvPr id="12" name="Shape 8"/>
          <p:cNvSpPr/>
          <p:nvPr/>
        </p:nvSpPr>
        <p:spPr>
          <a:xfrm>
            <a:off x="4140041" y="4253032"/>
            <a:ext cx="9632513" cy="15240"/>
          </a:xfrm>
          <a:prstGeom prst="roundRect">
            <a:avLst>
              <a:gd name="adj" fmla="val 591178"/>
            </a:avLst>
          </a:prstGeom>
          <a:solidFill>
            <a:srgbClr val="C0C1D7"/>
          </a:solidFill>
          <a:ln/>
        </p:spPr>
        <p:txBody>
          <a:bodyPr/>
          <a:lstStyle/>
          <a:p>
            <a:endParaRPr lang="pt-BR" dirty="0"/>
          </a:p>
        </p:txBody>
      </p:sp>
      <p:sp>
        <p:nvSpPr>
          <p:cNvPr id="13" name="Shape 9"/>
          <p:cNvSpPr/>
          <p:nvPr/>
        </p:nvSpPr>
        <p:spPr>
          <a:xfrm>
            <a:off x="750689" y="4375428"/>
            <a:ext cx="4923353" cy="1579245"/>
          </a:xfrm>
          <a:prstGeom prst="roundRect">
            <a:avLst>
              <a:gd name="adj" fmla="val 5705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  <p:txBody>
          <a:bodyPr/>
          <a:lstStyle/>
          <a:p>
            <a:endParaRPr lang="pt-BR" dirty="0"/>
          </a:p>
        </p:txBody>
      </p:sp>
      <p:pic>
        <p:nvPicPr>
          <p:cNvPr id="1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61573" y="4976455"/>
            <a:ext cx="301585" cy="377071"/>
          </a:xfrm>
          <a:prstGeom prst="rect">
            <a:avLst/>
          </a:prstGeom>
        </p:spPr>
      </p:pic>
      <p:sp>
        <p:nvSpPr>
          <p:cNvPr id="15" name="Text 10"/>
          <p:cNvSpPr/>
          <p:nvPr/>
        </p:nvSpPr>
        <p:spPr>
          <a:xfrm>
            <a:off x="5888474" y="4589859"/>
            <a:ext cx="2681407" cy="33516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500"/>
              </a:lnSpc>
            </a:pPr>
            <a:r>
              <a:rPr lang="en-US" sz="2000" b="1" kern="0" spc="-67" dirty="0">
                <a:solidFill>
                  <a:srgbClr val="000000"/>
                </a:solidFill>
                <a:latin typeface="Arial" panose="020B0604020202020204" pitchFamily="34" charset="0"/>
                <a:ea typeface="Inter Bold" pitchFamily="34" charset="-122"/>
                <a:cs typeface="Arial" panose="020B0604020202020204" pitchFamily="34" charset="0"/>
              </a:rPr>
              <a:t>Desafios Setoriais</a:t>
            </a:r>
          </a:p>
        </p:txBody>
      </p:sp>
      <p:sp>
        <p:nvSpPr>
          <p:cNvPr id="16" name="Text 11"/>
          <p:cNvSpPr/>
          <p:nvPr/>
        </p:nvSpPr>
        <p:spPr>
          <a:xfrm>
            <a:off x="5888474" y="5053727"/>
            <a:ext cx="7776805" cy="6865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>
              <a:lnSpc>
                <a:spcPts val="2700"/>
              </a:lnSpc>
              <a:buNone/>
            </a:pPr>
            <a:r>
              <a:rPr lang="en-US" kern="0" spc="-33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Setores como o agrícola enfrentam fatores como sazonalidade que desafiam a liquidez</a:t>
            </a:r>
          </a:p>
        </p:txBody>
      </p:sp>
      <p:sp>
        <p:nvSpPr>
          <p:cNvPr id="17" name="Shape 12"/>
          <p:cNvSpPr/>
          <p:nvPr/>
        </p:nvSpPr>
        <p:spPr>
          <a:xfrm>
            <a:off x="5781199" y="5939433"/>
            <a:ext cx="7991356" cy="15240"/>
          </a:xfrm>
          <a:prstGeom prst="roundRect">
            <a:avLst>
              <a:gd name="adj" fmla="val 591178"/>
            </a:avLst>
          </a:prstGeom>
          <a:solidFill>
            <a:srgbClr val="C0C1D7"/>
          </a:solidFill>
          <a:ln/>
        </p:spPr>
        <p:txBody>
          <a:bodyPr/>
          <a:lstStyle/>
          <a:p>
            <a:endParaRPr lang="pt-BR" dirty="0"/>
          </a:p>
        </p:txBody>
      </p:sp>
      <p:sp>
        <p:nvSpPr>
          <p:cNvPr id="18" name="Shape 13"/>
          <p:cNvSpPr/>
          <p:nvPr/>
        </p:nvSpPr>
        <p:spPr>
          <a:xfrm>
            <a:off x="750689" y="6061829"/>
            <a:ext cx="6564511" cy="1579245"/>
          </a:xfrm>
          <a:prstGeom prst="roundRect">
            <a:avLst>
              <a:gd name="adj" fmla="val 5705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  <p:txBody>
          <a:bodyPr/>
          <a:lstStyle/>
          <a:p>
            <a:endParaRPr lang="pt-BR" dirty="0"/>
          </a:p>
        </p:txBody>
      </p:sp>
      <p:pic>
        <p:nvPicPr>
          <p:cNvPr id="19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82152" y="6662857"/>
            <a:ext cx="301585" cy="377071"/>
          </a:xfrm>
          <a:prstGeom prst="rect">
            <a:avLst/>
          </a:prstGeom>
        </p:spPr>
      </p:pic>
      <p:sp>
        <p:nvSpPr>
          <p:cNvPr id="20" name="Text 14"/>
          <p:cNvSpPr/>
          <p:nvPr/>
        </p:nvSpPr>
        <p:spPr>
          <a:xfrm>
            <a:off x="7529632" y="6276261"/>
            <a:ext cx="2850713" cy="33516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>
              <a:lnSpc>
                <a:spcPts val="2500"/>
              </a:lnSpc>
              <a:buNone/>
            </a:pPr>
            <a:r>
              <a:rPr lang="en-US" sz="2000" b="1" kern="0" spc="-67" dirty="0">
                <a:solidFill>
                  <a:srgbClr val="000000"/>
                </a:solidFill>
                <a:latin typeface="Arial" panose="020B0604020202020204" pitchFamily="34" charset="0"/>
                <a:ea typeface="Inter Bold" pitchFamily="34" charset="-122"/>
                <a:cs typeface="Arial" panose="020B0604020202020204" pitchFamily="34" charset="0"/>
              </a:rPr>
              <a:t>Resistência à Mudança</a:t>
            </a:r>
          </a:p>
        </p:txBody>
      </p:sp>
      <p:sp>
        <p:nvSpPr>
          <p:cNvPr id="21" name="Text 15"/>
          <p:cNvSpPr/>
          <p:nvPr/>
        </p:nvSpPr>
        <p:spPr>
          <a:xfrm>
            <a:off x="7529632" y="6740128"/>
            <a:ext cx="6135648" cy="6865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700"/>
              </a:lnSpc>
            </a:pPr>
            <a:r>
              <a:rPr lang="en-US" kern="0" spc="-33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Frequentemente influenciada por fatores emocionais e hierárquicos</a:t>
            </a:r>
          </a:p>
        </p:txBody>
      </p:sp>
      <p:pic>
        <p:nvPicPr>
          <p:cNvPr id="22" name="Picture 2" descr="UMC">
            <a:extLst>
              <a:ext uri="{FF2B5EF4-FFF2-40B4-BE49-F238E27FC236}">
                <a16:creationId xmlns:a16="http://schemas.microsoft.com/office/drawing/2014/main" id="{89C5D7B1-A7C1-B18F-A1FF-DA847DF68D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4418" y="0"/>
            <a:ext cx="1495982" cy="1495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tângulo 22">
            <a:extLst>
              <a:ext uri="{FF2B5EF4-FFF2-40B4-BE49-F238E27FC236}">
                <a16:creationId xmlns:a16="http://schemas.microsoft.com/office/drawing/2014/main" id="{5BE8AAAC-A419-CD36-C92A-56BCB47181D9}"/>
              </a:ext>
            </a:extLst>
          </p:cNvPr>
          <p:cNvSpPr/>
          <p:nvPr/>
        </p:nvSpPr>
        <p:spPr>
          <a:xfrm>
            <a:off x="303179" y="938681"/>
            <a:ext cx="8993430" cy="457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160" dirty="0"/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F86CB4F8-DA14-2EEA-230B-D7F0D03D00DA}"/>
              </a:ext>
            </a:extLst>
          </p:cNvPr>
          <p:cNvSpPr/>
          <p:nvPr/>
        </p:nvSpPr>
        <p:spPr>
          <a:xfrm>
            <a:off x="626821" y="995432"/>
            <a:ext cx="8993429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16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1304</Words>
  <Application>Microsoft Office PowerPoint</Application>
  <PresentationFormat>Personalizar</PresentationFormat>
  <Paragraphs>131</Paragraphs>
  <Slides>15</Slides>
  <Notes>15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19" baseType="lpstr">
      <vt:lpstr>Arial</vt:lpstr>
      <vt:lpstr>Inter</vt:lpstr>
      <vt:lpstr>Inter Bold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Jorge Fernandes</cp:lastModifiedBy>
  <cp:revision>20</cp:revision>
  <dcterms:created xsi:type="dcterms:W3CDTF">2025-04-14T11:50:57Z</dcterms:created>
  <dcterms:modified xsi:type="dcterms:W3CDTF">2025-04-14T13:58:22Z</dcterms:modified>
</cp:coreProperties>
</file>