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32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41" r:id="rId15"/>
    <p:sldId id="332" r:id="rId16"/>
    <p:sldId id="260" r:id="rId17"/>
    <p:sldId id="333" r:id="rId18"/>
    <p:sldId id="334" r:id="rId19"/>
    <p:sldId id="336" r:id="rId20"/>
    <p:sldId id="337" r:id="rId21"/>
  </p:sldIdLst>
  <p:sldSz cx="14630400" cy="8229600"/>
  <p:notesSz cx="8229600" cy="14630400"/>
  <p:embeddedFontLst>
    <p:embeddedFont>
      <p:font typeface="Alexandria Semi Bold" panose="020B0604020202020204" charset="-78"/>
      <p:regular r:id="rId23"/>
    </p:embeddedFont>
    <p:embeddedFont>
      <p:font typeface="Sora Light" panose="020B0604020202020204" charset="0"/>
      <p:regular r:id="rId2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8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B244-B3DD-39EC-B231-DD4C12B0C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C1B18-BCDB-2039-6BA5-7EFD0AE4B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4C141-07E9-8BA7-6788-054CF8DA4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FE421-88EA-9553-67B8-139F2EAC2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6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11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1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11" Type="http://schemas.openxmlformats.org/officeDocument/2006/relationships/image" Target="../media/image11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19666" y="3175680"/>
            <a:ext cx="6485860" cy="667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299"/>
              </a:lnSpc>
            </a:pPr>
            <a:r>
              <a:rPr lang="en-US" sz="3840" dirty="0">
                <a:latin typeface="Arial" panose="020B0604020202020204" pitchFamily="34" charset="0"/>
                <a:ea typeface="Instrument Sans Semi Bold" pitchFamily="34" charset="-122"/>
                <a:cs typeface="Arial" panose="020B0604020202020204" pitchFamily="34" charset="0"/>
              </a:rPr>
              <a:t>Implementando Estratégias </a:t>
            </a:r>
          </a:p>
          <a:p>
            <a:pPr>
              <a:lnSpc>
                <a:spcPts val="5299"/>
              </a:lnSpc>
            </a:pPr>
            <a:r>
              <a:rPr lang="en-US" sz="3840" dirty="0">
                <a:latin typeface="Arial" panose="020B0604020202020204" pitchFamily="34" charset="0"/>
                <a:ea typeface="Instrument Sans Semi Bold" pitchFamily="34" charset="-122"/>
                <a:cs typeface="Arial" panose="020B0604020202020204" pitchFamily="34" charset="0"/>
              </a:rPr>
              <a:t>          Empresariais</a:t>
            </a: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DE5A13-9EEF-B6AA-B9F9-1351428B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540" y="0"/>
            <a:ext cx="648586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186881"/>
            <a:ext cx="977110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Importância de Mensagens Claras</a:t>
            </a:r>
          </a:p>
        </p:txBody>
      </p:sp>
      <p:sp>
        <p:nvSpPr>
          <p:cNvPr id="3" name="Text 1"/>
          <p:cNvSpPr/>
          <p:nvPr/>
        </p:nvSpPr>
        <p:spPr>
          <a:xfrm>
            <a:off x="758309" y="2156296"/>
            <a:ext cx="4154567" cy="714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6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30%</a:t>
            </a:r>
            <a:endParaRPr lang="en-US" sz="5600" dirty="0"/>
          </a:p>
        </p:txBody>
      </p:sp>
      <p:sp>
        <p:nvSpPr>
          <p:cNvPr id="4" name="Text 2"/>
          <p:cNvSpPr/>
          <p:nvPr/>
        </p:nvSpPr>
        <p:spPr>
          <a:xfrm>
            <a:off x="1678352" y="312064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Falhas em Projetos</a:t>
            </a:r>
          </a:p>
        </p:txBody>
      </p:sp>
      <p:sp>
        <p:nvSpPr>
          <p:cNvPr id="5" name="Text 3"/>
          <p:cNvSpPr/>
          <p:nvPr/>
        </p:nvSpPr>
        <p:spPr>
          <a:xfrm>
            <a:off x="758309" y="3628028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Devido à falta de comunicação eficaz entre estratégias e operações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5237798" y="2156296"/>
            <a:ext cx="4154686" cy="714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6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100%</a:t>
            </a:r>
            <a:endParaRPr lang="en-US" sz="5600" dirty="0"/>
          </a:p>
        </p:txBody>
      </p:sp>
      <p:sp>
        <p:nvSpPr>
          <p:cNvPr id="7" name="Text 5"/>
          <p:cNvSpPr/>
          <p:nvPr/>
        </p:nvSpPr>
        <p:spPr>
          <a:xfrm>
            <a:off x="6261973" y="3141895"/>
            <a:ext cx="302061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25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Compreensão Mútua</a:t>
            </a:r>
          </a:p>
        </p:txBody>
      </p:sp>
      <p:sp>
        <p:nvSpPr>
          <p:cNvPr id="8" name="Text 6"/>
          <p:cNvSpPr/>
          <p:nvPr/>
        </p:nvSpPr>
        <p:spPr>
          <a:xfrm>
            <a:off x="5237798" y="3628028"/>
            <a:ext cx="41546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Necessária para adaptação às mudanças no ambiente corporativo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9717405" y="2156296"/>
            <a:ext cx="4154567" cy="714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6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3x</a:t>
            </a:r>
            <a:endParaRPr lang="en-US" sz="5600" dirty="0"/>
          </a:p>
        </p:txBody>
      </p:sp>
      <p:sp>
        <p:nvSpPr>
          <p:cNvPr id="10" name="Text 8"/>
          <p:cNvSpPr/>
          <p:nvPr/>
        </p:nvSpPr>
        <p:spPr>
          <a:xfrm>
            <a:off x="11015497" y="312064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Maior Coesão</a:t>
            </a:r>
          </a:p>
        </p:txBody>
      </p:sp>
      <p:sp>
        <p:nvSpPr>
          <p:cNvPr id="11" name="Text 9"/>
          <p:cNvSpPr/>
          <p:nvPr/>
        </p:nvSpPr>
        <p:spPr>
          <a:xfrm>
            <a:off x="9717405" y="3628028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Em ambientes com comunicação clara e objetiva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58309" y="5383876"/>
            <a:ext cx="131137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comunicação efetiva é um pilar fundamental para a implementação bem-sucedida de estratégias corporativas, sendo a clareza nas mensagens um aspecto central desse processo.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Mensagens claras não apenas garantem que todos os membros da organização compreendam os objetivos e diretrizes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mas também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promovem a alinhamento organizacional, minimizando o risco de desalinhamentos que podem levar a falhas significativas.</a:t>
            </a:r>
          </a:p>
        </p:txBody>
      </p:sp>
      <p:pic>
        <p:nvPicPr>
          <p:cNvPr id="14" name="Picture 2" descr="UMC">
            <a:extLst>
              <a:ext uri="{FF2B5EF4-FFF2-40B4-BE49-F238E27FC236}">
                <a16:creationId xmlns:a16="http://schemas.microsoft.com/office/drawing/2014/main" id="{33AD0678-84BD-DCE7-E30E-4EE161B2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7EE253D-4D05-F88D-F04D-2B091883C123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9DAF936-73E5-7756-931D-7EFDE8BE0622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9359" y="182817"/>
            <a:ext cx="688824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1980486"/>
            <a:ext cx="541615" cy="5416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16499" y="1942624"/>
            <a:ext cx="2276475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Reuniões Presenciais</a:t>
            </a:r>
          </a:p>
        </p:txBody>
      </p:sp>
      <p:sp>
        <p:nvSpPr>
          <p:cNvPr id="5" name="Text 2"/>
          <p:cNvSpPr/>
          <p:nvPr/>
        </p:nvSpPr>
        <p:spPr>
          <a:xfrm>
            <a:off x="1516499" y="2784991"/>
            <a:ext cx="2276475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Facilitam discussões detalhadas e feedback imediato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96" y="1980486"/>
            <a:ext cx="541615" cy="54161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876086" y="1942624"/>
            <a:ext cx="227659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Comunicação Digital</a:t>
            </a:r>
          </a:p>
        </p:txBody>
      </p:sp>
      <p:sp>
        <p:nvSpPr>
          <p:cNvPr id="8" name="Text 4"/>
          <p:cNvSpPr/>
          <p:nvPr/>
        </p:nvSpPr>
        <p:spPr>
          <a:xfrm>
            <a:off x="4876086" y="2784991"/>
            <a:ext cx="227659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Permite documentação e alcance amplo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01" y="1980486"/>
            <a:ext cx="541615" cy="54161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35791" y="1942624"/>
            <a:ext cx="227659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8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Sistemas de Feedback</a:t>
            </a:r>
          </a:p>
        </p:txBody>
      </p:sp>
      <p:sp>
        <p:nvSpPr>
          <p:cNvPr id="11" name="Text 6"/>
          <p:cNvSpPr/>
          <p:nvPr/>
        </p:nvSpPr>
        <p:spPr>
          <a:xfrm>
            <a:off x="8235791" y="2784991"/>
            <a:ext cx="227659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Capturam a voz do cliente e dos colaboradores</a:t>
            </a:r>
            <a:endParaRPr lang="en-US" sz="17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7307" y="1980486"/>
            <a:ext cx="541615" cy="54161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595497" y="1942624"/>
            <a:ext cx="227659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Dashboards</a:t>
            </a:r>
          </a:p>
        </p:txBody>
      </p:sp>
      <p:sp>
        <p:nvSpPr>
          <p:cNvPr id="14" name="Text 8"/>
          <p:cNvSpPr/>
          <p:nvPr/>
        </p:nvSpPr>
        <p:spPr>
          <a:xfrm>
            <a:off x="11595497" y="2428756"/>
            <a:ext cx="227659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Visualização de KPIs e progresso estratégico</a:t>
            </a:r>
            <a:endParaRPr lang="en-US" sz="1700" dirty="0"/>
          </a:p>
        </p:txBody>
      </p:sp>
      <p:sp>
        <p:nvSpPr>
          <p:cNvPr id="15" name="Text 9"/>
          <p:cNvSpPr/>
          <p:nvPr/>
        </p:nvSpPr>
        <p:spPr>
          <a:xfrm>
            <a:off x="758309" y="5237322"/>
            <a:ext cx="131137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 canais de comunicação desempenham um papel fundamental na implementação da estratégia corporativa, pois facilitam a troca de informações essenciais entre diferentes níveis organizacionais. A eficácia desses canais é acentuada pela importância da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escuta ativa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onde a Voz do Cliente (Customer Voice) deve ser integrada na estratégia de comunicação, promovendo a criação de valor tanto em níveis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operacionais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quanto corporativos.</a:t>
            </a:r>
          </a:p>
        </p:txBody>
      </p:sp>
      <p:pic>
        <p:nvPicPr>
          <p:cNvPr id="17" name="Picture 2" descr="UMC">
            <a:extLst>
              <a:ext uri="{FF2B5EF4-FFF2-40B4-BE49-F238E27FC236}">
                <a16:creationId xmlns:a16="http://schemas.microsoft.com/office/drawing/2014/main" id="{621CBF4D-EA20-A4B9-BEC1-E76137587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00CB2426-9FBB-18D0-EC54-454ACEB9E63E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E49C252-63BD-8872-5D65-09519C7CC832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22410"/>
            <a:ext cx="13254038" cy="625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600"/>
              </a:lnSpc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Engajamento das Partes Interessadas</a:t>
            </a:r>
          </a:p>
        </p:txBody>
      </p:sp>
      <p:sp>
        <p:nvSpPr>
          <p:cNvPr id="3" name="Shape 1"/>
          <p:cNvSpPr/>
          <p:nvPr/>
        </p:nvSpPr>
        <p:spPr>
          <a:xfrm>
            <a:off x="626821" y="2349196"/>
            <a:ext cx="3110984" cy="190024"/>
          </a:xfrm>
          <a:prstGeom prst="roundRect">
            <a:avLst>
              <a:gd name="adj" fmla="val 42024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626821" y="2824375"/>
            <a:ext cx="3110984" cy="625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Identificação de Stakeholders</a:t>
            </a:r>
          </a:p>
        </p:txBody>
      </p:sp>
      <p:sp>
        <p:nvSpPr>
          <p:cNvPr id="5" name="Text 3"/>
          <p:cNvSpPr/>
          <p:nvPr/>
        </p:nvSpPr>
        <p:spPr>
          <a:xfrm>
            <a:off x="626821" y="3563753"/>
            <a:ext cx="3110984" cy="912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Mapeamento de todas as partes interessadas relevantes e suas necessidades específicas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4022960" y="2063922"/>
            <a:ext cx="3110984" cy="190024"/>
          </a:xfrm>
          <a:prstGeom prst="roundRect">
            <a:avLst>
              <a:gd name="adj" fmla="val 42024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7" name="Text 5"/>
          <p:cNvSpPr/>
          <p:nvPr/>
        </p:nvSpPr>
        <p:spPr>
          <a:xfrm>
            <a:off x="4022960" y="2539101"/>
            <a:ext cx="3110984" cy="625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Práticas de Medição</a:t>
            </a:r>
          </a:p>
        </p:txBody>
      </p:sp>
      <p:sp>
        <p:nvSpPr>
          <p:cNvPr id="8" name="Text 6"/>
          <p:cNvSpPr/>
          <p:nvPr/>
        </p:nvSpPr>
        <p:spPr>
          <a:xfrm>
            <a:off x="4022960" y="3278479"/>
            <a:ext cx="3110984" cy="912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Criação de métricas para avaliar a eficácia das estratégias de comunicação e engajamento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7419099" y="1778768"/>
            <a:ext cx="3110984" cy="190024"/>
          </a:xfrm>
          <a:prstGeom prst="roundRect">
            <a:avLst>
              <a:gd name="adj" fmla="val 42024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Text 8"/>
          <p:cNvSpPr/>
          <p:nvPr/>
        </p:nvSpPr>
        <p:spPr>
          <a:xfrm>
            <a:off x="7419099" y="2253946"/>
            <a:ext cx="3110984" cy="625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Implementação de Comunicação Integrada</a:t>
            </a:r>
          </a:p>
        </p:txBody>
      </p:sp>
      <p:sp>
        <p:nvSpPr>
          <p:cNvPr id="11" name="Text 9"/>
          <p:cNvSpPr/>
          <p:nvPr/>
        </p:nvSpPr>
        <p:spPr>
          <a:xfrm>
            <a:off x="7419099" y="2993324"/>
            <a:ext cx="3110984" cy="912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Execução de </a:t>
            </a:r>
            <a:r>
              <a:rPr lang="en-US" sz="145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planos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de comunicação alinhados aos objetivos organizacionais</a:t>
            </a:r>
            <a:endParaRPr lang="en-US" sz="1450" dirty="0"/>
          </a:p>
        </p:txBody>
      </p:sp>
      <p:sp>
        <p:nvSpPr>
          <p:cNvPr id="12" name="Shape 10"/>
          <p:cNvSpPr/>
          <p:nvPr/>
        </p:nvSpPr>
        <p:spPr>
          <a:xfrm>
            <a:off x="10815238" y="1493613"/>
            <a:ext cx="3111103" cy="190024"/>
          </a:xfrm>
          <a:prstGeom prst="roundRect">
            <a:avLst>
              <a:gd name="adj" fmla="val 42024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3" name="Text 11"/>
          <p:cNvSpPr/>
          <p:nvPr/>
        </p:nvSpPr>
        <p:spPr>
          <a:xfrm>
            <a:off x="10815238" y="1968791"/>
            <a:ext cx="3111103" cy="625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Avaliação e Ajuste Contínuo</a:t>
            </a:r>
          </a:p>
        </p:txBody>
      </p:sp>
      <p:sp>
        <p:nvSpPr>
          <p:cNvPr id="14" name="Text 12"/>
          <p:cNvSpPr/>
          <p:nvPr/>
        </p:nvSpPr>
        <p:spPr>
          <a:xfrm>
            <a:off x="10815238" y="2708170"/>
            <a:ext cx="3111103" cy="912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Análise regular dos resultados e adaptação das estratégias conforme necessário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522803" y="5047240"/>
            <a:ext cx="13299519" cy="121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engajamento eficaz das partes interessadas é um componente crucial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 implementação de estratégias corporativas, uma vez que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permite a criação de uma comunicação integrada e alinhada aos objetivos organizacionais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Para que as estratégias de engajamento sejam bem-sucedidas, é necessário que os líderes organizacionais desenvolvam práticas de medição e avaliação, conforme destacado na pesquisa que analisa as práticas de diretores de comunicação.</a:t>
            </a:r>
          </a:p>
        </p:txBody>
      </p:sp>
      <p:sp>
        <p:nvSpPr>
          <p:cNvPr id="16" name="Text 14"/>
          <p:cNvSpPr/>
          <p:nvPr/>
        </p:nvSpPr>
        <p:spPr>
          <a:xfrm>
            <a:off x="581340" y="6620336"/>
            <a:ext cx="13299519" cy="742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Essas práticas não apenas ajustam as estratégias de comunicação, mas também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garantem que estejam em consonância com as prioridades de negócios e as necessidades dos stakeholders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83B903B-571A-4783-E7EB-306B146190B2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7641E5A-613D-4F11-5C72-A6A3B29257D5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67901"/>
            <a:ext cx="6396990" cy="611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Mecanismos de Feedback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8" y="1737817"/>
            <a:ext cx="4257318" cy="263116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50438" y="4601270"/>
            <a:ext cx="3225879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Pesquisas e Questionários</a:t>
            </a:r>
          </a:p>
        </p:txBody>
      </p:sp>
      <p:sp>
        <p:nvSpPr>
          <p:cNvPr id="5" name="Text 2"/>
          <p:cNvSpPr/>
          <p:nvPr/>
        </p:nvSpPr>
        <p:spPr>
          <a:xfrm>
            <a:off x="650438" y="5018346"/>
            <a:ext cx="4257318" cy="59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Coleta estruturada de opiniões e percepções dos stakeholders internos e externos</a:t>
            </a:r>
            <a:endParaRPr lang="en-US" sz="14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482" y="1737817"/>
            <a:ext cx="4257318" cy="26311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186482" y="4601270"/>
            <a:ext cx="2796421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Reuniões de Feedback</a:t>
            </a:r>
          </a:p>
        </p:txBody>
      </p:sp>
      <p:sp>
        <p:nvSpPr>
          <p:cNvPr id="8" name="Text 4"/>
          <p:cNvSpPr/>
          <p:nvPr/>
        </p:nvSpPr>
        <p:spPr>
          <a:xfrm>
            <a:off x="5186482" y="5018346"/>
            <a:ext cx="4257318" cy="59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Sessões presenciais para discussão aberta sobre desafios e oportunidades</a:t>
            </a:r>
            <a:endParaRPr lang="en-US" sz="14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2525" y="1737817"/>
            <a:ext cx="4257318" cy="26311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22525" y="4601270"/>
            <a:ext cx="2511147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Plataformas Digitais</a:t>
            </a:r>
          </a:p>
        </p:txBody>
      </p:sp>
      <p:sp>
        <p:nvSpPr>
          <p:cNvPr id="11" name="Text 6"/>
          <p:cNvSpPr/>
          <p:nvPr/>
        </p:nvSpPr>
        <p:spPr>
          <a:xfrm>
            <a:off x="9722525" y="5018346"/>
            <a:ext cx="4257318" cy="59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Sistemas online que facilitam a coleta contínua de feedback em tempo real</a:t>
            </a:r>
            <a:endParaRPr lang="en-US" sz="1450" dirty="0"/>
          </a:p>
        </p:txBody>
      </p:sp>
      <p:sp>
        <p:nvSpPr>
          <p:cNvPr id="12" name="Text 7"/>
          <p:cNvSpPr/>
          <p:nvPr/>
        </p:nvSpPr>
        <p:spPr>
          <a:xfrm>
            <a:off x="650320" y="6070925"/>
            <a:ext cx="13329523" cy="1397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 mecanismos de feedback são fundamentais na implementação de estratégias corporativas, funcionando como instrumentos essenciais para avaliar e ajustar as práticas organizacionais. A comunicação efetiva no feedback permite que as empresas identifiquem lacunas e oportunidades de melhoria, contribuindo para um alinhamento organizacional mais robusto, além da importância da coordenação interdepartamental e do engajamento dos funcionários.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FD11C1B-CDE8-CBDA-3660-76E71BEF9803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3B704B5-896A-C24C-F1ED-2B36A63B9A34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499A-10AB-F098-6AEC-A1BD3CE1B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9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269" y="133276"/>
            <a:ext cx="76985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Planos Operacionais Eficazes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01342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517372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128156"/>
            <a:ext cx="32094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Alinhamento Estratégico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618575"/>
            <a:ext cx="47297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Conexão direta com objetivos organizacionais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221388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264965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719069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491779"/>
            <a:ext cx="32259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Integração de Processos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3982198"/>
            <a:ext cx="45540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Coordenação eficiente entre departamentos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585011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628588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082692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855402"/>
            <a:ext cx="29166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Alocação de Recursos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345820"/>
            <a:ext cx="46649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Distribuição eficiente de recursos disponíveis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5948634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5992211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446315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219025"/>
            <a:ext cx="44554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Desenvolvimento de Capacidades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709443"/>
            <a:ext cx="47664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Fortalecimento das competências necessárias</a:t>
            </a:r>
            <a:endParaRPr lang="en-US" sz="175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4B104FE-9DD8-525C-1807-34126E651945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696C2CC-E34F-3D2E-35E9-CF1AB3295B4A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pic>
        <p:nvPicPr>
          <p:cNvPr id="24" name="Picture 2" descr="UMC">
            <a:extLst>
              <a:ext uri="{FF2B5EF4-FFF2-40B4-BE49-F238E27FC236}">
                <a16:creationId xmlns:a16="http://schemas.microsoft.com/office/drawing/2014/main" id="{4C5B0CF0-1288-8079-0D5B-1E1368EA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181744"/>
            <a:ext cx="58359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Alocação de Recursos</a:t>
            </a:r>
          </a:p>
        </p:txBody>
      </p:sp>
      <p:sp>
        <p:nvSpPr>
          <p:cNvPr id="3" name="Text 1"/>
          <p:cNvSpPr/>
          <p:nvPr/>
        </p:nvSpPr>
        <p:spPr>
          <a:xfrm>
            <a:off x="1857256" y="2553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Recursos Financeiros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43622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Orçamentos e investimentos  para viabilizar iniciativas.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5171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3045646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553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Recursos Humanos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04362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Equipes qualificadas e adequadamente dimensionadas.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5171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3045646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05772"/>
            <a:ext cx="30481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Recursos Tecnológicos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49619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Ferramentas e sistemas que potencializam a execução.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5171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30521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0057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Infraestrutura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496190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Instalações e equipamentos  necessários às operações.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05171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33" y="5305214"/>
            <a:ext cx="339328" cy="42422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4E5A06D1-F761-4E48-430E-ECCE511BA8D2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F8EDBDD-3880-591A-D9FE-2A1A350A54AA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pic>
        <p:nvPicPr>
          <p:cNvPr id="21" name="Picture 2" descr="UMC">
            <a:extLst>
              <a:ext uri="{FF2B5EF4-FFF2-40B4-BE49-F238E27FC236}">
                <a16:creationId xmlns:a16="http://schemas.microsoft.com/office/drawing/2014/main" id="{AEC61DAD-3E1E-0C81-3331-60468DFD6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4178" y="206311"/>
            <a:ext cx="89148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Desenvolvimento de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Capacidades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05998" y="1968758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75" y="2422862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006536" y="2195572"/>
            <a:ext cx="34403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Avaliação de Capacidades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006536" y="2685990"/>
            <a:ext cx="38036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Identificação de lacunas e potenciais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893069" y="3260467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8" name="Shape 5"/>
          <p:cNvSpPr/>
          <p:nvPr/>
        </p:nvSpPr>
        <p:spPr>
          <a:xfrm>
            <a:off x="605998" y="3389054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297" y="3843158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80379" y="3615868"/>
            <a:ext cx="42192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Treinamento e Desenvolvimento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180379" y="4106287"/>
            <a:ext cx="42192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Programas de capacitação contínua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066912" y="4680763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3" name="Shape 9"/>
          <p:cNvSpPr/>
          <p:nvPr/>
        </p:nvSpPr>
        <p:spPr>
          <a:xfrm>
            <a:off x="605998" y="4809351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219" y="5263455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354222" y="5036165"/>
            <a:ext cx="30064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Implementação Prática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354222" y="5526583"/>
            <a:ext cx="41263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Aplicação de conhecimentos adquiridos</a:t>
            </a:r>
            <a:endParaRPr lang="en-US" sz="175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05D2A36-D547-D806-835E-80D25CB79DD9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EE59203-13C8-E186-4730-07E53A65600E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pic>
        <p:nvPicPr>
          <p:cNvPr id="19" name="Picture 2" descr="UMC">
            <a:extLst>
              <a:ext uri="{FF2B5EF4-FFF2-40B4-BE49-F238E27FC236}">
                <a16:creationId xmlns:a16="http://schemas.microsoft.com/office/drawing/2014/main" id="{86542E9D-808E-7DF6-E1C0-F3E591C8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2564" y="196330"/>
            <a:ext cx="7651671" cy="1332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Etapas do Desenvolvimento de Planos Operacionais</a:t>
            </a: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565" y="1845206"/>
            <a:ext cx="1065967" cy="156936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18333" y="2058328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Diagnóstico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618333" y="2519219"/>
            <a:ext cx="6265902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Identificação de necessidades e recursos disponíveis.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565" y="3414569"/>
            <a:ext cx="1065967" cy="12792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18333" y="3627691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Definição de Metas nas áreas envovlvidas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7618333" y="4088582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Estabelecimento de objetivos claros e mensuráveis.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565" y="4693776"/>
            <a:ext cx="1065967" cy="12792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18333" y="4906898"/>
            <a:ext cx="2922270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Participação dos Atores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618333" y="5367789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Envolvimento de stakeholders e construção de consenso.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565" y="5972984"/>
            <a:ext cx="1065967" cy="12792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18333" y="6186106"/>
            <a:ext cx="3348395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Monitoramento e Avaliação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7618333" y="6646997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Acompanhamento contínuo e ajustes necessários.</a:t>
            </a:r>
            <a:endParaRPr lang="en-US" sz="16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4594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4606296"/>
            <a:ext cx="22117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Gestão de Projetos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5451045"/>
            <a:ext cx="221170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Metodologias para organização e execução de iniciativas estratégicas.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446" y="464594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33236" y="4606296"/>
            <a:ext cx="221182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Análise de Dados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33236" y="5451045"/>
            <a:ext cx="221182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Ferramentas para coleta e interpretação de informações relevantes.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464594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79011" y="4606296"/>
            <a:ext cx="2211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Cronogramas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79011" y="5096715"/>
            <a:ext cx="221182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Planejamento temporal para execução coordenada de atividades.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997" y="4645944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624786" y="4606296"/>
            <a:ext cx="2211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Dashboards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624786" y="5096715"/>
            <a:ext cx="221182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Painéis de controle para monitoramento de indicadores-chave.</a:t>
            </a:r>
            <a:endParaRPr lang="en-US" sz="175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7A00904-0717-33E2-C8F7-94042A3DB13D}"/>
              </a:ext>
            </a:extLst>
          </p:cNvPr>
          <p:cNvSpPr txBox="1"/>
          <p:nvPr/>
        </p:nvSpPr>
        <p:spPr>
          <a:xfrm>
            <a:off x="736997" y="3067683"/>
            <a:ext cx="73152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Planos Operacionais</a:t>
            </a:r>
            <a:endParaRPr lang="pt-BR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0563" y="599358"/>
            <a:ext cx="7742873" cy="68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latin typeface="Arial" panose="020B0604020202020204" pitchFamily="34" charset="0"/>
                <a:ea typeface="Alexandria Semi Bold" pitchFamily="34" charset="-122"/>
                <a:cs typeface="Arial" panose="020B0604020202020204" pitchFamily="34" charset="0"/>
              </a:rPr>
              <a:t>Implementação de Estratégias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34309" y="1951074"/>
            <a:ext cx="8265307" cy="1600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dirty="0"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A implementação de estratégias corporativas é um processo complexo que demanda uma </a:t>
            </a:r>
            <a:r>
              <a:rPr lang="en-US" b="1" dirty="0"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abordagem integrada</a:t>
            </a:r>
            <a:r>
              <a:rPr lang="en-US" dirty="0"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, especialmente em um ambiente empresarial em constante mudança. A </a:t>
            </a:r>
            <a:r>
              <a:rPr lang="en-US" b="1" dirty="0"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comunicação eficaz </a:t>
            </a:r>
            <a:r>
              <a:rPr lang="en-US" dirty="0"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emerge como um elemento crucial para alinhar a organização com seus </a:t>
            </a:r>
            <a:r>
              <a:rPr lang="en-US" b="1" dirty="0"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objetivos estratégicos</a:t>
            </a:r>
            <a:r>
              <a:rPr lang="en-US" dirty="0"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, facilitando a coordenação entre diferentes áreas funcionais.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4308" y="4037414"/>
            <a:ext cx="8265307" cy="1280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Nesse contexto, a pesquisa revela que a utilização de ferramentas de gestão estratégica, como o Balanced Scorecard, influencia significativamente as práticas de gerenciamento,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promovendo uma interação mais coesa entre os membros da equipe.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39306" y="6093509"/>
            <a:ext cx="8360310" cy="960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Assim, a interseção entre comunicação, alinhamento organizacional e revisão contínua torna-se fundamental para o sucesso das estratégias implementadas.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121971"/>
            <a:ext cx="125151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Planos para Otimizar Alocação de Recursos</a:t>
            </a:r>
          </a:p>
        </p:txBody>
      </p:sp>
      <p:sp>
        <p:nvSpPr>
          <p:cNvPr id="3" name="Text 1"/>
          <p:cNvSpPr/>
          <p:nvPr/>
        </p:nvSpPr>
        <p:spPr>
          <a:xfrm>
            <a:off x="1857256" y="2659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Identificação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49946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Levantamento detalhado dos recursos disponíveis e necessários.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21149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974567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659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Priorização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149946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Definição de critérios para alocação baseada em impacto estratégico.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21149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36306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1120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Implementação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602514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Execução do plano de alocação com monitoramento constante.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21149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58894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1120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Avaliação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60251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Análise de resultados e ajustes para otimização contínua.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21149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200440"/>
            <a:ext cx="339328" cy="42422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3DFFA7AB-4C66-5B44-81B3-265B2BF36BE4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ECCA87B-D879-1377-74D0-140B486C2D04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pic>
        <p:nvPicPr>
          <p:cNvPr id="21" name="Picture 2" descr="UMC">
            <a:extLst>
              <a:ext uri="{FF2B5EF4-FFF2-40B4-BE49-F238E27FC236}">
                <a16:creationId xmlns:a16="http://schemas.microsoft.com/office/drawing/2014/main" id="{049BE86A-A6A0-CC40-B39C-3ECCC660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5052" y="217276"/>
            <a:ext cx="8306872" cy="578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Definição de Estratégia Corporativa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44" y="1337472"/>
            <a:ext cx="1658064" cy="102810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552" y="1824557"/>
            <a:ext cx="247412" cy="30932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970264" y="1513327"/>
            <a:ext cx="2974777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Objetivos de Longo Prazo</a:t>
            </a:r>
          </a:p>
        </p:txBody>
      </p:sp>
      <p:sp>
        <p:nvSpPr>
          <p:cNvPr id="6" name="Text 2"/>
          <p:cNvSpPr/>
          <p:nvPr/>
        </p:nvSpPr>
        <p:spPr>
          <a:xfrm>
            <a:off x="4970264" y="1908258"/>
            <a:ext cx="4451628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Plano de ação para alcançar metas organizacionais</a:t>
            </a:r>
            <a:endParaRPr lang="en-US" sz="1350" dirty="0"/>
          </a:p>
        </p:txBody>
      </p:sp>
      <p:sp>
        <p:nvSpPr>
          <p:cNvPr id="7" name="Shape 3"/>
          <p:cNvSpPr/>
          <p:nvPr/>
        </p:nvSpPr>
        <p:spPr>
          <a:xfrm>
            <a:off x="4838343" y="2377959"/>
            <a:ext cx="9132332" cy="11430"/>
          </a:xfrm>
          <a:prstGeom prst="roundRect">
            <a:avLst>
              <a:gd name="adj" fmla="val 646615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312" y="2409511"/>
            <a:ext cx="3316129" cy="102810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552" y="2768842"/>
            <a:ext cx="247412" cy="30932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799296" y="2585366"/>
            <a:ext cx="2932628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Estrutura Organizacional</a:t>
            </a:r>
          </a:p>
        </p:txBody>
      </p:sp>
      <p:sp>
        <p:nvSpPr>
          <p:cNvPr id="11" name="Text 5"/>
          <p:cNvSpPr/>
          <p:nvPr/>
        </p:nvSpPr>
        <p:spPr>
          <a:xfrm>
            <a:off x="5799296" y="2980297"/>
            <a:ext cx="2932628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Suporte às decisões estratégicas</a:t>
            </a:r>
            <a:endParaRPr lang="en-US" sz="1350" dirty="0"/>
          </a:p>
        </p:txBody>
      </p:sp>
      <p:sp>
        <p:nvSpPr>
          <p:cNvPr id="12" name="Shape 6"/>
          <p:cNvSpPr/>
          <p:nvPr/>
        </p:nvSpPr>
        <p:spPr>
          <a:xfrm>
            <a:off x="5667375" y="3449998"/>
            <a:ext cx="8303300" cy="11430"/>
          </a:xfrm>
          <a:prstGeom prst="roundRect">
            <a:avLst>
              <a:gd name="adj" fmla="val 646615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280" y="3481550"/>
            <a:ext cx="4974193" cy="102810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1552" y="3840880"/>
            <a:ext cx="247412" cy="30932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28328" y="3657405"/>
            <a:ext cx="2364343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2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Comunicação Eficaz</a:t>
            </a:r>
          </a:p>
        </p:txBody>
      </p:sp>
      <p:sp>
        <p:nvSpPr>
          <p:cNvPr id="16" name="Text 8"/>
          <p:cNvSpPr/>
          <p:nvPr/>
        </p:nvSpPr>
        <p:spPr>
          <a:xfrm>
            <a:off x="6628328" y="4052335"/>
            <a:ext cx="3725585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Tradução da estratégia em práticas diárias</a:t>
            </a:r>
            <a:endParaRPr lang="en-US" sz="1350" dirty="0"/>
          </a:p>
        </p:txBody>
      </p:sp>
      <p:sp>
        <p:nvSpPr>
          <p:cNvPr id="17" name="Shape 9"/>
          <p:cNvSpPr/>
          <p:nvPr/>
        </p:nvSpPr>
        <p:spPr>
          <a:xfrm>
            <a:off x="6496407" y="4522037"/>
            <a:ext cx="7474268" cy="11430"/>
          </a:xfrm>
          <a:prstGeom prst="roundRect">
            <a:avLst>
              <a:gd name="adj" fmla="val 646615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248" y="4553588"/>
            <a:ext cx="6632377" cy="1028105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1671" y="4912919"/>
            <a:ext cx="247412" cy="309324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57480" y="4729444"/>
            <a:ext cx="3378398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2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Alinhamento Organizacional</a:t>
            </a:r>
          </a:p>
        </p:txBody>
      </p:sp>
      <p:sp>
        <p:nvSpPr>
          <p:cNvPr id="21" name="Text 11"/>
          <p:cNvSpPr/>
          <p:nvPr/>
        </p:nvSpPr>
        <p:spPr>
          <a:xfrm>
            <a:off x="7457480" y="5124374"/>
            <a:ext cx="3668911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Compromisso com a visão compartilhada</a:t>
            </a:r>
            <a:endParaRPr lang="en-US" sz="1350" dirty="0"/>
          </a:p>
        </p:txBody>
      </p:sp>
      <p:sp>
        <p:nvSpPr>
          <p:cNvPr id="22" name="Text 12"/>
          <p:cNvSpPr/>
          <p:nvPr/>
        </p:nvSpPr>
        <p:spPr>
          <a:xfrm>
            <a:off x="626821" y="5993720"/>
            <a:ext cx="13398818" cy="651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definição de estratégia corporativa transcende a mera formulação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envolve uma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compreensão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aprofundada da dinâmica organizacional e do ambiente competitivo.</a:t>
            </a:r>
          </a:p>
        </p:txBody>
      </p:sp>
      <p:sp>
        <p:nvSpPr>
          <p:cNvPr id="23" name="Text 13"/>
          <p:cNvSpPr/>
          <p:nvPr/>
        </p:nvSpPr>
        <p:spPr>
          <a:xfrm>
            <a:off x="582216" y="6935348"/>
            <a:ext cx="13398818" cy="844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implementação dessa estratégia demanda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uma comunicação eficaz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um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alinhamento organizacional,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 são cruciais para garantir que todos os níveis da empresa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entendam e se comprometam com a Estratégia definida.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4" name="Picture 2" descr="UMC">
            <a:extLst>
              <a:ext uri="{FF2B5EF4-FFF2-40B4-BE49-F238E27FC236}">
                <a16:creationId xmlns:a16="http://schemas.microsoft.com/office/drawing/2014/main" id="{36403F67-EF41-A056-3045-851CAB43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831384F1-373F-FC0B-958D-DCB30EC16BDB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D5822FC-DFB6-37D2-2EA3-5C0CF25548D7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4005" y="271871"/>
            <a:ext cx="10833497" cy="577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50"/>
              </a:lnSpc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Importância dos Processos de Implementação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05" y="1433751"/>
            <a:ext cx="877253" cy="10527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54386" y="1609130"/>
            <a:ext cx="3025616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Alinhamento organizacional</a:t>
            </a:r>
          </a:p>
        </p:txBody>
      </p:sp>
      <p:sp>
        <p:nvSpPr>
          <p:cNvPr id="5" name="Text 2"/>
          <p:cNvSpPr/>
          <p:nvPr/>
        </p:nvSpPr>
        <p:spPr>
          <a:xfrm>
            <a:off x="1754386" y="2002869"/>
            <a:ext cx="12262009" cy="28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Todas as áreas precisam conhecer a sua umprtância para o todo</a:t>
            </a:r>
          </a:p>
          <a:p>
            <a:pPr marL="0" indent="0" algn="l">
              <a:lnSpc>
                <a:spcPts val="2200"/>
              </a:lnSpc>
              <a:buNone/>
            </a:pPr>
            <a:endParaRPr lang="en-US" sz="1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05" y="2486501"/>
            <a:ext cx="877253" cy="105275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54386" y="2661880"/>
            <a:ext cx="2357080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Comunicação Eficaz</a:t>
            </a:r>
          </a:p>
        </p:txBody>
      </p:sp>
      <p:sp>
        <p:nvSpPr>
          <p:cNvPr id="8" name="Text 4"/>
          <p:cNvSpPr/>
          <p:nvPr/>
        </p:nvSpPr>
        <p:spPr>
          <a:xfrm>
            <a:off x="1754386" y="3055620"/>
            <a:ext cx="12262009" cy="28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Disseminação da estratégia em todos os níveis da organização</a:t>
            </a:r>
            <a:endParaRPr lang="en-US" sz="13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05" y="3539252"/>
            <a:ext cx="877253" cy="105275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754386" y="3714631"/>
            <a:ext cx="2308622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2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Coordenação</a:t>
            </a:r>
          </a:p>
        </p:txBody>
      </p:sp>
      <p:sp>
        <p:nvSpPr>
          <p:cNvPr id="11" name="Text 6"/>
          <p:cNvSpPr/>
          <p:nvPr/>
        </p:nvSpPr>
        <p:spPr>
          <a:xfrm>
            <a:off x="1754386" y="4108371"/>
            <a:ext cx="12262009" cy="28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Integração entre diferentes áreas funcionais</a:t>
            </a:r>
            <a:endParaRPr lang="en-US" sz="13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05" y="4592003"/>
            <a:ext cx="877253" cy="105275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754386" y="4767382"/>
            <a:ext cx="2308622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Adaptabilidade</a:t>
            </a:r>
          </a:p>
        </p:txBody>
      </p:sp>
      <p:sp>
        <p:nvSpPr>
          <p:cNvPr id="14" name="Text 8"/>
          <p:cNvSpPr/>
          <p:nvPr/>
        </p:nvSpPr>
        <p:spPr>
          <a:xfrm>
            <a:off x="1754386" y="5161121"/>
            <a:ext cx="12262009" cy="28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Capacidade de ajustar estratégias conforme necessário</a:t>
            </a:r>
            <a:endParaRPr lang="en-US" sz="1350" dirty="0"/>
          </a:p>
        </p:txBody>
      </p:sp>
      <p:sp>
        <p:nvSpPr>
          <p:cNvPr id="15" name="Text 9"/>
          <p:cNvSpPr/>
          <p:nvPr/>
        </p:nvSpPr>
        <p:spPr>
          <a:xfrm>
            <a:off x="614005" y="6199346"/>
            <a:ext cx="13402389" cy="842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implementação eficaz de processos corporativos é fundamental para assegurar que estratégias organizacionais sejam não apenas planejadas, mas também executadas com sucesso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Sem um alinhamento claro entre os objetivos estratégicos e as práticas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operacionais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as empresas correm o risco de ver suas iniciativas falharem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devido à falta de comunicação eficaz e coordenação.</a:t>
            </a:r>
          </a:p>
        </p:txBody>
      </p:sp>
      <p:pic>
        <p:nvPicPr>
          <p:cNvPr id="17" name="Picture 2" descr="UMC">
            <a:extLst>
              <a:ext uri="{FF2B5EF4-FFF2-40B4-BE49-F238E27FC236}">
                <a16:creationId xmlns:a16="http://schemas.microsoft.com/office/drawing/2014/main" id="{5CA11AC3-B747-E6A4-DC22-64CF189B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6F9B3A28-918C-3216-DF3E-3D32D1FFD2E2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44F33BB-DABD-A6D6-6AE0-0550FD83258F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48007"/>
            <a:ext cx="9103162" cy="614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Visão Geral dos Componentes Chave</a:t>
            </a:r>
          </a:p>
        </p:txBody>
      </p:sp>
      <p:sp>
        <p:nvSpPr>
          <p:cNvPr id="3" name="Text 1"/>
          <p:cNvSpPr/>
          <p:nvPr/>
        </p:nvSpPr>
        <p:spPr>
          <a:xfrm>
            <a:off x="2564725" y="2572464"/>
            <a:ext cx="2511504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Comunicação Eficaz</a:t>
            </a:r>
          </a:p>
        </p:txBody>
      </p:sp>
      <p:sp>
        <p:nvSpPr>
          <p:cNvPr id="4" name="Text 2"/>
          <p:cNvSpPr/>
          <p:nvPr/>
        </p:nvSpPr>
        <p:spPr>
          <a:xfrm>
            <a:off x="654248" y="2992041"/>
            <a:ext cx="4421981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Garante </a:t>
            </a:r>
            <a:r>
              <a:rPr lang="en-US" sz="145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compreensão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das metas estratégicas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654248" y="3403283"/>
            <a:ext cx="4421981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Clareza nas mensagens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654248" y="3767733"/>
            <a:ext cx="4421981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Canais adequados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654248" y="4132183"/>
            <a:ext cx="4421981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Feedback </a:t>
            </a:r>
            <a:r>
              <a:rPr lang="en-US" sz="145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contínuo</a:t>
            </a:r>
            <a:endParaRPr lang="en-US" sz="14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086" y="1636871"/>
            <a:ext cx="3730109" cy="3730109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5286315" y="3268206"/>
            <a:ext cx="467320" cy="467320"/>
          </a:xfrm>
          <a:prstGeom prst="roundRect">
            <a:avLst>
              <a:gd name="adj" fmla="val 195473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784" y="3370362"/>
            <a:ext cx="210264" cy="26289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9460587" y="1502926"/>
            <a:ext cx="3588663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Alinhamento Organizacional</a:t>
            </a:r>
          </a:p>
        </p:txBody>
      </p:sp>
      <p:sp>
        <p:nvSpPr>
          <p:cNvPr id="12" name="Text 8"/>
          <p:cNvSpPr/>
          <p:nvPr/>
        </p:nvSpPr>
        <p:spPr>
          <a:xfrm>
            <a:off x="9460587" y="1922502"/>
            <a:ext cx="4515564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Integra objetivos em todos os níveis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9460587" y="2333744"/>
            <a:ext cx="4515564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Cultura colaborativa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9460587" y="2698194"/>
            <a:ext cx="4515564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Transparência</a:t>
            </a:r>
            <a:endParaRPr lang="en-US" sz="1450" dirty="0"/>
          </a:p>
        </p:txBody>
      </p:sp>
      <p:sp>
        <p:nvSpPr>
          <p:cNvPr id="15" name="Text 11"/>
          <p:cNvSpPr/>
          <p:nvPr/>
        </p:nvSpPr>
        <p:spPr>
          <a:xfrm>
            <a:off x="9460587" y="3062645"/>
            <a:ext cx="4515564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Engajamento dos colaboradores</a:t>
            </a:r>
            <a:endParaRPr lang="en-US" sz="14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086" y="1636871"/>
            <a:ext cx="3730109" cy="3730109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7979033" y="1713607"/>
            <a:ext cx="467320" cy="467320"/>
          </a:xfrm>
          <a:prstGeom prst="roundRect">
            <a:avLst>
              <a:gd name="adj" fmla="val 195473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501" y="1815763"/>
            <a:ext cx="210264" cy="26289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9460587" y="3695287"/>
            <a:ext cx="2459950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Revisão Contínua</a:t>
            </a:r>
          </a:p>
        </p:txBody>
      </p:sp>
      <p:sp>
        <p:nvSpPr>
          <p:cNvPr id="20" name="Text 14"/>
          <p:cNvSpPr/>
          <p:nvPr/>
        </p:nvSpPr>
        <p:spPr>
          <a:xfrm>
            <a:off x="9460587" y="4114863"/>
            <a:ext cx="4515564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Permite ajustes dinâmicos</a:t>
            </a:r>
            <a:endParaRPr lang="en-US" sz="1450" dirty="0"/>
          </a:p>
        </p:txBody>
      </p:sp>
      <p:sp>
        <p:nvSpPr>
          <p:cNvPr id="21" name="Text 15"/>
          <p:cNvSpPr/>
          <p:nvPr/>
        </p:nvSpPr>
        <p:spPr>
          <a:xfrm>
            <a:off x="9460587" y="4526105"/>
            <a:ext cx="4515564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Monitoramento de KPIs</a:t>
            </a:r>
            <a:endParaRPr lang="en-US" sz="1450" dirty="0"/>
          </a:p>
        </p:txBody>
      </p:sp>
      <p:sp>
        <p:nvSpPr>
          <p:cNvPr id="22" name="Text 16"/>
          <p:cNvSpPr/>
          <p:nvPr/>
        </p:nvSpPr>
        <p:spPr>
          <a:xfrm>
            <a:off x="9460587" y="4890555"/>
            <a:ext cx="4515564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Análise de resultados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9460587" y="5255006"/>
            <a:ext cx="4515564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Adaptação às mudanças</a:t>
            </a:r>
            <a:endParaRPr lang="en-US" sz="145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086" y="1636871"/>
            <a:ext cx="3730109" cy="3730109"/>
          </a:xfrm>
          <a:prstGeom prst="rect">
            <a:avLst/>
          </a:prstGeom>
        </p:spPr>
      </p:pic>
      <p:sp>
        <p:nvSpPr>
          <p:cNvPr id="25" name="Shape 18"/>
          <p:cNvSpPr/>
          <p:nvPr/>
        </p:nvSpPr>
        <p:spPr>
          <a:xfrm>
            <a:off x="7979033" y="4822805"/>
            <a:ext cx="467320" cy="467320"/>
          </a:xfrm>
          <a:prstGeom prst="roundRect">
            <a:avLst>
              <a:gd name="adj" fmla="val 195473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7501" y="4924961"/>
            <a:ext cx="210264" cy="262890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654248" y="5945108"/>
            <a:ext cx="13321903" cy="897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contexto da implementação de estratégias corporativas, a Visão Geral dos Componentes Chave assume um papel crucial ao articular a comunicação, o alinhamento organizacional e a revisão contínua das ações. Esses componentes são interdependentes e criam uma base sólida para a adaptação e evolução das estratégias.</a:t>
            </a:r>
          </a:p>
        </p:txBody>
      </p:sp>
      <p:sp>
        <p:nvSpPr>
          <p:cNvPr id="28" name="Text 20"/>
          <p:cNvSpPr/>
          <p:nvPr/>
        </p:nvSpPr>
        <p:spPr>
          <a:xfrm>
            <a:off x="654248" y="7052627"/>
            <a:ext cx="13321903" cy="897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comunicação eficaz é fundamental, pois garante que todos os membros da organização compreendam não apenas as metas estratégicas, mas também seu papel na consecução dessas metas. Adicionalmente, o alinhamento organizacional almeja integrar esses objetivos em todos os níveis, promovendo uma cultura que valoriza a colaboração e a transparência.</a:t>
            </a:r>
          </a:p>
        </p:txBody>
      </p:sp>
      <p:pic>
        <p:nvPicPr>
          <p:cNvPr id="29" name="Picture 2" descr="UMC">
            <a:extLst>
              <a:ext uri="{FF2B5EF4-FFF2-40B4-BE49-F238E27FC236}">
                <a16:creationId xmlns:a16="http://schemas.microsoft.com/office/drawing/2014/main" id="{02241FDD-0168-E95D-F37D-D0A0E1BF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2D3F0C85-CF88-AABF-5D08-2FA0967C50DA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BD184D3-774A-CA4C-3445-272C0D4DF576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84313"/>
            <a:ext cx="9744670" cy="569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Significado da Comunicação na Estratégia</a:t>
            </a:r>
          </a:p>
        </p:txBody>
      </p:sp>
      <p:sp>
        <p:nvSpPr>
          <p:cNvPr id="3" name="Shape 1"/>
          <p:cNvSpPr/>
          <p:nvPr/>
        </p:nvSpPr>
        <p:spPr>
          <a:xfrm>
            <a:off x="606147" y="1392555"/>
            <a:ext cx="1677233" cy="1012031"/>
          </a:xfrm>
          <a:prstGeom prst="roundRect">
            <a:avLst>
              <a:gd name="adj" fmla="val 718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023" y="1746409"/>
            <a:ext cx="243483" cy="30432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456497" y="1565672"/>
            <a:ext cx="2278737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Elo Organizacional</a:t>
            </a:r>
          </a:p>
        </p:txBody>
      </p:sp>
      <p:sp>
        <p:nvSpPr>
          <p:cNvPr id="6" name="Text 3"/>
          <p:cNvSpPr/>
          <p:nvPr/>
        </p:nvSpPr>
        <p:spPr>
          <a:xfrm>
            <a:off x="2456497" y="1954292"/>
            <a:ext cx="3354586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Conecta diferentes níveis hierárquicos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2369939" y="2395061"/>
            <a:ext cx="11567755" cy="11430"/>
          </a:xfrm>
          <a:prstGeom prst="roundRect">
            <a:avLst>
              <a:gd name="adj" fmla="val 636378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8" name="Shape 5"/>
          <p:cNvSpPr/>
          <p:nvPr/>
        </p:nvSpPr>
        <p:spPr>
          <a:xfrm>
            <a:off x="606147" y="2491145"/>
            <a:ext cx="3354467" cy="1012031"/>
          </a:xfrm>
          <a:prstGeom prst="roundRect">
            <a:avLst>
              <a:gd name="adj" fmla="val 718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80" y="2844998"/>
            <a:ext cx="243483" cy="30432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133731" y="2664262"/>
            <a:ext cx="2376845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Consciência Coletiva</a:t>
            </a:r>
          </a:p>
        </p:txBody>
      </p:sp>
      <p:sp>
        <p:nvSpPr>
          <p:cNvPr id="11" name="Text 7"/>
          <p:cNvSpPr/>
          <p:nvPr/>
        </p:nvSpPr>
        <p:spPr>
          <a:xfrm>
            <a:off x="4133731" y="3052882"/>
            <a:ext cx="4810244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Fortalece o entendimento sobre segurança e resiliência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4047173" y="3493651"/>
            <a:ext cx="9890522" cy="11430"/>
          </a:xfrm>
          <a:prstGeom prst="roundRect">
            <a:avLst>
              <a:gd name="adj" fmla="val 636378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3" name="Shape 9"/>
          <p:cNvSpPr/>
          <p:nvPr/>
        </p:nvSpPr>
        <p:spPr>
          <a:xfrm>
            <a:off x="606147" y="3589734"/>
            <a:ext cx="5031700" cy="1012031"/>
          </a:xfrm>
          <a:prstGeom prst="roundRect">
            <a:avLst>
              <a:gd name="adj" fmla="val 718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256" y="3943588"/>
            <a:ext cx="243483" cy="304324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10964" y="3762851"/>
            <a:ext cx="2296597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2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Cultura de Inovação</a:t>
            </a:r>
          </a:p>
        </p:txBody>
      </p:sp>
      <p:sp>
        <p:nvSpPr>
          <p:cNvPr id="16" name="Text 11"/>
          <p:cNvSpPr/>
          <p:nvPr/>
        </p:nvSpPr>
        <p:spPr>
          <a:xfrm>
            <a:off x="5810964" y="4151471"/>
            <a:ext cx="522898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Promove ambiente de experimentação e aceitação de riscos</a:t>
            </a:r>
            <a:endParaRPr lang="en-US" sz="1350" dirty="0"/>
          </a:p>
        </p:txBody>
      </p:sp>
      <p:sp>
        <p:nvSpPr>
          <p:cNvPr id="17" name="Shape 12"/>
          <p:cNvSpPr/>
          <p:nvPr/>
        </p:nvSpPr>
        <p:spPr>
          <a:xfrm>
            <a:off x="5724406" y="4592241"/>
            <a:ext cx="8213288" cy="11430"/>
          </a:xfrm>
          <a:prstGeom prst="roundRect">
            <a:avLst>
              <a:gd name="adj" fmla="val 636378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8" name="Shape 13"/>
          <p:cNvSpPr/>
          <p:nvPr/>
        </p:nvSpPr>
        <p:spPr>
          <a:xfrm>
            <a:off x="606147" y="4688324"/>
            <a:ext cx="6709053" cy="1012031"/>
          </a:xfrm>
          <a:prstGeom prst="roundRect">
            <a:avLst>
              <a:gd name="adj" fmla="val 718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932" y="5042178"/>
            <a:ext cx="243483" cy="304324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488317" y="4861441"/>
            <a:ext cx="2681764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Ambiente Colaborativo</a:t>
            </a:r>
          </a:p>
        </p:txBody>
      </p:sp>
      <p:sp>
        <p:nvSpPr>
          <p:cNvPr id="21" name="Text 15"/>
          <p:cNvSpPr/>
          <p:nvPr/>
        </p:nvSpPr>
        <p:spPr>
          <a:xfrm>
            <a:off x="7488317" y="5250061"/>
            <a:ext cx="4714042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Facilita o alinhamento e adaptabilidade organizacional</a:t>
            </a:r>
            <a:endParaRPr lang="en-US" sz="1350" dirty="0"/>
          </a:p>
        </p:txBody>
      </p:sp>
      <p:sp>
        <p:nvSpPr>
          <p:cNvPr id="22" name="Text 16"/>
          <p:cNvSpPr/>
          <p:nvPr/>
        </p:nvSpPr>
        <p:spPr>
          <a:xfrm>
            <a:off x="606147" y="6054209"/>
            <a:ext cx="13418106" cy="831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comunicação desempenha um papel crucial na implementação da estratégia corporativa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funcionando como um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elo entre os diversos níveis organizacionais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Neste contexto, a comunicação eficaz não apenas dissemina informações relevantes, mas também fortalece a consciência coletiva sobre a importância da segurança cibernética e da resiliência organizacional.</a:t>
            </a:r>
          </a:p>
        </p:txBody>
      </p:sp>
      <p:sp>
        <p:nvSpPr>
          <p:cNvPr id="23" name="Text 17"/>
          <p:cNvSpPr/>
          <p:nvPr/>
        </p:nvSpPr>
        <p:spPr>
          <a:xfrm>
            <a:off x="606147" y="7258884"/>
            <a:ext cx="13418106" cy="831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Além disso, a promoção de uma cultura de inovação exige um gerenciamento de mudanças bem estruturado, onde a comunicação clara e aberta é fundamental para reduzir a resistência e garantir o engajamento dos colaboradores.</a:t>
            </a:r>
          </a:p>
        </p:txBody>
      </p:sp>
      <p:pic>
        <p:nvPicPr>
          <p:cNvPr id="24" name="Picture 2" descr="UMC">
            <a:extLst>
              <a:ext uri="{FF2B5EF4-FFF2-40B4-BE49-F238E27FC236}">
                <a16:creationId xmlns:a16="http://schemas.microsoft.com/office/drawing/2014/main" id="{96AF97E5-72C0-2C79-96F5-45935EBC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6E695E0A-05A4-F25A-0034-87024077A30F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19D805A-8F26-A11F-5C9D-CB1BB0402FC1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33176"/>
            <a:ext cx="10462855" cy="676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Papel do Alinhamento Organizacional</a:t>
            </a:r>
          </a:p>
        </p:txBody>
      </p:sp>
      <p:sp>
        <p:nvSpPr>
          <p:cNvPr id="3" name="Shape 1"/>
          <p:cNvSpPr/>
          <p:nvPr/>
        </p:nvSpPr>
        <p:spPr>
          <a:xfrm>
            <a:off x="720209" y="1886903"/>
            <a:ext cx="463034" cy="463034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06" y="1915299"/>
            <a:ext cx="324922" cy="40612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88983" y="1886903"/>
            <a:ext cx="3580686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Objetivos Compartilhados</a:t>
            </a:r>
          </a:p>
        </p:txBody>
      </p:sp>
      <p:sp>
        <p:nvSpPr>
          <p:cNvPr id="6" name="Text 3"/>
          <p:cNvSpPr/>
          <p:nvPr/>
        </p:nvSpPr>
        <p:spPr>
          <a:xfrm>
            <a:off x="1388983" y="2348746"/>
            <a:ext cx="5823347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Garante que todos os níveis da organização estejam considerando as mesmas metas e diretrizes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418070" y="1886903"/>
            <a:ext cx="463034" cy="463034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067" y="1915299"/>
            <a:ext cx="324922" cy="40612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086844" y="1886903"/>
            <a:ext cx="2707838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6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Comunicação Clara</a:t>
            </a:r>
          </a:p>
        </p:txBody>
      </p:sp>
      <p:sp>
        <p:nvSpPr>
          <p:cNvPr id="10" name="Text 6"/>
          <p:cNvSpPr/>
          <p:nvPr/>
        </p:nvSpPr>
        <p:spPr>
          <a:xfrm>
            <a:off x="8086844" y="2348746"/>
            <a:ext cx="5823347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Elimina ambiguidades estratégicas e fortalece a cultura organizacional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720209" y="3444597"/>
            <a:ext cx="463034" cy="463034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06" y="3472994"/>
            <a:ext cx="324922" cy="40612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388983" y="3444597"/>
            <a:ext cx="3068122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Integração de Equipes</a:t>
            </a:r>
          </a:p>
        </p:txBody>
      </p:sp>
      <p:sp>
        <p:nvSpPr>
          <p:cNvPr id="14" name="Text 9"/>
          <p:cNvSpPr/>
          <p:nvPr/>
        </p:nvSpPr>
        <p:spPr>
          <a:xfrm>
            <a:off x="1388983" y="3906441"/>
            <a:ext cx="5823347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Promove </a:t>
            </a:r>
            <a:r>
              <a:rPr lang="en-US" sz="1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melhorias</a:t>
            </a: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na comunicação e coordenação entre departamentos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7418070" y="3444597"/>
            <a:ext cx="463034" cy="463034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067" y="3472994"/>
            <a:ext cx="324922" cy="40612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086844" y="3444597"/>
            <a:ext cx="3426738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Construção de Confiança</a:t>
            </a:r>
          </a:p>
        </p:txBody>
      </p:sp>
      <p:sp>
        <p:nvSpPr>
          <p:cNvPr id="18" name="Text 12"/>
          <p:cNvSpPr/>
          <p:nvPr/>
        </p:nvSpPr>
        <p:spPr>
          <a:xfrm>
            <a:off x="8086844" y="3906441"/>
            <a:ext cx="5823347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Desenvolve apoio e sustentabilidade através de práticas transparentes</a:t>
            </a:r>
            <a:endParaRPr lang="en-US" sz="1600" dirty="0"/>
          </a:p>
        </p:txBody>
      </p:sp>
      <p:sp>
        <p:nvSpPr>
          <p:cNvPr id="19" name="Text 13"/>
          <p:cNvSpPr/>
          <p:nvPr/>
        </p:nvSpPr>
        <p:spPr>
          <a:xfrm>
            <a:off x="720209" y="5655647"/>
            <a:ext cx="13189982" cy="1317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 alinhamento organizacional desempenha um papel crucial na implementação eficaz da estratégia corporativa,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pois garante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 todos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 níveis da organização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estejam levando em consideração os mesmos objetivos e diretrizes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Isso se traduz em uma comunicação clara e coordenada, que é vital para a eliminação de ambiguidades estratégicas e para o fortalecimento da cultura organizacional.</a:t>
            </a:r>
          </a:p>
        </p:txBody>
      </p:sp>
      <p:pic>
        <p:nvPicPr>
          <p:cNvPr id="21" name="Picture 2" descr="UMC">
            <a:extLst>
              <a:ext uri="{FF2B5EF4-FFF2-40B4-BE49-F238E27FC236}">
                <a16:creationId xmlns:a16="http://schemas.microsoft.com/office/drawing/2014/main" id="{EE390A5B-4F43-6EDB-4F02-51D23295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651B6657-DE4B-619D-2208-D51CD8E07AFC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670E1EF-3B09-1AC6-AB0D-AFB8A00E82F7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56280"/>
            <a:ext cx="9811345" cy="5472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Necessidade de Revisão e Ajustes Contínuos</a:t>
            </a:r>
          </a:p>
        </p:txBody>
      </p:sp>
      <p:sp>
        <p:nvSpPr>
          <p:cNvPr id="3" name="Text 1"/>
          <p:cNvSpPr/>
          <p:nvPr/>
        </p:nvSpPr>
        <p:spPr>
          <a:xfrm>
            <a:off x="2013347" y="2327511"/>
            <a:ext cx="2695694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Análise de Desempenho</a:t>
            </a:r>
          </a:p>
        </p:txBody>
      </p:sp>
      <p:sp>
        <p:nvSpPr>
          <p:cNvPr id="4" name="Text 2"/>
          <p:cNvSpPr/>
          <p:nvPr/>
        </p:nvSpPr>
        <p:spPr>
          <a:xfrm>
            <a:off x="582216" y="2700891"/>
            <a:ext cx="4126825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Avaliação contínua dos resultados obtidos</a:t>
            </a:r>
            <a:endParaRPr lang="en-US" sz="13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96" y="1464903"/>
            <a:ext cx="4713089" cy="4713089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30" y="2316259"/>
            <a:ext cx="248841" cy="3111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21240" y="2194518"/>
            <a:ext cx="2189321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r">
              <a:lnSpc>
                <a:spcPts val="21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Coleta de Feedback</a:t>
            </a:r>
          </a:p>
        </p:txBody>
      </p:sp>
      <p:sp>
        <p:nvSpPr>
          <p:cNvPr id="8" name="Text 4"/>
          <p:cNvSpPr/>
          <p:nvPr/>
        </p:nvSpPr>
        <p:spPr>
          <a:xfrm>
            <a:off x="9921240" y="2567898"/>
            <a:ext cx="4126944" cy="532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Obtenção de insights de stakeholders internos e externos</a:t>
            </a:r>
            <a:endParaRPr lang="en-US" sz="13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596" y="1464903"/>
            <a:ext cx="4713089" cy="4713089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175" y="2717262"/>
            <a:ext cx="248841" cy="31111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60034" y="4808892"/>
            <a:ext cx="2240042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15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Ajustes Estratégicos (Emergente)</a:t>
            </a:r>
          </a:p>
        </p:txBody>
      </p:sp>
      <p:sp>
        <p:nvSpPr>
          <p:cNvPr id="12" name="Text 6"/>
          <p:cNvSpPr/>
          <p:nvPr/>
        </p:nvSpPr>
        <p:spPr>
          <a:xfrm>
            <a:off x="9921240" y="5182272"/>
            <a:ext cx="4126944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Adaptação das estratégias conforme necessário</a:t>
            </a:r>
            <a:endParaRPr lang="en-US" sz="13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8596" y="1464903"/>
            <a:ext cx="4713089" cy="471308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9172" y="5015406"/>
            <a:ext cx="248841" cy="31111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460302" y="4808892"/>
            <a:ext cx="3248739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15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Implementação de Melhorias</a:t>
            </a:r>
          </a:p>
        </p:txBody>
      </p:sp>
      <p:sp>
        <p:nvSpPr>
          <p:cNvPr id="16" name="Text 8"/>
          <p:cNvSpPr/>
          <p:nvPr/>
        </p:nvSpPr>
        <p:spPr>
          <a:xfrm>
            <a:off x="582216" y="5182272"/>
            <a:ext cx="4126825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Execução das mudanças identificadas</a:t>
            </a:r>
            <a:endParaRPr lang="en-US" sz="13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8596" y="1464903"/>
            <a:ext cx="4713089" cy="4713089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5841028" y="4614404"/>
            <a:ext cx="248841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4</a:t>
            </a:r>
            <a:endParaRPr lang="en-US" sz="1950" dirty="0"/>
          </a:p>
        </p:txBody>
      </p:sp>
      <p:sp>
        <p:nvSpPr>
          <p:cNvPr id="19" name="Text 10"/>
          <p:cNvSpPr/>
          <p:nvPr/>
        </p:nvSpPr>
        <p:spPr>
          <a:xfrm>
            <a:off x="582155" y="6819917"/>
            <a:ext cx="13465969" cy="798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0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contexto da implementação de estratégias corporativas, a necessidade 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revisão e ajustes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contínuos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emerge como um aspecto fundamental para a eficácia organizacional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 dinâmica dos mercados e a evolução das práticas empresariais demandam uma constante reavaliação das estratégias, permitindo que as organizações se adaptem a contextos mutáveis.</a:t>
            </a:r>
          </a:p>
        </p:txBody>
      </p:sp>
      <p:pic>
        <p:nvPicPr>
          <p:cNvPr id="21" name="Picture 2" descr="UMC">
            <a:extLst>
              <a:ext uri="{FF2B5EF4-FFF2-40B4-BE49-F238E27FC236}">
                <a16:creationId xmlns:a16="http://schemas.microsoft.com/office/drawing/2014/main" id="{2EB204B7-9948-E6AC-0122-ED9E07BF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CEB9F811-3244-FB74-B307-E934FEE977AA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FB9E91E-7704-BC7C-07DB-48724B3E9EF1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5715" y="252152"/>
            <a:ext cx="13387864" cy="1167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Comunicação na Implementação da Estratégia</a:t>
            </a:r>
          </a:p>
        </p:txBody>
      </p:sp>
      <p:sp>
        <p:nvSpPr>
          <p:cNvPr id="3" name="Text 1"/>
          <p:cNvSpPr/>
          <p:nvPr/>
        </p:nvSpPr>
        <p:spPr>
          <a:xfrm>
            <a:off x="621268" y="2123122"/>
            <a:ext cx="2335649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Papel Crucial</a:t>
            </a:r>
          </a:p>
        </p:txBody>
      </p:sp>
      <p:sp>
        <p:nvSpPr>
          <p:cNvPr id="4" name="Text 2"/>
          <p:cNvSpPr/>
          <p:nvPr/>
        </p:nvSpPr>
        <p:spPr>
          <a:xfrm>
            <a:off x="621268" y="2592467"/>
            <a:ext cx="4173498" cy="1135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comunicação efetiva desempenha um papel crucial na implementação da estratégia corporativa, especialmente em um ambiente onde a mudança é constante e inevitável.</a:t>
            </a:r>
          </a:p>
        </p:txBody>
      </p:sp>
      <p:sp>
        <p:nvSpPr>
          <p:cNvPr id="6" name="Text 4"/>
          <p:cNvSpPr/>
          <p:nvPr/>
        </p:nvSpPr>
        <p:spPr>
          <a:xfrm>
            <a:off x="4948218" y="4568611"/>
            <a:ext cx="2337911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Gestão da Mudança</a:t>
            </a:r>
          </a:p>
        </p:txBody>
      </p:sp>
      <p:sp>
        <p:nvSpPr>
          <p:cNvPr id="7" name="Text 5"/>
          <p:cNvSpPr/>
          <p:nvPr/>
        </p:nvSpPr>
        <p:spPr>
          <a:xfrm>
            <a:off x="4948218" y="5037956"/>
            <a:ext cx="4173498" cy="851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 um cenário global em que a competição aumentou, a gestão da mudança tornou-se um foco central.</a:t>
            </a: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26" y="2145387"/>
            <a:ext cx="4173498" cy="2781538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830081" y="5349877"/>
            <a:ext cx="4173498" cy="1135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integração de novas tecnologias da informação (TI) requer uma reavaliação constante da governança de TI para maximizar valor e minimizar riscos associados.</a:t>
            </a:r>
          </a:p>
        </p:txBody>
      </p:sp>
      <p:pic>
        <p:nvPicPr>
          <p:cNvPr id="12" name="Picture 2" descr="UMC">
            <a:extLst>
              <a:ext uri="{FF2B5EF4-FFF2-40B4-BE49-F238E27FC236}">
                <a16:creationId xmlns:a16="http://schemas.microsoft.com/office/drawing/2014/main" id="{4CCC5E39-943B-110F-8320-17E8CE2B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2C07C17-0722-CE62-5510-1C9C262B122D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F6417F0-5C52-5949-D563-3A812368DC04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1589</Words>
  <Application>Microsoft Office PowerPoint</Application>
  <PresentationFormat>Personalizar</PresentationFormat>
  <Paragraphs>195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Alexandria Semi Bold</vt:lpstr>
      <vt:lpstr>Arial</vt:lpstr>
      <vt:lpstr>Inter Bold</vt:lpstr>
      <vt:lpstr>Inter</vt:lpstr>
      <vt:lpstr>Sora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Jorge Fernandes</cp:lastModifiedBy>
  <cp:revision>34</cp:revision>
  <dcterms:created xsi:type="dcterms:W3CDTF">2025-04-07T14:17:12Z</dcterms:created>
  <dcterms:modified xsi:type="dcterms:W3CDTF">2025-04-07T18:13:16Z</dcterms:modified>
</cp:coreProperties>
</file>