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334" r:id="rId2"/>
    <p:sldId id="1278" r:id="rId3"/>
    <p:sldId id="1247" r:id="rId4"/>
    <p:sldId id="1275" r:id="rId5"/>
    <p:sldId id="261" r:id="rId6"/>
    <p:sldId id="1190" r:id="rId7"/>
    <p:sldId id="1191" r:id="rId8"/>
    <p:sldId id="1192" r:id="rId9"/>
    <p:sldId id="1201" r:id="rId10"/>
    <p:sldId id="1202" r:id="rId11"/>
    <p:sldId id="1235" r:id="rId12"/>
    <p:sldId id="1236" r:id="rId13"/>
    <p:sldId id="1243" r:id="rId14"/>
    <p:sldId id="1193" r:id="rId15"/>
    <p:sldId id="258" r:id="rId16"/>
    <p:sldId id="259" r:id="rId17"/>
    <p:sldId id="260" r:id="rId18"/>
    <p:sldId id="1199" r:id="rId19"/>
    <p:sldId id="1196" r:id="rId20"/>
    <p:sldId id="1197" r:id="rId21"/>
    <p:sldId id="1246" r:id="rId22"/>
    <p:sldId id="1244" r:id="rId23"/>
    <p:sldId id="1248" r:id="rId24"/>
    <p:sldId id="1249" r:id="rId25"/>
    <p:sldId id="1250" r:id="rId26"/>
    <p:sldId id="1251" r:id="rId27"/>
    <p:sldId id="1252" r:id="rId28"/>
    <p:sldId id="1253" r:id="rId29"/>
    <p:sldId id="1254" r:id="rId30"/>
    <p:sldId id="1255" r:id="rId31"/>
    <p:sldId id="1256" r:id="rId32"/>
    <p:sldId id="1257" r:id="rId33"/>
    <p:sldId id="1258" r:id="rId34"/>
    <p:sldId id="1259" r:id="rId35"/>
    <p:sldId id="1264" r:id="rId36"/>
    <p:sldId id="256" r:id="rId37"/>
    <p:sldId id="1242" r:id="rId38"/>
    <p:sldId id="1261" r:id="rId39"/>
    <p:sldId id="1262" r:id="rId40"/>
    <p:sldId id="1263" r:id="rId41"/>
    <p:sldId id="1260" r:id="rId42"/>
    <p:sldId id="1204" r:id="rId43"/>
    <p:sldId id="257" r:id="rId44"/>
    <p:sldId id="1265" r:id="rId45"/>
    <p:sldId id="1231" r:id="rId46"/>
    <p:sldId id="1232" r:id="rId47"/>
    <p:sldId id="1233" r:id="rId48"/>
    <p:sldId id="1266" r:id="rId49"/>
    <p:sldId id="1188" r:id="rId50"/>
    <p:sldId id="1276" r:id="rId51"/>
    <p:sldId id="1277" r:id="rId52"/>
    <p:sldId id="1267" r:id="rId53"/>
    <p:sldId id="1268" r:id="rId54"/>
    <p:sldId id="1273" r:id="rId55"/>
    <p:sldId id="1274" r:id="rId56"/>
    <p:sldId id="1269" r:id="rId57"/>
    <p:sldId id="1270" r:id="rId58"/>
    <p:sldId id="1271" r:id="rId59"/>
    <p:sldId id="1272" r:id="rId60"/>
  </p:sldIdLst>
  <p:sldSz cx="9144000" cy="6858000" type="screen4x3"/>
  <p:notesSz cx="6888163" cy="100187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34" userDrawn="1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FD2D1"/>
    <a:srgbClr val="FFFFB7"/>
    <a:srgbClr val="FF4343"/>
    <a:srgbClr val="FF7979"/>
    <a:srgbClr val="FF6161"/>
    <a:srgbClr val="FF6D6D"/>
    <a:srgbClr val="FF8B8B"/>
    <a:srgbClr val="FF5757"/>
    <a:srgbClr val="FF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ABFCF23-3B69-468F-B69F-88F6DE6A72F2}" styleName="Estilo Médio 1 - Ênfas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Estilo Claro 3 - Ênfas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Estilo Médio 1 - Ênfas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Estilo Médio 2 - Ênfas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5027" autoAdjust="0"/>
  </p:normalViewPr>
  <p:slideViewPr>
    <p:cSldViewPr showGuides="1">
      <p:cViewPr varScale="1">
        <p:scale>
          <a:sx n="105" d="100"/>
          <a:sy n="105" d="100"/>
        </p:scale>
        <p:origin x="1788" y="108"/>
      </p:cViewPr>
      <p:guideLst>
        <p:guide orient="horz" pos="1434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C0FF4D-8879-4D83-9C4D-35568C27DA7E}" type="doc">
      <dgm:prSet loTypeId="urn:microsoft.com/office/officeart/2005/8/layout/pyramid2" loCatId="list" qsTypeId="urn:microsoft.com/office/officeart/2005/8/quickstyle/simple3" qsCatId="simple" csTypeId="urn:microsoft.com/office/officeart/2005/8/colors/accent2_2" csCatId="accent2" phldr="1"/>
      <dgm:spPr/>
    </dgm:pt>
    <dgm:pt modelId="{46DF4629-C1C8-40B7-8C14-4B2F3714C6D1}">
      <dgm:prSet phldrT="[Texto]" custT="1"/>
      <dgm:spPr/>
      <dgm:t>
        <a:bodyPr/>
        <a:lstStyle/>
        <a:p>
          <a:r>
            <a:rPr lang="pt-BR" sz="1400" dirty="0"/>
            <a:t>Política Monetária</a:t>
          </a:r>
        </a:p>
      </dgm:t>
    </dgm:pt>
    <dgm:pt modelId="{6D899706-BB8C-4827-A163-820E37D04F6C}" type="parTrans" cxnId="{42EB6BBB-4718-4482-AA43-413B393932D4}">
      <dgm:prSet/>
      <dgm:spPr/>
      <dgm:t>
        <a:bodyPr/>
        <a:lstStyle/>
        <a:p>
          <a:endParaRPr lang="pt-BR" sz="1400"/>
        </a:p>
      </dgm:t>
    </dgm:pt>
    <dgm:pt modelId="{EF658FB5-5EEC-4536-87F6-F395282F66EF}" type="sibTrans" cxnId="{42EB6BBB-4718-4482-AA43-413B393932D4}">
      <dgm:prSet/>
      <dgm:spPr/>
      <dgm:t>
        <a:bodyPr/>
        <a:lstStyle/>
        <a:p>
          <a:endParaRPr lang="pt-BR" sz="1400"/>
        </a:p>
      </dgm:t>
    </dgm:pt>
    <dgm:pt modelId="{32E0A902-78F3-42DC-8BB6-62DB334DA261}">
      <dgm:prSet phldrT="[Texto]" custT="1"/>
      <dgm:spPr/>
      <dgm:t>
        <a:bodyPr/>
        <a:lstStyle/>
        <a:p>
          <a:r>
            <a:rPr lang="pt-BR" sz="1400" dirty="0"/>
            <a:t>Política Cambial</a:t>
          </a:r>
        </a:p>
      </dgm:t>
    </dgm:pt>
    <dgm:pt modelId="{6AF2DCB2-7827-4E6B-B4A3-58F8207B52FE}" type="parTrans" cxnId="{92F340D8-D9A3-4474-8F2B-9F9D1A99BDEE}">
      <dgm:prSet/>
      <dgm:spPr/>
      <dgm:t>
        <a:bodyPr/>
        <a:lstStyle/>
        <a:p>
          <a:endParaRPr lang="pt-BR" sz="1400"/>
        </a:p>
      </dgm:t>
    </dgm:pt>
    <dgm:pt modelId="{2427A300-4642-4A97-AEDB-CF2C4633364A}" type="sibTrans" cxnId="{92F340D8-D9A3-4474-8F2B-9F9D1A99BDEE}">
      <dgm:prSet/>
      <dgm:spPr/>
      <dgm:t>
        <a:bodyPr/>
        <a:lstStyle/>
        <a:p>
          <a:endParaRPr lang="pt-BR" sz="1400"/>
        </a:p>
      </dgm:t>
    </dgm:pt>
    <dgm:pt modelId="{E0737FAE-2388-486A-BE79-B21D3969130F}">
      <dgm:prSet phldrT="[Texto]" custT="1"/>
      <dgm:spPr/>
      <dgm:t>
        <a:bodyPr/>
        <a:lstStyle/>
        <a:p>
          <a:r>
            <a:rPr lang="pt-BR" sz="1400" dirty="0"/>
            <a:t>Política Fiscal</a:t>
          </a:r>
        </a:p>
      </dgm:t>
    </dgm:pt>
    <dgm:pt modelId="{58D05EEA-3C8B-4889-AA4B-EC869C6C01FE}" type="sibTrans" cxnId="{463FC97E-9F24-4C18-8C36-5E0A628B6090}">
      <dgm:prSet/>
      <dgm:spPr/>
      <dgm:t>
        <a:bodyPr/>
        <a:lstStyle/>
        <a:p>
          <a:endParaRPr lang="pt-BR" sz="1400"/>
        </a:p>
      </dgm:t>
    </dgm:pt>
    <dgm:pt modelId="{C6CCE4C4-6460-4570-B73C-94EB6E146738}" type="parTrans" cxnId="{463FC97E-9F24-4C18-8C36-5E0A628B6090}">
      <dgm:prSet/>
      <dgm:spPr/>
      <dgm:t>
        <a:bodyPr/>
        <a:lstStyle/>
        <a:p>
          <a:endParaRPr lang="pt-BR" sz="1400"/>
        </a:p>
      </dgm:t>
    </dgm:pt>
    <dgm:pt modelId="{6590B861-9732-4F89-86A2-9C492A66CEC0}" type="pres">
      <dgm:prSet presAssocID="{FBC0FF4D-8879-4D83-9C4D-35568C27DA7E}" presName="compositeShape" presStyleCnt="0">
        <dgm:presLayoutVars>
          <dgm:dir/>
          <dgm:resizeHandles/>
        </dgm:presLayoutVars>
      </dgm:prSet>
      <dgm:spPr/>
    </dgm:pt>
    <dgm:pt modelId="{12B1A991-3C52-415A-932A-A3AFE6915317}" type="pres">
      <dgm:prSet presAssocID="{FBC0FF4D-8879-4D83-9C4D-35568C27DA7E}" presName="pyramid" presStyleLbl="node1" presStyleIdx="0" presStyleCnt="1"/>
      <dgm:spPr/>
    </dgm:pt>
    <dgm:pt modelId="{6DF60A73-02FB-4F1A-9C19-41FE7031B35A}" type="pres">
      <dgm:prSet presAssocID="{FBC0FF4D-8879-4D83-9C4D-35568C27DA7E}" presName="theList" presStyleCnt="0"/>
      <dgm:spPr/>
    </dgm:pt>
    <dgm:pt modelId="{7E050980-C610-441F-8657-0A3058F55E01}" type="pres">
      <dgm:prSet presAssocID="{46DF4629-C1C8-40B7-8C14-4B2F3714C6D1}" presName="aNode" presStyleLbl="fgAcc1" presStyleIdx="0" presStyleCnt="3">
        <dgm:presLayoutVars>
          <dgm:bulletEnabled val="1"/>
        </dgm:presLayoutVars>
      </dgm:prSet>
      <dgm:spPr/>
    </dgm:pt>
    <dgm:pt modelId="{5427B0AC-DDC3-45AC-9EAE-7E4D8DD49BC0}" type="pres">
      <dgm:prSet presAssocID="{46DF4629-C1C8-40B7-8C14-4B2F3714C6D1}" presName="aSpace" presStyleCnt="0"/>
      <dgm:spPr/>
    </dgm:pt>
    <dgm:pt modelId="{23F994FD-83B7-433F-8472-28005962F41E}" type="pres">
      <dgm:prSet presAssocID="{32E0A902-78F3-42DC-8BB6-62DB334DA261}" presName="aNode" presStyleLbl="fgAcc1" presStyleIdx="1" presStyleCnt="3" custLinFactNeighborX="720" custLinFactNeighborY="-482">
        <dgm:presLayoutVars>
          <dgm:bulletEnabled val="1"/>
        </dgm:presLayoutVars>
      </dgm:prSet>
      <dgm:spPr/>
    </dgm:pt>
    <dgm:pt modelId="{F1033F4B-4382-41E5-BE0B-BDBE1A617DEC}" type="pres">
      <dgm:prSet presAssocID="{32E0A902-78F3-42DC-8BB6-62DB334DA261}" presName="aSpace" presStyleCnt="0"/>
      <dgm:spPr/>
    </dgm:pt>
    <dgm:pt modelId="{8AC2DA04-7FF2-4FB3-82D4-524949C3FD06}" type="pres">
      <dgm:prSet presAssocID="{E0737FAE-2388-486A-BE79-B21D3969130F}" presName="aNode" presStyleLbl="fgAcc1" presStyleIdx="2" presStyleCnt="3">
        <dgm:presLayoutVars>
          <dgm:bulletEnabled val="1"/>
        </dgm:presLayoutVars>
      </dgm:prSet>
      <dgm:spPr/>
    </dgm:pt>
    <dgm:pt modelId="{A9916435-65FC-4E05-9FA4-6A833841C31A}" type="pres">
      <dgm:prSet presAssocID="{E0737FAE-2388-486A-BE79-B21D3969130F}" presName="aSpace" presStyleCnt="0"/>
      <dgm:spPr/>
    </dgm:pt>
  </dgm:ptLst>
  <dgm:cxnLst>
    <dgm:cxn modelId="{463FC97E-9F24-4C18-8C36-5E0A628B6090}" srcId="{FBC0FF4D-8879-4D83-9C4D-35568C27DA7E}" destId="{E0737FAE-2388-486A-BE79-B21D3969130F}" srcOrd="2" destOrd="0" parTransId="{C6CCE4C4-6460-4570-B73C-94EB6E146738}" sibTransId="{58D05EEA-3C8B-4889-AA4B-EC869C6C01FE}"/>
    <dgm:cxn modelId="{95ED7486-B752-4031-8911-39D250034432}" type="presOf" srcId="{32E0A902-78F3-42DC-8BB6-62DB334DA261}" destId="{23F994FD-83B7-433F-8472-28005962F41E}" srcOrd="0" destOrd="0" presId="urn:microsoft.com/office/officeart/2005/8/layout/pyramid2"/>
    <dgm:cxn modelId="{79A96797-C175-472E-8D84-04217A3E7C3F}" type="presOf" srcId="{46DF4629-C1C8-40B7-8C14-4B2F3714C6D1}" destId="{7E050980-C610-441F-8657-0A3058F55E01}" srcOrd="0" destOrd="0" presId="urn:microsoft.com/office/officeart/2005/8/layout/pyramid2"/>
    <dgm:cxn modelId="{42EB6BBB-4718-4482-AA43-413B393932D4}" srcId="{FBC0FF4D-8879-4D83-9C4D-35568C27DA7E}" destId="{46DF4629-C1C8-40B7-8C14-4B2F3714C6D1}" srcOrd="0" destOrd="0" parTransId="{6D899706-BB8C-4827-A163-820E37D04F6C}" sibTransId="{EF658FB5-5EEC-4536-87F6-F395282F66EF}"/>
    <dgm:cxn modelId="{969D2BD4-644E-4569-B902-97DCEB8EF1BF}" type="presOf" srcId="{FBC0FF4D-8879-4D83-9C4D-35568C27DA7E}" destId="{6590B861-9732-4F89-86A2-9C492A66CEC0}" srcOrd="0" destOrd="0" presId="urn:microsoft.com/office/officeart/2005/8/layout/pyramid2"/>
    <dgm:cxn modelId="{92F340D8-D9A3-4474-8F2B-9F9D1A99BDEE}" srcId="{FBC0FF4D-8879-4D83-9C4D-35568C27DA7E}" destId="{32E0A902-78F3-42DC-8BB6-62DB334DA261}" srcOrd="1" destOrd="0" parTransId="{6AF2DCB2-7827-4E6B-B4A3-58F8207B52FE}" sibTransId="{2427A300-4642-4A97-AEDB-CF2C4633364A}"/>
    <dgm:cxn modelId="{AEA620DE-882B-4A52-BB25-6F0617223477}" type="presOf" srcId="{E0737FAE-2388-486A-BE79-B21D3969130F}" destId="{8AC2DA04-7FF2-4FB3-82D4-524949C3FD06}" srcOrd="0" destOrd="0" presId="urn:microsoft.com/office/officeart/2005/8/layout/pyramid2"/>
    <dgm:cxn modelId="{D5D7DA01-0A0C-4112-99DB-8B131AB67FF0}" type="presParOf" srcId="{6590B861-9732-4F89-86A2-9C492A66CEC0}" destId="{12B1A991-3C52-415A-932A-A3AFE6915317}" srcOrd="0" destOrd="0" presId="urn:microsoft.com/office/officeart/2005/8/layout/pyramid2"/>
    <dgm:cxn modelId="{0EFC5D89-CD8D-4E4A-A536-CD847746CF40}" type="presParOf" srcId="{6590B861-9732-4F89-86A2-9C492A66CEC0}" destId="{6DF60A73-02FB-4F1A-9C19-41FE7031B35A}" srcOrd="1" destOrd="0" presId="urn:microsoft.com/office/officeart/2005/8/layout/pyramid2"/>
    <dgm:cxn modelId="{77ED996E-41AF-452C-86A0-986F0CC22DEB}" type="presParOf" srcId="{6DF60A73-02FB-4F1A-9C19-41FE7031B35A}" destId="{7E050980-C610-441F-8657-0A3058F55E01}" srcOrd="0" destOrd="0" presId="urn:microsoft.com/office/officeart/2005/8/layout/pyramid2"/>
    <dgm:cxn modelId="{66E82BAC-E60B-4DC0-9190-D5023B5D735A}" type="presParOf" srcId="{6DF60A73-02FB-4F1A-9C19-41FE7031B35A}" destId="{5427B0AC-DDC3-45AC-9EAE-7E4D8DD49BC0}" srcOrd="1" destOrd="0" presId="urn:microsoft.com/office/officeart/2005/8/layout/pyramid2"/>
    <dgm:cxn modelId="{3A52A430-3F4B-4333-BE6F-D97FB0245342}" type="presParOf" srcId="{6DF60A73-02FB-4F1A-9C19-41FE7031B35A}" destId="{23F994FD-83B7-433F-8472-28005962F41E}" srcOrd="2" destOrd="0" presId="urn:microsoft.com/office/officeart/2005/8/layout/pyramid2"/>
    <dgm:cxn modelId="{9C01907E-02CD-498D-96E2-B54C4909FA3E}" type="presParOf" srcId="{6DF60A73-02FB-4F1A-9C19-41FE7031B35A}" destId="{F1033F4B-4382-41E5-BE0B-BDBE1A617DEC}" srcOrd="3" destOrd="0" presId="urn:microsoft.com/office/officeart/2005/8/layout/pyramid2"/>
    <dgm:cxn modelId="{E732398B-25AF-47AC-8F05-C24391E1D886}" type="presParOf" srcId="{6DF60A73-02FB-4F1A-9C19-41FE7031B35A}" destId="{8AC2DA04-7FF2-4FB3-82D4-524949C3FD06}" srcOrd="4" destOrd="0" presId="urn:microsoft.com/office/officeart/2005/8/layout/pyramid2"/>
    <dgm:cxn modelId="{4E7712BB-4B54-40D0-9BBD-3BEC5A5F6E5B}" type="presParOf" srcId="{6DF60A73-02FB-4F1A-9C19-41FE7031B35A}" destId="{A9916435-65FC-4E05-9FA4-6A833841C31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C0FF4D-8879-4D83-9C4D-35568C27DA7E}" type="doc">
      <dgm:prSet loTypeId="urn:microsoft.com/office/officeart/2005/8/layout/pyramid2" loCatId="list" qsTypeId="urn:microsoft.com/office/officeart/2005/8/quickstyle/simple3" qsCatId="simple" csTypeId="urn:microsoft.com/office/officeart/2005/8/colors/colorful5" csCatId="colorful" phldr="1"/>
      <dgm:spPr/>
    </dgm:pt>
    <dgm:pt modelId="{46DF4629-C1C8-40B7-8C14-4B2F3714C6D1}">
      <dgm:prSet phldrT="[Texto]"/>
      <dgm:spPr/>
      <dgm:t>
        <a:bodyPr/>
        <a:lstStyle/>
        <a:p>
          <a:r>
            <a:rPr lang="pt-BR" dirty="0"/>
            <a:t>SELIC</a:t>
          </a:r>
        </a:p>
      </dgm:t>
    </dgm:pt>
    <dgm:pt modelId="{6D899706-BB8C-4827-A163-820E37D04F6C}" type="parTrans" cxnId="{42EB6BBB-4718-4482-AA43-413B393932D4}">
      <dgm:prSet/>
      <dgm:spPr/>
      <dgm:t>
        <a:bodyPr/>
        <a:lstStyle/>
        <a:p>
          <a:endParaRPr lang="pt-BR"/>
        </a:p>
      </dgm:t>
    </dgm:pt>
    <dgm:pt modelId="{EF658FB5-5EEC-4536-87F6-F395282F66EF}" type="sibTrans" cxnId="{42EB6BBB-4718-4482-AA43-413B393932D4}">
      <dgm:prSet/>
      <dgm:spPr/>
      <dgm:t>
        <a:bodyPr/>
        <a:lstStyle/>
        <a:p>
          <a:endParaRPr lang="pt-BR"/>
        </a:p>
      </dgm:t>
    </dgm:pt>
    <dgm:pt modelId="{32E0A902-78F3-42DC-8BB6-62DB334DA261}">
      <dgm:prSet phldrT="[Texto]"/>
      <dgm:spPr/>
      <dgm:t>
        <a:bodyPr/>
        <a:lstStyle/>
        <a:p>
          <a:r>
            <a:rPr lang="pt-BR" dirty="0"/>
            <a:t>CDI</a:t>
          </a:r>
        </a:p>
      </dgm:t>
    </dgm:pt>
    <dgm:pt modelId="{6AF2DCB2-7827-4E6B-B4A3-58F8207B52FE}" type="parTrans" cxnId="{92F340D8-D9A3-4474-8F2B-9F9D1A99BDEE}">
      <dgm:prSet/>
      <dgm:spPr/>
      <dgm:t>
        <a:bodyPr/>
        <a:lstStyle/>
        <a:p>
          <a:endParaRPr lang="pt-BR"/>
        </a:p>
      </dgm:t>
    </dgm:pt>
    <dgm:pt modelId="{2427A300-4642-4A97-AEDB-CF2C4633364A}" type="sibTrans" cxnId="{92F340D8-D9A3-4474-8F2B-9F9D1A99BDEE}">
      <dgm:prSet/>
      <dgm:spPr/>
      <dgm:t>
        <a:bodyPr/>
        <a:lstStyle/>
        <a:p>
          <a:endParaRPr lang="pt-BR"/>
        </a:p>
      </dgm:t>
    </dgm:pt>
    <dgm:pt modelId="{C583352E-8BB4-4238-A297-D009D478441F}">
      <dgm:prSet phldrT="[Texto]"/>
      <dgm:spPr/>
      <dgm:t>
        <a:bodyPr/>
        <a:lstStyle/>
        <a:p>
          <a:r>
            <a:rPr lang="pt-BR" dirty="0"/>
            <a:t>Taxa de Câmbio</a:t>
          </a:r>
        </a:p>
      </dgm:t>
    </dgm:pt>
    <dgm:pt modelId="{015C8E82-A3D8-40C4-A81C-3C29F17FDF69}" type="parTrans" cxnId="{9F3E6F1E-3A56-47CB-AAE7-3E0453766756}">
      <dgm:prSet/>
      <dgm:spPr/>
      <dgm:t>
        <a:bodyPr/>
        <a:lstStyle/>
        <a:p>
          <a:endParaRPr lang="pt-BR"/>
        </a:p>
      </dgm:t>
    </dgm:pt>
    <dgm:pt modelId="{265B9689-308B-4142-82B8-0CA537D2E030}" type="sibTrans" cxnId="{9F3E6F1E-3A56-47CB-AAE7-3E0453766756}">
      <dgm:prSet/>
      <dgm:spPr/>
      <dgm:t>
        <a:bodyPr/>
        <a:lstStyle/>
        <a:p>
          <a:endParaRPr lang="pt-BR"/>
        </a:p>
      </dgm:t>
    </dgm:pt>
    <dgm:pt modelId="{AA59289A-34F4-429B-A729-19C73852C72E}">
      <dgm:prSet phldrT="[Texto]"/>
      <dgm:spPr/>
      <dgm:t>
        <a:bodyPr/>
        <a:lstStyle/>
        <a:p>
          <a:r>
            <a:rPr lang="pt-BR" dirty="0"/>
            <a:t>IPCA</a:t>
          </a:r>
        </a:p>
      </dgm:t>
    </dgm:pt>
    <dgm:pt modelId="{C756134B-0416-4138-97F6-F5D8F61F24A2}" type="parTrans" cxnId="{7E379E9A-6284-487C-9A15-748FFAA02AFD}">
      <dgm:prSet/>
      <dgm:spPr/>
      <dgm:t>
        <a:bodyPr/>
        <a:lstStyle/>
        <a:p>
          <a:endParaRPr lang="pt-BR"/>
        </a:p>
      </dgm:t>
    </dgm:pt>
    <dgm:pt modelId="{2E688DCC-C0A3-47A5-9738-A82DE6043F6B}" type="sibTrans" cxnId="{7E379E9A-6284-487C-9A15-748FFAA02AFD}">
      <dgm:prSet/>
      <dgm:spPr/>
      <dgm:t>
        <a:bodyPr/>
        <a:lstStyle/>
        <a:p>
          <a:endParaRPr lang="pt-BR"/>
        </a:p>
      </dgm:t>
    </dgm:pt>
    <dgm:pt modelId="{953AB6C8-6056-471F-8FFA-C445B649C23F}">
      <dgm:prSet phldrT="[Texto]"/>
      <dgm:spPr/>
      <dgm:t>
        <a:bodyPr/>
        <a:lstStyle/>
        <a:p>
          <a:r>
            <a:rPr lang="pt-BR" dirty="0"/>
            <a:t>IGPM</a:t>
          </a:r>
        </a:p>
      </dgm:t>
    </dgm:pt>
    <dgm:pt modelId="{F704ACE9-AA1F-4BFB-9D07-1D18E016D642}" type="parTrans" cxnId="{BF130E51-F79C-48CD-ACBF-25A77BDE164B}">
      <dgm:prSet/>
      <dgm:spPr/>
      <dgm:t>
        <a:bodyPr/>
        <a:lstStyle/>
        <a:p>
          <a:endParaRPr lang="pt-BR"/>
        </a:p>
      </dgm:t>
    </dgm:pt>
    <dgm:pt modelId="{8B873D1D-F4F6-4A41-A3F5-CA62D37045AE}" type="sibTrans" cxnId="{BF130E51-F79C-48CD-ACBF-25A77BDE164B}">
      <dgm:prSet/>
      <dgm:spPr/>
      <dgm:t>
        <a:bodyPr/>
        <a:lstStyle/>
        <a:p>
          <a:endParaRPr lang="pt-BR"/>
        </a:p>
      </dgm:t>
    </dgm:pt>
    <dgm:pt modelId="{6590B861-9732-4F89-86A2-9C492A66CEC0}" type="pres">
      <dgm:prSet presAssocID="{FBC0FF4D-8879-4D83-9C4D-35568C27DA7E}" presName="compositeShape" presStyleCnt="0">
        <dgm:presLayoutVars>
          <dgm:dir/>
          <dgm:resizeHandles/>
        </dgm:presLayoutVars>
      </dgm:prSet>
      <dgm:spPr/>
    </dgm:pt>
    <dgm:pt modelId="{12B1A991-3C52-415A-932A-A3AFE6915317}" type="pres">
      <dgm:prSet presAssocID="{FBC0FF4D-8879-4D83-9C4D-35568C27DA7E}" presName="pyramid" presStyleLbl="node1" presStyleIdx="0" presStyleCnt="1" custLinFactNeighborX="-78527" custLinFactNeighborY="-49472"/>
      <dgm:spPr/>
    </dgm:pt>
    <dgm:pt modelId="{6DF60A73-02FB-4F1A-9C19-41FE7031B35A}" type="pres">
      <dgm:prSet presAssocID="{FBC0FF4D-8879-4D83-9C4D-35568C27DA7E}" presName="theList" presStyleCnt="0"/>
      <dgm:spPr/>
    </dgm:pt>
    <dgm:pt modelId="{7E050980-C610-441F-8657-0A3058F55E01}" type="pres">
      <dgm:prSet presAssocID="{46DF4629-C1C8-40B7-8C14-4B2F3714C6D1}" presName="aNode" presStyleLbl="fgAcc1" presStyleIdx="0" presStyleCnt="5" custLinFactNeighborX="-38584">
        <dgm:presLayoutVars>
          <dgm:bulletEnabled val="1"/>
        </dgm:presLayoutVars>
      </dgm:prSet>
      <dgm:spPr/>
    </dgm:pt>
    <dgm:pt modelId="{5427B0AC-DDC3-45AC-9EAE-7E4D8DD49BC0}" type="pres">
      <dgm:prSet presAssocID="{46DF4629-C1C8-40B7-8C14-4B2F3714C6D1}" presName="aSpace" presStyleCnt="0"/>
      <dgm:spPr/>
    </dgm:pt>
    <dgm:pt modelId="{23F994FD-83B7-433F-8472-28005962F41E}" type="pres">
      <dgm:prSet presAssocID="{32E0A902-78F3-42DC-8BB6-62DB334DA261}" presName="aNode" presStyleLbl="fgAcc1" presStyleIdx="1" presStyleCnt="5" custLinFactNeighborX="-38584">
        <dgm:presLayoutVars>
          <dgm:bulletEnabled val="1"/>
        </dgm:presLayoutVars>
      </dgm:prSet>
      <dgm:spPr/>
    </dgm:pt>
    <dgm:pt modelId="{F1033F4B-4382-41E5-BE0B-BDBE1A617DEC}" type="pres">
      <dgm:prSet presAssocID="{32E0A902-78F3-42DC-8BB6-62DB334DA261}" presName="aSpace" presStyleCnt="0"/>
      <dgm:spPr/>
    </dgm:pt>
    <dgm:pt modelId="{6A5674FE-2286-402A-BB6B-04CF2F4447D3}" type="pres">
      <dgm:prSet presAssocID="{C583352E-8BB4-4238-A297-D009D478441F}" presName="aNode" presStyleLbl="fgAcc1" presStyleIdx="2" presStyleCnt="5" custLinFactNeighborX="-38584">
        <dgm:presLayoutVars>
          <dgm:bulletEnabled val="1"/>
        </dgm:presLayoutVars>
      </dgm:prSet>
      <dgm:spPr/>
    </dgm:pt>
    <dgm:pt modelId="{F3C9735C-2478-4CBC-AAC6-49FE7D25E51B}" type="pres">
      <dgm:prSet presAssocID="{C583352E-8BB4-4238-A297-D009D478441F}" presName="aSpace" presStyleCnt="0"/>
      <dgm:spPr/>
    </dgm:pt>
    <dgm:pt modelId="{F5A426BF-FC93-4A00-870B-E38EF808AC2D}" type="pres">
      <dgm:prSet presAssocID="{AA59289A-34F4-429B-A729-19C73852C72E}" presName="aNode" presStyleLbl="fgAcc1" presStyleIdx="3" presStyleCnt="5" custLinFactNeighborX="-38584">
        <dgm:presLayoutVars>
          <dgm:bulletEnabled val="1"/>
        </dgm:presLayoutVars>
      </dgm:prSet>
      <dgm:spPr/>
    </dgm:pt>
    <dgm:pt modelId="{207CA55B-B8E0-4192-98C7-2E53BB39B21A}" type="pres">
      <dgm:prSet presAssocID="{AA59289A-34F4-429B-A729-19C73852C72E}" presName="aSpace" presStyleCnt="0"/>
      <dgm:spPr/>
    </dgm:pt>
    <dgm:pt modelId="{4D8E5E34-6459-40AB-B0FF-EA301BE17BEB}" type="pres">
      <dgm:prSet presAssocID="{953AB6C8-6056-471F-8FFA-C445B649C23F}" presName="aNode" presStyleLbl="fgAcc1" presStyleIdx="4" presStyleCnt="5" custLinFactNeighborX="-38584">
        <dgm:presLayoutVars>
          <dgm:bulletEnabled val="1"/>
        </dgm:presLayoutVars>
      </dgm:prSet>
      <dgm:spPr/>
    </dgm:pt>
    <dgm:pt modelId="{3599A29F-12C5-4058-853E-625DB01A6F37}" type="pres">
      <dgm:prSet presAssocID="{953AB6C8-6056-471F-8FFA-C445B649C23F}" presName="aSpace" presStyleCnt="0"/>
      <dgm:spPr/>
    </dgm:pt>
  </dgm:ptLst>
  <dgm:cxnLst>
    <dgm:cxn modelId="{EA229A11-C254-44B7-B988-69AEC9CA8A3A}" type="presOf" srcId="{46DF4629-C1C8-40B7-8C14-4B2F3714C6D1}" destId="{7E050980-C610-441F-8657-0A3058F55E01}" srcOrd="0" destOrd="0" presId="urn:microsoft.com/office/officeart/2005/8/layout/pyramid2"/>
    <dgm:cxn modelId="{55F25215-58F3-40C5-8C74-88B367D7B1E5}" type="presOf" srcId="{AA59289A-34F4-429B-A729-19C73852C72E}" destId="{F5A426BF-FC93-4A00-870B-E38EF808AC2D}" srcOrd="0" destOrd="0" presId="urn:microsoft.com/office/officeart/2005/8/layout/pyramid2"/>
    <dgm:cxn modelId="{9F3E6F1E-3A56-47CB-AAE7-3E0453766756}" srcId="{FBC0FF4D-8879-4D83-9C4D-35568C27DA7E}" destId="{C583352E-8BB4-4238-A297-D009D478441F}" srcOrd="2" destOrd="0" parTransId="{015C8E82-A3D8-40C4-A81C-3C29F17FDF69}" sibTransId="{265B9689-308B-4142-82B8-0CA537D2E030}"/>
    <dgm:cxn modelId="{BF130E51-F79C-48CD-ACBF-25A77BDE164B}" srcId="{FBC0FF4D-8879-4D83-9C4D-35568C27DA7E}" destId="{953AB6C8-6056-471F-8FFA-C445B649C23F}" srcOrd="4" destOrd="0" parTransId="{F704ACE9-AA1F-4BFB-9D07-1D18E016D642}" sibTransId="{8B873D1D-F4F6-4A41-A3F5-CA62D37045AE}"/>
    <dgm:cxn modelId="{4732DC87-2F68-4F10-BA67-82C562EC93AA}" type="presOf" srcId="{FBC0FF4D-8879-4D83-9C4D-35568C27DA7E}" destId="{6590B861-9732-4F89-86A2-9C492A66CEC0}" srcOrd="0" destOrd="0" presId="urn:microsoft.com/office/officeart/2005/8/layout/pyramid2"/>
    <dgm:cxn modelId="{EE8ABC96-E35D-4D3F-8B21-AEBBA71990E0}" type="presOf" srcId="{953AB6C8-6056-471F-8FFA-C445B649C23F}" destId="{4D8E5E34-6459-40AB-B0FF-EA301BE17BEB}" srcOrd="0" destOrd="0" presId="urn:microsoft.com/office/officeart/2005/8/layout/pyramid2"/>
    <dgm:cxn modelId="{7285A098-D166-459C-9E11-E31BB8119AD0}" type="presOf" srcId="{C583352E-8BB4-4238-A297-D009D478441F}" destId="{6A5674FE-2286-402A-BB6B-04CF2F4447D3}" srcOrd="0" destOrd="0" presId="urn:microsoft.com/office/officeart/2005/8/layout/pyramid2"/>
    <dgm:cxn modelId="{7E379E9A-6284-487C-9A15-748FFAA02AFD}" srcId="{FBC0FF4D-8879-4D83-9C4D-35568C27DA7E}" destId="{AA59289A-34F4-429B-A729-19C73852C72E}" srcOrd="3" destOrd="0" parTransId="{C756134B-0416-4138-97F6-F5D8F61F24A2}" sibTransId="{2E688DCC-C0A3-47A5-9738-A82DE6043F6B}"/>
    <dgm:cxn modelId="{4F6337BA-2B81-4BCA-8975-35FA3730D43B}" type="presOf" srcId="{32E0A902-78F3-42DC-8BB6-62DB334DA261}" destId="{23F994FD-83B7-433F-8472-28005962F41E}" srcOrd="0" destOrd="0" presId="urn:microsoft.com/office/officeart/2005/8/layout/pyramid2"/>
    <dgm:cxn modelId="{42EB6BBB-4718-4482-AA43-413B393932D4}" srcId="{FBC0FF4D-8879-4D83-9C4D-35568C27DA7E}" destId="{46DF4629-C1C8-40B7-8C14-4B2F3714C6D1}" srcOrd="0" destOrd="0" parTransId="{6D899706-BB8C-4827-A163-820E37D04F6C}" sibTransId="{EF658FB5-5EEC-4536-87F6-F395282F66EF}"/>
    <dgm:cxn modelId="{92F340D8-D9A3-4474-8F2B-9F9D1A99BDEE}" srcId="{FBC0FF4D-8879-4D83-9C4D-35568C27DA7E}" destId="{32E0A902-78F3-42DC-8BB6-62DB334DA261}" srcOrd="1" destOrd="0" parTransId="{6AF2DCB2-7827-4E6B-B4A3-58F8207B52FE}" sibTransId="{2427A300-4642-4A97-AEDB-CF2C4633364A}"/>
    <dgm:cxn modelId="{9FBE82D6-C076-4D47-A445-2D95852BD871}" type="presParOf" srcId="{6590B861-9732-4F89-86A2-9C492A66CEC0}" destId="{12B1A991-3C52-415A-932A-A3AFE6915317}" srcOrd="0" destOrd="0" presId="urn:microsoft.com/office/officeart/2005/8/layout/pyramid2"/>
    <dgm:cxn modelId="{38427BD6-89F5-4927-B255-5C2A3349F649}" type="presParOf" srcId="{6590B861-9732-4F89-86A2-9C492A66CEC0}" destId="{6DF60A73-02FB-4F1A-9C19-41FE7031B35A}" srcOrd="1" destOrd="0" presId="urn:microsoft.com/office/officeart/2005/8/layout/pyramid2"/>
    <dgm:cxn modelId="{BB6E2FAB-D42F-4BCE-8192-B9FD9E7920DD}" type="presParOf" srcId="{6DF60A73-02FB-4F1A-9C19-41FE7031B35A}" destId="{7E050980-C610-441F-8657-0A3058F55E01}" srcOrd="0" destOrd="0" presId="urn:microsoft.com/office/officeart/2005/8/layout/pyramid2"/>
    <dgm:cxn modelId="{445BD8DC-495F-4BE1-BAD7-47C30D8512D4}" type="presParOf" srcId="{6DF60A73-02FB-4F1A-9C19-41FE7031B35A}" destId="{5427B0AC-DDC3-45AC-9EAE-7E4D8DD49BC0}" srcOrd="1" destOrd="0" presId="urn:microsoft.com/office/officeart/2005/8/layout/pyramid2"/>
    <dgm:cxn modelId="{4EFE0FB3-08AC-4A1E-9A1D-62FF26AD5356}" type="presParOf" srcId="{6DF60A73-02FB-4F1A-9C19-41FE7031B35A}" destId="{23F994FD-83B7-433F-8472-28005962F41E}" srcOrd="2" destOrd="0" presId="urn:microsoft.com/office/officeart/2005/8/layout/pyramid2"/>
    <dgm:cxn modelId="{5F5ADC2B-7BCF-41A8-B3DC-11D1D30FE721}" type="presParOf" srcId="{6DF60A73-02FB-4F1A-9C19-41FE7031B35A}" destId="{F1033F4B-4382-41E5-BE0B-BDBE1A617DEC}" srcOrd="3" destOrd="0" presId="urn:microsoft.com/office/officeart/2005/8/layout/pyramid2"/>
    <dgm:cxn modelId="{89E62E53-5C75-4D6B-BA50-1269F79367A0}" type="presParOf" srcId="{6DF60A73-02FB-4F1A-9C19-41FE7031B35A}" destId="{6A5674FE-2286-402A-BB6B-04CF2F4447D3}" srcOrd="4" destOrd="0" presId="urn:microsoft.com/office/officeart/2005/8/layout/pyramid2"/>
    <dgm:cxn modelId="{626D1F5B-4E7F-43F1-A798-2DD967C78EF8}" type="presParOf" srcId="{6DF60A73-02FB-4F1A-9C19-41FE7031B35A}" destId="{F3C9735C-2478-4CBC-AAC6-49FE7D25E51B}" srcOrd="5" destOrd="0" presId="urn:microsoft.com/office/officeart/2005/8/layout/pyramid2"/>
    <dgm:cxn modelId="{85ED67A3-FE7D-4A05-95C4-3CBD0B1ACC66}" type="presParOf" srcId="{6DF60A73-02FB-4F1A-9C19-41FE7031B35A}" destId="{F5A426BF-FC93-4A00-870B-E38EF808AC2D}" srcOrd="6" destOrd="0" presId="urn:microsoft.com/office/officeart/2005/8/layout/pyramid2"/>
    <dgm:cxn modelId="{BA05CA99-AC93-4D0A-9854-9DDF8E5A9EC6}" type="presParOf" srcId="{6DF60A73-02FB-4F1A-9C19-41FE7031B35A}" destId="{207CA55B-B8E0-4192-98C7-2E53BB39B21A}" srcOrd="7" destOrd="0" presId="urn:microsoft.com/office/officeart/2005/8/layout/pyramid2"/>
    <dgm:cxn modelId="{A1BEF51E-3C84-4BEB-BB42-A52A55425473}" type="presParOf" srcId="{6DF60A73-02FB-4F1A-9C19-41FE7031B35A}" destId="{4D8E5E34-6459-40AB-B0FF-EA301BE17BEB}" srcOrd="8" destOrd="0" presId="urn:microsoft.com/office/officeart/2005/8/layout/pyramid2"/>
    <dgm:cxn modelId="{48414DB3-E239-4FD2-89D1-AE6AFB118FE0}" type="presParOf" srcId="{6DF60A73-02FB-4F1A-9C19-41FE7031B35A}" destId="{3599A29F-12C5-4058-853E-625DB01A6F37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73FC1F-FAD8-4A1B-9E6A-6B4F5EED2AB4}" type="doc">
      <dgm:prSet loTypeId="urn:microsoft.com/office/officeart/2005/8/layout/funnel1" loCatId="process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49F79241-166F-40B4-A3B1-8E2D6D5F537B}">
      <dgm:prSet phldrT="[Texto]" custT="1"/>
      <dgm:spPr/>
      <dgm:t>
        <a:bodyPr/>
        <a:lstStyle/>
        <a:p>
          <a:r>
            <a:rPr lang="pt-BR" sz="1600" b="1" dirty="0"/>
            <a:t>Oferta</a:t>
          </a:r>
        </a:p>
      </dgm:t>
    </dgm:pt>
    <dgm:pt modelId="{D9708C98-EE70-4D51-8894-0A9C5675A312}" type="parTrans" cxnId="{0EE8C968-91B8-4A39-9C9C-FB3D69CFC368}">
      <dgm:prSet/>
      <dgm:spPr/>
      <dgm:t>
        <a:bodyPr/>
        <a:lstStyle/>
        <a:p>
          <a:endParaRPr lang="pt-BR" b="1"/>
        </a:p>
      </dgm:t>
    </dgm:pt>
    <dgm:pt modelId="{AD451BF2-0AFD-44B9-A503-49516B1BDD80}" type="sibTrans" cxnId="{0EE8C968-91B8-4A39-9C9C-FB3D69CFC368}">
      <dgm:prSet/>
      <dgm:spPr/>
      <dgm:t>
        <a:bodyPr/>
        <a:lstStyle/>
        <a:p>
          <a:endParaRPr lang="pt-BR" b="1"/>
        </a:p>
      </dgm:t>
    </dgm:pt>
    <dgm:pt modelId="{7A3F7F68-3D00-48E6-9A72-EB1CBB1B330C}">
      <dgm:prSet phldrT="[Texto]" custT="1"/>
      <dgm:spPr/>
      <dgm:t>
        <a:bodyPr/>
        <a:lstStyle/>
        <a:p>
          <a:r>
            <a:rPr lang="pt-BR" sz="1400" b="1" dirty="0"/>
            <a:t>Transações</a:t>
          </a:r>
        </a:p>
        <a:p>
          <a:r>
            <a:rPr lang="pt-BR" sz="1400" b="1" dirty="0"/>
            <a:t>Internacionais</a:t>
          </a:r>
        </a:p>
      </dgm:t>
    </dgm:pt>
    <dgm:pt modelId="{24ED746A-0877-4D71-896E-63AA0C8EC692}" type="parTrans" cxnId="{659E1164-8608-462B-B582-5CA5FDADF891}">
      <dgm:prSet/>
      <dgm:spPr/>
      <dgm:t>
        <a:bodyPr/>
        <a:lstStyle/>
        <a:p>
          <a:endParaRPr lang="pt-BR" b="1"/>
        </a:p>
      </dgm:t>
    </dgm:pt>
    <dgm:pt modelId="{ADBA5986-0722-4BA0-9197-4DB297B9FCBA}" type="sibTrans" cxnId="{659E1164-8608-462B-B582-5CA5FDADF891}">
      <dgm:prSet/>
      <dgm:spPr/>
      <dgm:t>
        <a:bodyPr/>
        <a:lstStyle/>
        <a:p>
          <a:endParaRPr lang="pt-BR" b="1"/>
        </a:p>
      </dgm:t>
    </dgm:pt>
    <dgm:pt modelId="{1DB6655A-FC20-489F-B0B1-A3C274E813B0}">
      <dgm:prSet phldrT="[Texto]" custT="1"/>
      <dgm:spPr/>
      <dgm:t>
        <a:bodyPr/>
        <a:lstStyle/>
        <a:p>
          <a:r>
            <a:rPr lang="pt-BR" sz="1400" b="1" dirty="0"/>
            <a:t>Demanda</a:t>
          </a:r>
        </a:p>
      </dgm:t>
    </dgm:pt>
    <dgm:pt modelId="{403ABA43-000D-4D7A-A0F1-66A7CCCFD636}" type="parTrans" cxnId="{B3179991-9172-46D2-8117-391AD7A43A3C}">
      <dgm:prSet/>
      <dgm:spPr/>
      <dgm:t>
        <a:bodyPr/>
        <a:lstStyle/>
        <a:p>
          <a:endParaRPr lang="pt-BR" b="1"/>
        </a:p>
      </dgm:t>
    </dgm:pt>
    <dgm:pt modelId="{2E35F534-BC3E-49C6-A1BC-59571F84F323}" type="sibTrans" cxnId="{B3179991-9172-46D2-8117-391AD7A43A3C}">
      <dgm:prSet/>
      <dgm:spPr/>
      <dgm:t>
        <a:bodyPr/>
        <a:lstStyle/>
        <a:p>
          <a:endParaRPr lang="pt-BR" b="1"/>
        </a:p>
      </dgm:t>
    </dgm:pt>
    <dgm:pt modelId="{6FB3CAE5-7E22-43DA-B045-75A61D64FC75}">
      <dgm:prSet phldrT="[Texto]" custT="1"/>
      <dgm:spPr/>
      <dgm:t>
        <a:bodyPr/>
        <a:lstStyle/>
        <a:p>
          <a:r>
            <a:rPr lang="pt-BR" sz="2000" b="1" dirty="0"/>
            <a:t>Taxa de Câmbio</a:t>
          </a:r>
        </a:p>
      </dgm:t>
    </dgm:pt>
    <dgm:pt modelId="{DC432B42-8D2D-4842-B3EC-FA21F52286EA}" type="parTrans" cxnId="{ECD8BB69-CB64-4B11-87FC-95762905BBD5}">
      <dgm:prSet/>
      <dgm:spPr/>
      <dgm:t>
        <a:bodyPr/>
        <a:lstStyle/>
        <a:p>
          <a:endParaRPr lang="pt-BR" b="1"/>
        </a:p>
      </dgm:t>
    </dgm:pt>
    <dgm:pt modelId="{27361C53-D135-4A07-92AB-A1B68FB0B68E}" type="sibTrans" cxnId="{ECD8BB69-CB64-4B11-87FC-95762905BBD5}">
      <dgm:prSet/>
      <dgm:spPr/>
      <dgm:t>
        <a:bodyPr/>
        <a:lstStyle/>
        <a:p>
          <a:endParaRPr lang="pt-BR" b="1"/>
        </a:p>
      </dgm:t>
    </dgm:pt>
    <dgm:pt modelId="{916A4527-7E6B-4C9D-9891-264B02C9540B}" type="pres">
      <dgm:prSet presAssocID="{DB73FC1F-FAD8-4A1B-9E6A-6B4F5EED2AB4}" presName="Name0" presStyleCnt="0">
        <dgm:presLayoutVars>
          <dgm:chMax val="4"/>
          <dgm:resizeHandles val="exact"/>
        </dgm:presLayoutVars>
      </dgm:prSet>
      <dgm:spPr/>
    </dgm:pt>
    <dgm:pt modelId="{9C4FD15E-E8B3-415E-A199-E2CBAA1E2912}" type="pres">
      <dgm:prSet presAssocID="{DB73FC1F-FAD8-4A1B-9E6A-6B4F5EED2AB4}" presName="ellipse" presStyleLbl="trBgShp" presStyleIdx="0" presStyleCnt="1"/>
      <dgm:spPr/>
    </dgm:pt>
    <dgm:pt modelId="{9C53304C-A634-4DE6-AE42-499FF1DD315F}" type="pres">
      <dgm:prSet presAssocID="{DB73FC1F-FAD8-4A1B-9E6A-6B4F5EED2AB4}" presName="arrow1" presStyleLbl="fgShp" presStyleIdx="0" presStyleCnt="1" custLinFactNeighborX="-2973"/>
      <dgm:spPr/>
    </dgm:pt>
    <dgm:pt modelId="{9B785212-1BDF-42CD-BF47-CDE3045A6C1C}" type="pres">
      <dgm:prSet presAssocID="{DB73FC1F-FAD8-4A1B-9E6A-6B4F5EED2AB4}" presName="rectangle" presStyleLbl="revTx" presStyleIdx="0" presStyleCnt="1">
        <dgm:presLayoutVars>
          <dgm:bulletEnabled val="1"/>
        </dgm:presLayoutVars>
      </dgm:prSet>
      <dgm:spPr/>
    </dgm:pt>
    <dgm:pt modelId="{76E4226D-19DB-43E0-BFC1-0F791EEDE93C}" type="pres">
      <dgm:prSet presAssocID="{7A3F7F68-3D00-48E6-9A72-EB1CBB1B330C}" presName="item1" presStyleLbl="node1" presStyleIdx="0" presStyleCnt="3" custScaleX="149071" custLinFactNeighborX="-13610" custLinFactNeighborY="16556">
        <dgm:presLayoutVars>
          <dgm:bulletEnabled val="1"/>
        </dgm:presLayoutVars>
      </dgm:prSet>
      <dgm:spPr/>
    </dgm:pt>
    <dgm:pt modelId="{B54F5076-7FAF-4F79-A299-087430F73EC4}" type="pres">
      <dgm:prSet presAssocID="{1DB6655A-FC20-489F-B0B1-A3C274E813B0}" presName="item2" presStyleLbl="node1" presStyleIdx="1" presStyleCnt="3" custScaleX="183038" custLinFactNeighborX="-8420" custLinFactNeighborY="-5308">
        <dgm:presLayoutVars>
          <dgm:bulletEnabled val="1"/>
        </dgm:presLayoutVars>
      </dgm:prSet>
      <dgm:spPr/>
    </dgm:pt>
    <dgm:pt modelId="{88027933-A6F8-4B04-A6BE-F889D9D0AA8D}" type="pres">
      <dgm:prSet presAssocID="{6FB3CAE5-7E22-43DA-B045-75A61D64FC75}" presName="item3" presStyleLbl="node1" presStyleIdx="2" presStyleCnt="3" custScaleX="156556" custLinFactNeighborX="12399" custLinFactNeighborY="37769">
        <dgm:presLayoutVars>
          <dgm:bulletEnabled val="1"/>
        </dgm:presLayoutVars>
      </dgm:prSet>
      <dgm:spPr/>
    </dgm:pt>
    <dgm:pt modelId="{FE990202-174D-40BA-B9DB-D22A687DD2B2}" type="pres">
      <dgm:prSet presAssocID="{DB73FC1F-FAD8-4A1B-9E6A-6B4F5EED2AB4}" presName="funnel" presStyleLbl="trAlignAcc1" presStyleIdx="0" presStyleCnt="1" custScaleX="126250" custLinFactNeighborX="-1221" custLinFactNeighborY="-893"/>
      <dgm:spPr/>
    </dgm:pt>
  </dgm:ptLst>
  <dgm:cxnLst>
    <dgm:cxn modelId="{DD11C303-7C40-4D1B-A826-4DE4B425479A}" type="presOf" srcId="{49F79241-166F-40B4-A3B1-8E2D6D5F537B}" destId="{88027933-A6F8-4B04-A6BE-F889D9D0AA8D}" srcOrd="0" destOrd="0" presId="urn:microsoft.com/office/officeart/2005/8/layout/funnel1"/>
    <dgm:cxn modelId="{BA09673B-ADB4-4AD3-952E-2F9E2F212DCC}" type="presOf" srcId="{6FB3CAE5-7E22-43DA-B045-75A61D64FC75}" destId="{9B785212-1BDF-42CD-BF47-CDE3045A6C1C}" srcOrd="0" destOrd="0" presId="urn:microsoft.com/office/officeart/2005/8/layout/funnel1"/>
    <dgm:cxn modelId="{659E1164-8608-462B-B582-5CA5FDADF891}" srcId="{DB73FC1F-FAD8-4A1B-9E6A-6B4F5EED2AB4}" destId="{7A3F7F68-3D00-48E6-9A72-EB1CBB1B330C}" srcOrd="1" destOrd="0" parTransId="{24ED746A-0877-4D71-896E-63AA0C8EC692}" sibTransId="{ADBA5986-0722-4BA0-9197-4DB297B9FCBA}"/>
    <dgm:cxn modelId="{0EE8C968-91B8-4A39-9C9C-FB3D69CFC368}" srcId="{DB73FC1F-FAD8-4A1B-9E6A-6B4F5EED2AB4}" destId="{49F79241-166F-40B4-A3B1-8E2D6D5F537B}" srcOrd="0" destOrd="0" parTransId="{D9708C98-EE70-4D51-8894-0A9C5675A312}" sibTransId="{AD451BF2-0AFD-44B9-A503-49516B1BDD80}"/>
    <dgm:cxn modelId="{ECD8BB69-CB64-4B11-87FC-95762905BBD5}" srcId="{DB73FC1F-FAD8-4A1B-9E6A-6B4F5EED2AB4}" destId="{6FB3CAE5-7E22-43DA-B045-75A61D64FC75}" srcOrd="3" destOrd="0" parTransId="{DC432B42-8D2D-4842-B3EC-FA21F52286EA}" sibTransId="{27361C53-D135-4A07-92AB-A1B68FB0B68E}"/>
    <dgm:cxn modelId="{B3179991-9172-46D2-8117-391AD7A43A3C}" srcId="{DB73FC1F-FAD8-4A1B-9E6A-6B4F5EED2AB4}" destId="{1DB6655A-FC20-489F-B0B1-A3C274E813B0}" srcOrd="2" destOrd="0" parTransId="{403ABA43-000D-4D7A-A0F1-66A7CCCFD636}" sibTransId="{2E35F534-BC3E-49C6-A1BC-59571F84F323}"/>
    <dgm:cxn modelId="{5DC61D9E-E41F-46FA-9461-5BC0D2F230CD}" type="presOf" srcId="{7A3F7F68-3D00-48E6-9A72-EB1CBB1B330C}" destId="{B54F5076-7FAF-4F79-A299-087430F73EC4}" srcOrd="0" destOrd="0" presId="urn:microsoft.com/office/officeart/2005/8/layout/funnel1"/>
    <dgm:cxn modelId="{36E0D4E6-8673-404B-BE49-13F01E46C5D9}" type="presOf" srcId="{1DB6655A-FC20-489F-B0B1-A3C274E813B0}" destId="{76E4226D-19DB-43E0-BFC1-0F791EEDE93C}" srcOrd="0" destOrd="0" presId="urn:microsoft.com/office/officeart/2005/8/layout/funnel1"/>
    <dgm:cxn modelId="{7E18D9EC-393B-48D8-BA07-30BDA6A2BD01}" type="presOf" srcId="{DB73FC1F-FAD8-4A1B-9E6A-6B4F5EED2AB4}" destId="{916A4527-7E6B-4C9D-9891-264B02C9540B}" srcOrd="0" destOrd="0" presId="urn:microsoft.com/office/officeart/2005/8/layout/funnel1"/>
    <dgm:cxn modelId="{0DD18E2B-181E-4512-860E-700A1E50E72A}" type="presParOf" srcId="{916A4527-7E6B-4C9D-9891-264B02C9540B}" destId="{9C4FD15E-E8B3-415E-A199-E2CBAA1E2912}" srcOrd="0" destOrd="0" presId="urn:microsoft.com/office/officeart/2005/8/layout/funnel1"/>
    <dgm:cxn modelId="{E3CF1B98-A2A6-4501-8C06-8CB25379C645}" type="presParOf" srcId="{916A4527-7E6B-4C9D-9891-264B02C9540B}" destId="{9C53304C-A634-4DE6-AE42-499FF1DD315F}" srcOrd="1" destOrd="0" presId="urn:microsoft.com/office/officeart/2005/8/layout/funnel1"/>
    <dgm:cxn modelId="{A6D0FDFF-6E77-47D2-9513-B9DB5998D445}" type="presParOf" srcId="{916A4527-7E6B-4C9D-9891-264B02C9540B}" destId="{9B785212-1BDF-42CD-BF47-CDE3045A6C1C}" srcOrd="2" destOrd="0" presId="urn:microsoft.com/office/officeart/2005/8/layout/funnel1"/>
    <dgm:cxn modelId="{976EFC55-E24F-42C1-A3E1-9B29567A2D90}" type="presParOf" srcId="{916A4527-7E6B-4C9D-9891-264B02C9540B}" destId="{76E4226D-19DB-43E0-BFC1-0F791EEDE93C}" srcOrd="3" destOrd="0" presId="urn:microsoft.com/office/officeart/2005/8/layout/funnel1"/>
    <dgm:cxn modelId="{7756CC5A-E5F3-47E1-B17F-EB9E9B894128}" type="presParOf" srcId="{916A4527-7E6B-4C9D-9891-264B02C9540B}" destId="{B54F5076-7FAF-4F79-A299-087430F73EC4}" srcOrd="4" destOrd="0" presId="urn:microsoft.com/office/officeart/2005/8/layout/funnel1"/>
    <dgm:cxn modelId="{CC5699B1-0B45-48FC-BD93-10F3B6B821A1}" type="presParOf" srcId="{916A4527-7E6B-4C9D-9891-264B02C9540B}" destId="{88027933-A6F8-4B04-A6BE-F889D9D0AA8D}" srcOrd="5" destOrd="0" presId="urn:microsoft.com/office/officeart/2005/8/layout/funnel1"/>
    <dgm:cxn modelId="{681FBEF5-4850-4404-A2AA-116C9A5BDF38}" type="presParOf" srcId="{916A4527-7E6B-4C9D-9891-264B02C9540B}" destId="{FE990202-174D-40BA-B9DB-D22A687DD2B2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C0FF4D-8879-4D83-9C4D-35568C27DA7E}" type="doc">
      <dgm:prSet loTypeId="urn:microsoft.com/office/officeart/2005/8/layout/pyramid2" loCatId="list" qsTypeId="urn:microsoft.com/office/officeart/2005/8/quickstyle/simple3" qsCatId="simple" csTypeId="urn:microsoft.com/office/officeart/2005/8/colors/accent2_2" csCatId="accent2" phldr="1"/>
      <dgm:spPr/>
    </dgm:pt>
    <dgm:pt modelId="{46DF4629-C1C8-40B7-8C14-4B2F3714C6D1}">
      <dgm:prSet phldrT="[Texto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pt-BR" sz="1400" dirty="0"/>
            <a:t>Política Monetária</a:t>
          </a:r>
        </a:p>
      </dgm:t>
    </dgm:pt>
    <dgm:pt modelId="{6D899706-BB8C-4827-A163-820E37D04F6C}" type="parTrans" cxnId="{42EB6BBB-4718-4482-AA43-413B393932D4}">
      <dgm:prSet/>
      <dgm:spPr/>
      <dgm:t>
        <a:bodyPr/>
        <a:lstStyle/>
        <a:p>
          <a:endParaRPr lang="pt-BR" sz="1400"/>
        </a:p>
      </dgm:t>
    </dgm:pt>
    <dgm:pt modelId="{EF658FB5-5EEC-4536-87F6-F395282F66EF}" type="sibTrans" cxnId="{42EB6BBB-4718-4482-AA43-413B393932D4}">
      <dgm:prSet/>
      <dgm:spPr/>
      <dgm:t>
        <a:bodyPr/>
        <a:lstStyle/>
        <a:p>
          <a:endParaRPr lang="pt-BR" sz="1400"/>
        </a:p>
      </dgm:t>
    </dgm:pt>
    <dgm:pt modelId="{32E0A902-78F3-42DC-8BB6-62DB334DA261}">
      <dgm:prSet phldrT="[Texto]" custT="1"/>
      <dgm:spPr/>
      <dgm:t>
        <a:bodyPr/>
        <a:lstStyle/>
        <a:p>
          <a:r>
            <a:rPr lang="pt-BR" sz="1400" dirty="0"/>
            <a:t>Política Cambial</a:t>
          </a:r>
        </a:p>
      </dgm:t>
    </dgm:pt>
    <dgm:pt modelId="{6AF2DCB2-7827-4E6B-B4A3-58F8207B52FE}" type="parTrans" cxnId="{92F340D8-D9A3-4474-8F2B-9F9D1A99BDEE}">
      <dgm:prSet/>
      <dgm:spPr/>
      <dgm:t>
        <a:bodyPr/>
        <a:lstStyle/>
        <a:p>
          <a:endParaRPr lang="pt-BR" sz="1400"/>
        </a:p>
      </dgm:t>
    </dgm:pt>
    <dgm:pt modelId="{2427A300-4642-4A97-AEDB-CF2C4633364A}" type="sibTrans" cxnId="{92F340D8-D9A3-4474-8F2B-9F9D1A99BDEE}">
      <dgm:prSet/>
      <dgm:spPr/>
      <dgm:t>
        <a:bodyPr/>
        <a:lstStyle/>
        <a:p>
          <a:endParaRPr lang="pt-BR" sz="1400"/>
        </a:p>
      </dgm:t>
    </dgm:pt>
    <dgm:pt modelId="{E0737FAE-2388-486A-BE79-B21D3969130F}">
      <dgm:prSet phldrT="[Texto]" custT="1"/>
      <dgm:spPr/>
      <dgm:t>
        <a:bodyPr/>
        <a:lstStyle/>
        <a:p>
          <a:r>
            <a:rPr lang="pt-BR" sz="1400" dirty="0"/>
            <a:t>Política Fiscal</a:t>
          </a:r>
        </a:p>
      </dgm:t>
    </dgm:pt>
    <dgm:pt modelId="{58D05EEA-3C8B-4889-AA4B-EC869C6C01FE}" type="sibTrans" cxnId="{463FC97E-9F24-4C18-8C36-5E0A628B6090}">
      <dgm:prSet/>
      <dgm:spPr/>
      <dgm:t>
        <a:bodyPr/>
        <a:lstStyle/>
        <a:p>
          <a:endParaRPr lang="pt-BR" sz="1400"/>
        </a:p>
      </dgm:t>
    </dgm:pt>
    <dgm:pt modelId="{C6CCE4C4-6460-4570-B73C-94EB6E146738}" type="parTrans" cxnId="{463FC97E-9F24-4C18-8C36-5E0A628B6090}">
      <dgm:prSet/>
      <dgm:spPr/>
      <dgm:t>
        <a:bodyPr/>
        <a:lstStyle/>
        <a:p>
          <a:endParaRPr lang="pt-BR" sz="1400"/>
        </a:p>
      </dgm:t>
    </dgm:pt>
    <dgm:pt modelId="{6590B861-9732-4F89-86A2-9C492A66CEC0}" type="pres">
      <dgm:prSet presAssocID="{FBC0FF4D-8879-4D83-9C4D-35568C27DA7E}" presName="compositeShape" presStyleCnt="0">
        <dgm:presLayoutVars>
          <dgm:dir/>
          <dgm:resizeHandles/>
        </dgm:presLayoutVars>
      </dgm:prSet>
      <dgm:spPr/>
    </dgm:pt>
    <dgm:pt modelId="{12B1A991-3C52-415A-932A-A3AFE6915317}" type="pres">
      <dgm:prSet presAssocID="{FBC0FF4D-8879-4D83-9C4D-35568C27DA7E}" presName="pyramid" presStyleLbl="node1" presStyleIdx="0" presStyleCnt="1"/>
      <dgm:spPr/>
    </dgm:pt>
    <dgm:pt modelId="{6DF60A73-02FB-4F1A-9C19-41FE7031B35A}" type="pres">
      <dgm:prSet presAssocID="{FBC0FF4D-8879-4D83-9C4D-35568C27DA7E}" presName="theList" presStyleCnt="0"/>
      <dgm:spPr/>
    </dgm:pt>
    <dgm:pt modelId="{7E050980-C610-441F-8657-0A3058F55E01}" type="pres">
      <dgm:prSet presAssocID="{46DF4629-C1C8-40B7-8C14-4B2F3714C6D1}" presName="aNode" presStyleLbl="fgAcc1" presStyleIdx="0" presStyleCnt="3">
        <dgm:presLayoutVars>
          <dgm:bulletEnabled val="1"/>
        </dgm:presLayoutVars>
      </dgm:prSet>
      <dgm:spPr/>
    </dgm:pt>
    <dgm:pt modelId="{5427B0AC-DDC3-45AC-9EAE-7E4D8DD49BC0}" type="pres">
      <dgm:prSet presAssocID="{46DF4629-C1C8-40B7-8C14-4B2F3714C6D1}" presName="aSpace" presStyleCnt="0"/>
      <dgm:spPr/>
    </dgm:pt>
    <dgm:pt modelId="{23F994FD-83B7-433F-8472-28005962F41E}" type="pres">
      <dgm:prSet presAssocID="{32E0A902-78F3-42DC-8BB6-62DB334DA261}" presName="aNode" presStyleLbl="fgAcc1" presStyleIdx="1" presStyleCnt="3" custLinFactNeighborX="720" custLinFactNeighborY="-482">
        <dgm:presLayoutVars>
          <dgm:bulletEnabled val="1"/>
        </dgm:presLayoutVars>
      </dgm:prSet>
      <dgm:spPr/>
    </dgm:pt>
    <dgm:pt modelId="{F1033F4B-4382-41E5-BE0B-BDBE1A617DEC}" type="pres">
      <dgm:prSet presAssocID="{32E0A902-78F3-42DC-8BB6-62DB334DA261}" presName="aSpace" presStyleCnt="0"/>
      <dgm:spPr/>
    </dgm:pt>
    <dgm:pt modelId="{8AC2DA04-7FF2-4FB3-82D4-524949C3FD06}" type="pres">
      <dgm:prSet presAssocID="{E0737FAE-2388-486A-BE79-B21D3969130F}" presName="aNode" presStyleLbl="fgAcc1" presStyleIdx="2" presStyleCnt="3">
        <dgm:presLayoutVars>
          <dgm:bulletEnabled val="1"/>
        </dgm:presLayoutVars>
      </dgm:prSet>
      <dgm:spPr/>
    </dgm:pt>
    <dgm:pt modelId="{A9916435-65FC-4E05-9FA4-6A833841C31A}" type="pres">
      <dgm:prSet presAssocID="{E0737FAE-2388-486A-BE79-B21D3969130F}" presName="aSpace" presStyleCnt="0"/>
      <dgm:spPr/>
    </dgm:pt>
  </dgm:ptLst>
  <dgm:cxnLst>
    <dgm:cxn modelId="{463FC97E-9F24-4C18-8C36-5E0A628B6090}" srcId="{FBC0FF4D-8879-4D83-9C4D-35568C27DA7E}" destId="{E0737FAE-2388-486A-BE79-B21D3969130F}" srcOrd="2" destOrd="0" parTransId="{C6CCE4C4-6460-4570-B73C-94EB6E146738}" sibTransId="{58D05EEA-3C8B-4889-AA4B-EC869C6C01FE}"/>
    <dgm:cxn modelId="{95ED7486-B752-4031-8911-39D250034432}" type="presOf" srcId="{32E0A902-78F3-42DC-8BB6-62DB334DA261}" destId="{23F994FD-83B7-433F-8472-28005962F41E}" srcOrd="0" destOrd="0" presId="urn:microsoft.com/office/officeart/2005/8/layout/pyramid2"/>
    <dgm:cxn modelId="{79A96797-C175-472E-8D84-04217A3E7C3F}" type="presOf" srcId="{46DF4629-C1C8-40B7-8C14-4B2F3714C6D1}" destId="{7E050980-C610-441F-8657-0A3058F55E01}" srcOrd="0" destOrd="0" presId="urn:microsoft.com/office/officeart/2005/8/layout/pyramid2"/>
    <dgm:cxn modelId="{42EB6BBB-4718-4482-AA43-413B393932D4}" srcId="{FBC0FF4D-8879-4D83-9C4D-35568C27DA7E}" destId="{46DF4629-C1C8-40B7-8C14-4B2F3714C6D1}" srcOrd="0" destOrd="0" parTransId="{6D899706-BB8C-4827-A163-820E37D04F6C}" sibTransId="{EF658FB5-5EEC-4536-87F6-F395282F66EF}"/>
    <dgm:cxn modelId="{969D2BD4-644E-4569-B902-97DCEB8EF1BF}" type="presOf" srcId="{FBC0FF4D-8879-4D83-9C4D-35568C27DA7E}" destId="{6590B861-9732-4F89-86A2-9C492A66CEC0}" srcOrd="0" destOrd="0" presId="urn:microsoft.com/office/officeart/2005/8/layout/pyramid2"/>
    <dgm:cxn modelId="{92F340D8-D9A3-4474-8F2B-9F9D1A99BDEE}" srcId="{FBC0FF4D-8879-4D83-9C4D-35568C27DA7E}" destId="{32E0A902-78F3-42DC-8BB6-62DB334DA261}" srcOrd="1" destOrd="0" parTransId="{6AF2DCB2-7827-4E6B-B4A3-58F8207B52FE}" sibTransId="{2427A300-4642-4A97-AEDB-CF2C4633364A}"/>
    <dgm:cxn modelId="{AEA620DE-882B-4A52-BB25-6F0617223477}" type="presOf" srcId="{E0737FAE-2388-486A-BE79-B21D3969130F}" destId="{8AC2DA04-7FF2-4FB3-82D4-524949C3FD06}" srcOrd="0" destOrd="0" presId="urn:microsoft.com/office/officeart/2005/8/layout/pyramid2"/>
    <dgm:cxn modelId="{D5D7DA01-0A0C-4112-99DB-8B131AB67FF0}" type="presParOf" srcId="{6590B861-9732-4F89-86A2-9C492A66CEC0}" destId="{12B1A991-3C52-415A-932A-A3AFE6915317}" srcOrd="0" destOrd="0" presId="urn:microsoft.com/office/officeart/2005/8/layout/pyramid2"/>
    <dgm:cxn modelId="{0EFC5D89-CD8D-4E4A-A536-CD847746CF40}" type="presParOf" srcId="{6590B861-9732-4F89-86A2-9C492A66CEC0}" destId="{6DF60A73-02FB-4F1A-9C19-41FE7031B35A}" srcOrd="1" destOrd="0" presId="urn:microsoft.com/office/officeart/2005/8/layout/pyramid2"/>
    <dgm:cxn modelId="{77ED996E-41AF-452C-86A0-986F0CC22DEB}" type="presParOf" srcId="{6DF60A73-02FB-4F1A-9C19-41FE7031B35A}" destId="{7E050980-C610-441F-8657-0A3058F55E01}" srcOrd="0" destOrd="0" presId="urn:microsoft.com/office/officeart/2005/8/layout/pyramid2"/>
    <dgm:cxn modelId="{66E82BAC-E60B-4DC0-9190-D5023B5D735A}" type="presParOf" srcId="{6DF60A73-02FB-4F1A-9C19-41FE7031B35A}" destId="{5427B0AC-DDC3-45AC-9EAE-7E4D8DD49BC0}" srcOrd="1" destOrd="0" presId="urn:microsoft.com/office/officeart/2005/8/layout/pyramid2"/>
    <dgm:cxn modelId="{3A52A430-3F4B-4333-BE6F-D97FB0245342}" type="presParOf" srcId="{6DF60A73-02FB-4F1A-9C19-41FE7031B35A}" destId="{23F994FD-83B7-433F-8472-28005962F41E}" srcOrd="2" destOrd="0" presId="urn:microsoft.com/office/officeart/2005/8/layout/pyramid2"/>
    <dgm:cxn modelId="{9C01907E-02CD-498D-96E2-B54C4909FA3E}" type="presParOf" srcId="{6DF60A73-02FB-4F1A-9C19-41FE7031B35A}" destId="{F1033F4B-4382-41E5-BE0B-BDBE1A617DEC}" srcOrd="3" destOrd="0" presId="urn:microsoft.com/office/officeart/2005/8/layout/pyramid2"/>
    <dgm:cxn modelId="{E732398B-25AF-47AC-8F05-C24391E1D886}" type="presParOf" srcId="{6DF60A73-02FB-4F1A-9C19-41FE7031B35A}" destId="{8AC2DA04-7FF2-4FB3-82D4-524949C3FD06}" srcOrd="4" destOrd="0" presId="urn:microsoft.com/office/officeart/2005/8/layout/pyramid2"/>
    <dgm:cxn modelId="{4E7712BB-4B54-40D0-9BBD-3BEC5A5F6E5B}" type="presParOf" srcId="{6DF60A73-02FB-4F1A-9C19-41FE7031B35A}" destId="{A9916435-65FC-4E05-9FA4-6A833841C31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C0FF4D-8879-4D83-9C4D-35568C27DA7E}" type="doc">
      <dgm:prSet loTypeId="urn:microsoft.com/office/officeart/2005/8/layout/pyramid2" loCatId="list" qsTypeId="urn:microsoft.com/office/officeart/2005/8/quickstyle/simple3" qsCatId="simple" csTypeId="urn:microsoft.com/office/officeart/2005/8/colors/colorful5" csCatId="colorful" phldr="1"/>
      <dgm:spPr/>
    </dgm:pt>
    <dgm:pt modelId="{46DF4629-C1C8-40B7-8C14-4B2F3714C6D1}">
      <dgm:prSet phldrT="[Texto]"/>
      <dgm:spPr/>
      <dgm:t>
        <a:bodyPr/>
        <a:lstStyle/>
        <a:p>
          <a:r>
            <a:rPr lang="pt-BR" dirty="0"/>
            <a:t>SELIC</a:t>
          </a:r>
        </a:p>
      </dgm:t>
    </dgm:pt>
    <dgm:pt modelId="{6D899706-BB8C-4827-A163-820E37D04F6C}" type="parTrans" cxnId="{42EB6BBB-4718-4482-AA43-413B393932D4}">
      <dgm:prSet/>
      <dgm:spPr/>
      <dgm:t>
        <a:bodyPr/>
        <a:lstStyle/>
        <a:p>
          <a:endParaRPr lang="pt-BR"/>
        </a:p>
      </dgm:t>
    </dgm:pt>
    <dgm:pt modelId="{EF658FB5-5EEC-4536-87F6-F395282F66EF}" type="sibTrans" cxnId="{42EB6BBB-4718-4482-AA43-413B393932D4}">
      <dgm:prSet/>
      <dgm:spPr/>
      <dgm:t>
        <a:bodyPr/>
        <a:lstStyle/>
        <a:p>
          <a:endParaRPr lang="pt-BR"/>
        </a:p>
      </dgm:t>
    </dgm:pt>
    <dgm:pt modelId="{32E0A902-78F3-42DC-8BB6-62DB334DA261}">
      <dgm:prSet phldrT="[Texto]"/>
      <dgm:spPr/>
      <dgm:t>
        <a:bodyPr/>
        <a:lstStyle/>
        <a:p>
          <a:r>
            <a:rPr lang="pt-BR" dirty="0"/>
            <a:t>CDI</a:t>
          </a:r>
        </a:p>
      </dgm:t>
    </dgm:pt>
    <dgm:pt modelId="{6AF2DCB2-7827-4E6B-B4A3-58F8207B52FE}" type="parTrans" cxnId="{92F340D8-D9A3-4474-8F2B-9F9D1A99BDEE}">
      <dgm:prSet/>
      <dgm:spPr/>
      <dgm:t>
        <a:bodyPr/>
        <a:lstStyle/>
        <a:p>
          <a:endParaRPr lang="pt-BR"/>
        </a:p>
      </dgm:t>
    </dgm:pt>
    <dgm:pt modelId="{2427A300-4642-4A97-AEDB-CF2C4633364A}" type="sibTrans" cxnId="{92F340D8-D9A3-4474-8F2B-9F9D1A99BDEE}">
      <dgm:prSet/>
      <dgm:spPr/>
      <dgm:t>
        <a:bodyPr/>
        <a:lstStyle/>
        <a:p>
          <a:endParaRPr lang="pt-BR"/>
        </a:p>
      </dgm:t>
    </dgm:pt>
    <dgm:pt modelId="{C583352E-8BB4-4238-A297-D009D478441F}">
      <dgm:prSet phldrT="[Texto]"/>
      <dgm:spPr/>
      <dgm:t>
        <a:bodyPr/>
        <a:lstStyle/>
        <a:p>
          <a:r>
            <a:rPr lang="pt-BR" dirty="0"/>
            <a:t>Taxa de Câmbio</a:t>
          </a:r>
        </a:p>
      </dgm:t>
    </dgm:pt>
    <dgm:pt modelId="{015C8E82-A3D8-40C4-A81C-3C29F17FDF69}" type="parTrans" cxnId="{9F3E6F1E-3A56-47CB-AAE7-3E0453766756}">
      <dgm:prSet/>
      <dgm:spPr/>
      <dgm:t>
        <a:bodyPr/>
        <a:lstStyle/>
        <a:p>
          <a:endParaRPr lang="pt-BR"/>
        </a:p>
      </dgm:t>
    </dgm:pt>
    <dgm:pt modelId="{265B9689-308B-4142-82B8-0CA537D2E030}" type="sibTrans" cxnId="{9F3E6F1E-3A56-47CB-AAE7-3E0453766756}">
      <dgm:prSet/>
      <dgm:spPr/>
      <dgm:t>
        <a:bodyPr/>
        <a:lstStyle/>
        <a:p>
          <a:endParaRPr lang="pt-BR"/>
        </a:p>
      </dgm:t>
    </dgm:pt>
    <dgm:pt modelId="{AA59289A-34F4-429B-A729-19C73852C72E}">
      <dgm:prSet phldrT="[Texto]"/>
      <dgm:spPr/>
      <dgm:t>
        <a:bodyPr/>
        <a:lstStyle/>
        <a:p>
          <a:r>
            <a:rPr lang="pt-BR" dirty="0"/>
            <a:t>IPCA</a:t>
          </a:r>
        </a:p>
      </dgm:t>
    </dgm:pt>
    <dgm:pt modelId="{C756134B-0416-4138-97F6-F5D8F61F24A2}" type="parTrans" cxnId="{7E379E9A-6284-487C-9A15-748FFAA02AFD}">
      <dgm:prSet/>
      <dgm:spPr/>
      <dgm:t>
        <a:bodyPr/>
        <a:lstStyle/>
        <a:p>
          <a:endParaRPr lang="pt-BR"/>
        </a:p>
      </dgm:t>
    </dgm:pt>
    <dgm:pt modelId="{2E688DCC-C0A3-47A5-9738-A82DE6043F6B}" type="sibTrans" cxnId="{7E379E9A-6284-487C-9A15-748FFAA02AFD}">
      <dgm:prSet/>
      <dgm:spPr/>
      <dgm:t>
        <a:bodyPr/>
        <a:lstStyle/>
        <a:p>
          <a:endParaRPr lang="pt-BR"/>
        </a:p>
      </dgm:t>
    </dgm:pt>
    <dgm:pt modelId="{953AB6C8-6056-471F-8FFA-C445B649C23F}">
      <dgm:prSet phldrT="[Texto]"/>
      <dgm:spPr/>
      <dgm:t>
        <a:bodyPr/>
        <a:lstStyle/>
        <a:p>
          <a:r>
            <a:rPr lang="pt-BR" dirty="0"/>
            <a:t>IGPM</a:t>
          </a:r>
        </a:p>
      </dgm:t>
    </dgm:pt>
    <dgm:pt modelId="{F704ACE9-AA1F-4BFB-9D07-1D18E016D642}" type="parTrans" cxnId="{BF130E51-F79C-48CD-ACBF-25A77BDE164B}">
      <dgm:prSet/>
      <dgm:spPr/>
      <dgm:t>
        <a:bodyPr/>
        <a:lstStyle/>
        <a:p>
          <a:endParaRPr lang="pt-BR"/>
        </a:p>
      </dgm:t>
    </dgm:pt>
    <dgm:pt modelId="{8B873D1D-F4F6-4A41-A3F5-CA62D37045AE}" type="sibTrans" cxnId="{BF130E51-F79C-48CD-ACBF-25A77BDE164B}">
      <dgm:prSet/>
      <dgm:spPr/>
      <dgm:t>
        <a:bodyPr/>
        <a:lstStyle/>
        <a:p>
          <a:endParaRPr lang="pt-BR"/>
        </a:p>
      </dgm:t>
    </dgm:pt>
    <dgm:pt modelId="{6590B861-9732-4F89-86A2-9C492A66CEC0}" type="pres">
      <dgm:prSet presAssocID="{FBC0FF4D-8879-4D83-9C4D-35568C27DA7E}" presName="compositeShape" presStyleCnt="0">
        <dgm:presLayoutVars>
          <dgm:dir/>
          <dgm:resizeHandles/>
        </dgm:presLayoutVars>
      </dgm:prSet>
      <dgm:spPr/>
    </dgm:pt>
    <dgm:pt modelId="{12B1A991-3C52-415A-932A-A3AFE6915317}" type="pres">
      <dgm:prSet presAssocID="{FBC0FF4D-8879-4D83-9C4D-35568C27DA7E}" presName="pyramid" presStyleLbl="node1" presStyleIdx="0" presStyleCnt="1" custLinFactNeighborX="-78527" custLinFactNeighborY="-49472"/>
      <dgm:spPr/>
    </dgm:pt>
    <dgm:pt modelId="{6DF60A73-02FB-4F1A-9C19-41FE7031B35A}" type="pres">
      <dgm:prSet presAssocID="{FBC0FF4D-8879-4D83-9C4D-35568C27DA7E}" presName="theList" presStyleCnt="0"/>
      <dgm:spPr/>
    </dgm:pt>
    <dgm:pt modelId="{7E050980-C610-441F-8657-0A3058F55E01}" type="pres">
      <dgm:prSet presAssocID="{46DF4629-C1C8-40B7-8C14-4B2F3714C6D1}" presName="aNode" presStyleLbl="fgAcc1" presStyleIdx="0" presStyleCnt="5" custLinFactNeighborX="-38584">
        <dgm:presLayoutVars>
          <dgm:bulletEnabled val="1"/>
        </dgm:presLayoutVars>
      </dgm:prSet>
      <dgm:spPr/>
    </dgm:pt>
    <dgm:pt modelId="{5427B0AC-DDC3-45AC-9EAE-7E4D8DD49BC0}" type="pres">
      <dgm:prSet presAssocID="{46DF4629-C1C8-40B7-8C14-4B2F3714C6D1}" presName="aSpace" presStyleCnt="0"/>
      <dgm:spPr/>
    </dgm:pt>
    <dgm:pt modelId="{23F994FD-83B7-433F-8472-28005962F41E}" type="pres">
      <dgm:prSet presAssocID="{32E0A902-78F3-42DC-8BB6-62DB334DA261}" presName="aNode" presStyleLbl="fgAcc1" presStyleIdx="1" presStyleCnt="5" custLinFactNeighborX="-38584">
        <dgm:presLayoutVars>
          <dgm:bulletEnabled val="1"/>
        </dgm:presLayoutVars>
      </dgm:prSet>
      <dgm:spPr/>
    </dgm:pt>
    <dgm:pt modelId="{F1033F4B-4382-41E5-BE0B-BDBE1A617DEC}" type="pres">
      <dgm:prSet presAssocID="{32E0A902-78F3-42DC-8BB6-62DB334DA261}" presName="aSpace" presStyleCnt="0"/>
      <dgm:spPr/>
    </dgm:pt>
    <dgm:pt modelId="{6A5674FE-2286-402A-BB6B-04CF2F4447D3}" type="pres">
      <dgm:prSet presAssocID="{C583352E-8BB4-4238-A297-D009D478441F}" presName="aNode" presStyleLbl="fgAcc1" presStyleIdx="2" presStyleCnt="5" custLinFactNeighborX="-38584">
        <dgm:presLayoutVars>
          <dgm:bulletEnabled val="1"/>
        </dgm:presLayoutVars>
      </dgm:prSet>
      <dgm:spPr/>
    </dgm:pt>
    <dgm:pt modelId="{F3C9735C-2478-4CBC-AAC6-49FE7D25E51B}" type="pres">
      <dgm:prSet presAssocID="{C583352E-8BB4-4238-A297-D009D478441F}" presName="aSpace" presStyleCnt="0"/>
      <dgm:spPr/>
    </dgm:pt>
    <dgm:pt modelId="{F5A426BF-FC93-4A00-870B-E38EF808AC2D}" type="pres">
      <dgm:prSet presAssocID="{AA59289A-34F4-429B-A729-19C73852C72E}" presName="aNode" presStyleLbl="fgAcc1" presStyleIdx="3" presStyleCnt="5" custLinFactNeighborX="-38584">
        <dgm:presLayoutVars>
          <dgm:bulletEnabled val="1"/>
        </dgm:presLayoutVars>
      </dgm:prSet>
      <dgm:spPr/>
    </dgm:pt>
    <dgm:pt modelId="{207CA55B-B8E0-4192-98C7-2E53BB39B21A}" type="pres">
      <dgm:prSet presAssocID="{AA59289A-34F4-429B-A729-19C73852C72E}" presName="aSpace" presStyleCnt="0"/>
      <dgm:spPr/>
    </dgm:pt>
    <dgm:pt modelId="{4D8E5E34-6459-40AB-B0FF-EA301BE17BEB}" type="pres">
      <dgm:prSet presAssocID="{953AB6C8-6056-471F-8FFA-C445B649C23F}" presName="aNode" presStyleLbl="fgAcc1" presStyleIdx="4" presStyleCnt="5" custLinFactNeighborX="-38584">
        <dgm:presLayoutVars>
          <dgm:bulletEnabled val="1"/>
        </dgm:presLayoutVars>
      </dgm:prSet>
      <dgm:spPr/>
    </dgm:pt>
    <dgm:pt modelId="{3599A29F-12C5-4058-853E-625DB01A6F37}" type="pres">
      <dgm:prSet presAssocID="{953AB6C8-6056-471F-8FFA-C445B649C23F}" presName="aSpace" presStyleCnt="0"/>
      <dgm:spPr/>
    </dgm:pt>
  </dgm:ptLst>
  <dgm:cxnLst>
    <dgm:cxn modelId="{EA229A11-C254-44B7-B988-69AEC9CA8A3A}" type="presOf" srcId="{46DF4629-C1C8-40B7-8C14-4B2F3714C6D1}" destId="{7E050980-C610-441F-8657-0A3058F55E01}" srcOrd="0" destOrd="0" presId="urn:microsoft.com/office/officeart/2005/8/layout/pyramid2"/>
    <dgm:cxn modelId="{55F25215-58F3-40C5-8C74-88B367D7B1E5}" type="presOf" srcId="{AA59289A-34F4-429B-A729-19C73852C72E}" destId="{F5A426BF-FC93-4A00-870B-E38EF808AC2D}" srcOrd="0" destOrd="0" presId="urn:microsoft.com/office/officeart/2005/8/layout/pyramid2"/>
    <dgm:cxn modelId="{9F3E6F1E-3A56-47CB-AAE7-3E0453766756}" srcId="{FBC0FF4D-8879-4D83-9C4D-35568C27DA7E}" destId="{C583352E-8BB4-4238-A297-D009D478441F}" srcOrd="2" destOrd="0" parTransId="{015C8E82-A3D8-40C4-A81C-3C29F17FDF69}" sibTransId="{265B9689-308B-4142-82B8-0CA537D2E030}"/>
    <dgm:cxn modelId="{BF130E51-F79C-48CD-ACBF-25A77BDE164B}" srcId="{FBC0FF4D-8879-4D83-9C4D-35568C27DA7E}" destId="{953AB6C8-6056-471F-8FFA-C445B649C23F}" srcOrd="4" destOrd="0" parTransId="{F704ACE9-AA1F-4BFB-9D07-1D18E016D642}" sibTransId="{8B873D1D-F4F6-4A41-A3F5-CA62D37045AE}"/>
    <dgm:cxn modelId="{4732DC87-2F68-4F10-BA67-82C562EC93AA}" type="presOf" srcId="{FBC0FF4D-8879-4D83-9C4D-35568C27DA7E}" destId="{6590B861-9732-4F89-86A2-9C492A66CEC0}" srcOrd="0" destOrd="0" presId="urn:microsoft.com/office/officeart/2005/8/layout/pyramid2"/>
    <dgm:cxn modelId="{EE8ABC96-E35D-4D3F-8B21-AEBBA71990E0}" type="presOf" srcId="{953AB6C8-6056-471F-8FFA-C445B649C23F}" destId="{4D8E5E34-6459-40AB-B0FF-EA301BE17BEB}" srcOrd="0" destOrd="0" presId="urn:microsoft.com/office/officeart/2005/8/layout/pyramid2"/>
    <dgm:cxn modelId="{7285A098-D166-459C-9E11-E31BB8119AD0}" type="presOf" srcId="{C583352E-8BB4-4238-A297-D009D478441F}" destId="{6A5674FE-2286-402A-BB6B-04CF2F4447D3}" srcOrd="0" destOrd="0" presId="urn:microsoft.com/office/officeart/2005/8/layout/pyramid2"/>
    <dgm:cxn modelId="{7E379E9A-6284-487C-9A15-748FFAA02AFD}" srcId="{FBC0FF4D-8879-4D83-9C4D-35568C27DA7E}" destId="{AA59289A-34F4-429B-A729-19C73852C72E}" srcOrd="3" destOrd="0" parTransId="{C756134B-0416-4138-97F6-F5D8F61F24A2}" sibTransId="{2E688DCC-C0A3-47A5-9738-A82DE6043F6B}"/>
    <dgm:cxn modelId="{4F6337BA-2B81-4BCA-8975-35FA3730D43B}" type="presOf" srcId="{32E0A902-78F3-42DC-8BB6-62DB334DA261}" destId="{23F994FD-83B7-433F-8472-28005962F41E}" srcOrd="0" destOrd="0" presId="urn:microsoft.com/office/officeart/2005/8/layout/pyramid2"/>
    <dgm:cxn modelId="{42EB6BBB-4718-4482-AA43-413B393932D4}" srcId="{FBC0FF4D-8879-4D83-9C4D-35568C27DA7E}" destId="{46DF4629-C1C8-40B7-8C14-4B2F3714C6D1}" srcOrd="0" destOrd="0" parTransId="{6D899706-BB8C-4827-A163-820E37D04F6C}" sibTransId="{EF658FB5-5EEC-4536-87F6-F395282F66EF}"/>
    <dgm:cxn modelId="{92F340D8-D9A3-4474-8F2B-9F9D1A99BDEE}" srcId="{FBC0FF4D-8879-4D83-9C4D-35568C27DA7E}" destId="{32E0A902-78F3-42DC-8BB6-62DB334DA261}" srcOrd="1" destOrd="0" parTransId="{6AF2DCB2-7827-4E6B-B4A3-58F8207B52FE}" sibTransId="{2427A300-4642-4A97-AEDB-CF2C4633364A}"/>
    <dgm:cxn modelId="{9FBE82D6-C076-4D47-A445-2D95852BD871}" type="presParOf" srcId="{6590B861-9732-4F89-86A2-9C492A66CEC0}" destId="{12B1A991-3C52-415A-932A-A3AFE6915317}" srcOrd="0" destOrd="0" presId="urn:microsoft.com/office/officeart/2005/8/layout/pyramid2"/>
    <dgm:cxn modelId="{38427BD6-89F5-4927-B255-5C2A3349F649}" type="presParOf" srcId="{6590B861-9732-4F89-86A2-9C492A66CEC0}" destId="{6DF60A73-02FB-4F1A-9C19-41FE7031B35A}" srcOrd="1" destOrd="0" presId="urn:microsoft.com/office/officeart/2005/8/layout/pyramid2"/>
    <dgm:cxn modelId="{BB6E2FAB-D42F-4BCE-8192-B9FD9E7920DD}" type="presParOf" srcId="{6DF60A73-02FB-4F1A-9C19-41FE7031B35A}" destId="{7E050980-C610-441F-8657-0A3058F55E01}" srcOrd="0" destOrd="0" presId="urn:microsoft.com/office/officeart/2005/8/layout/pyramid2"/>
    <dgm:cxn modelId="{445BD8DC-495F-4BE1-BAD7-47C30D8512D4}" type="presParOf" srcId="{6DF60A73-02FB-4F1A-9C19-41FE7031B35A}" destId="{5427B0AC-DDC3-45AC-9EAE-7E4D8DD49BC0}" srcOrd="1" destOrd="0" presId="urn:microsoft.com/office/officeart/2005/8/layout/pyramid2"/>
    <dgm:cxn modelId="{4EFE0FB3-08AC-4A1E-9A1D-62FF26AD5356}" type="presParOf" srcId="{6DF60A73-02FB-4F1A-9C19-41FE7031B35A}" destId="{23F994FD-83B7-433F-8472-28005962F41E}" srcOrd="2" destOrd="0" presId="urn:microsoft.com/office/officeart/2005/8/layout/pyramid2"/>
    <dgm:cxn modelId="{5F5ADC2B-7BCF-41A8-B3DC-11D1D30FE721}" type="presParOf" srcId="{6DF60A73-02FB-4F1A-9C19-41FE7031B35A}" destId="{F1033F4B-4382-41E5-BE0B-BDBE1A617DEC}" srcOrd="3" destOrd="0" presId="urn:microsoft.com/office/officeart/2005/8/layout/pyramid2"/>
    <dgm:cxn modelId="{89E62E53-5C75-4D6B-BA50-1269F79367A0}" type="presParOf" srcId="{6DF60A73-02FB-4F1A-9C19-41FE7031B35A}" destId="{6A5674FE-2286-402A-BB6B-04CF2F4447D3}" srcOrd="4" destOrd="0" presId="urn:microsoft.com/office/officeart/2005/8/layout/pyramid2"/>
    <dgm:cxn modelId="{626D1F5B-4E7F-43F1-A798-2DD967C78EF8}" type="presParOf" srcId="{6DF60A73-02FB-4F1A-9C19-41FE7031B35A}" destId="{F3C9735C-2478-4CBC-AAC6-49FE7D25E51B}" srcOrd="5" destOrd="0" presId="urn:microsoft.com/office/officeart/2005/8/layout/pyramid2"/>
    <dgm:cxn modelId="{85ED67A3-FE7D-4A05-95C4-3CBD0B1ACC66}" type="presParOf" srcId="{6DF60A73-02FB-4F1A-9C19-41FE7031B35A}" destId="{F5A426BF-FC93-4A00-870B-E38EF808AC2D}" srcOrd="6" destOrd="0" presId="urn:microsoft.com/office/officeart/2005/8/layout/pyramid2"/>
    <dgm:cxn modelId="{BA05CA99-AC93-4D0A-9854-9DDF8E5A9EC6}" type="presParOf" srcId="{6DF60A73-02FB-4F1A-9C19-41FE7031B35A}" destId="{207CA55B-B8E0-4192-98C7-2E53BB39B21A}" srcOrd="7" destOrd="0" presId="urn:microsoft.com/office/officeart/2005/8/layout/pyramid2"/>
    <dgm:cxn modelId="{A1BEF51E-3C84-4BEB-BB42-A52A55425473}" type="presParOf" srcId="{6DF60A73-02FB-4F1A-9C19-41FE7031B35A}" destId="{4D8E5E34-6459-40AB-B0FF-EA301BE17BEB}" srcOrd="8" destOrd="0" presId="urn:microsoft.com/office/officeart/2005/8/layout/pyramid2"/>
    <dgm:cxn modelId="{48414DB3-E239-4FD2-89D1-AE6AFB118FE0}" type="presParOf" srcId="{6DF60A73-02FB-4F1A-9C19-41FE7031B35A}" destId="{3599A29F-12C5-4058-853E-625DB01A6F37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C0FF4D-8879-4D83-9C4D-35568C27DA7E}" type="doc">
      <dgm:prSet loTypeId="urn:microsoft.com/office/officeart/2005/8/layout/pyramid2" loCatId="list" qsTypeId="urn:microsoft.com/office/officeart/2005/8/quickstyle/simple3" qsCatId="simple" csTypeId="urn:microsoft.com/office/officeart/2005/8/colors/accent2_2" csCatId="accent2" phldr="1"/>
      <dgm:spPr/>
    </dgm:pt>
    <dgm:pt modelId="{46DF4629-C1C8-40B7-8C14-4B2F3714C6D1}">
      <dgm:prSet phldrT="[Texto]" custT="1"/>
      <dgm:spPr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53340" rIns="53340" bIns="5334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Política Monetária</a:t>
          </a:r>
        </a:p>
      </dgm:t>
    </dgm:pt>
    <dgm:pt modelId="{6D899706-BB8C-4827-A163-820E37D04F6C}" type="parTrans" cxnId="{42EB6BBB-4718-4482-AA43-413B393932D4}">
      <dgm:prSet/>
      <dgm:spPr/>
      <dgm:t>
        <a:bodyPr/>
        <a:lstStyle/>
        <a:p>
          <a:endParaRPr lang="pt-BR" sz="1400"/>
        </a:p>
      </dgm:t>
    </dgm:pt>
    <dgm:pt modelId="{EF658FB5-5EEC-4536-87F6-F395282F66EF}" type="sibTrans" cxnId="{42EB6BBB-4718-4482-AA43-413B393932D4}">
      <dgm:prSet/>
      <dgm:spPr/>
      <dgm:t>
        <a:bodyPr/>
        <a:lstStyle/>
        <a:p>
          <a:endParaRPr lang="pt-BR" sz="1400"/>
        </a:p>
      </dgm:t>
    </dgm:pt>
    <dgm:pt modelId="{32E0A902-78F3-42DC-8BB6-62DB334DA261}">
      <dgm:prSet phldrT="[Texto]" custT="1"/>
      <dgm:spPr/>
      <dgm:t>
        <a:bodyPr/>
        <a:lstStyle/>
        <a:p>
          <a:r>
            <a:rPr lang="pt-BR" sz="1400" dirty="0"/>
            <a:t>Política Cambial</a:t>
          </a:r>
        </a:p>
      </dgm:t>
    </dgm:pt>
    <dgm:pt modelId="{6AF2DCB2-7827-4E6B-B4A3-58F8207B52FE}" type="parTrans" cxnId="{92F340D8-D9A3-4474-8F2B-9F9D1A99BDEE}">
      <dgm:prSet/>
      <dgm:spPr/>
      <dgm:t>
        <a:bodyPr/>
        <a:lstStyle/>
        <a:p>
          <a:endParaRPr lang="pt-BR" sz="1400"/>
        </a:p>
      </dgm:t>
    </dgm:pt>
    <dgm:pt modelId="{2427A300-4642-4A97-AEDB-CF2C4633364A}" type="sibTrans" cxnId="{92F340D8-D9A3-4474-8F2B-9F9D1A99BDEE}">
      <dgm:prSet/>
      <dgm:spPr/>
      <dgm:t>
        <a:bodyPr/>
        <a:lstStyle/>
        <a:p>
          <a:endParaRPr lang="pt-BR" sz="1400"/>
        </a:p>
      </dgm:t>
    </dgm:pt>
    <dgm:pt modelId="{E0737FAE-2388-486A-BE79-B21D3969130F}">
      <dgm:prSet phldrT="[Texto]" custT="1"/>
      <dgm:spPr>
        <a:solidFill>
          <a:srgbClr val="FFFF00">
            <a:alpha val="9000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 spcFirstLastPara="0" vert="horz" wrap="square" lIns="53340" tIns="53340" rIns="53340" bIns="5334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Política Fiscal</a:t>
          </a:r>
        </a:p>
      </dgm:t>
    </dgm:pt>
    <dgm:pt modelId="{58D05EEA-3C8B-4889-AA4B-EC869C6C01FE}" type="sibTrans" cxnId="{463FC97E-9F24-4C18-8C36-5E0A628B6090}">
      <dgm:prSet/>
      <dgm:spPr/>
      <dgm:t>
        <a:bodyPr/>
        <a:lstStyle/>
        <a:p>
          <a:endParaRPr lang="pt-BR" sz="1400"/>
        </a:p>
      </dgm:t>
    </dgm:pt>
    <dgm:pt modelId="{C6CCE4C4-6460-4570-B73C-94EB6E146738}" type="parTrans" cxnId="{463FC97E-9F24-4C18-8C36-5E0A628B6090}">
      <dgm:prSet/>
      <dgm:spPr/>
      <dgm:t>
        <a:bodyPr/>
        <a:lstStyle/>
        <a:p>
          <a:endParaRPr lang="pt-BR" sz="1400"/>
        </a:p>
      </dgm:t>
    </dgm:pt>
    <dgm:pt modelId="{6590B861-9732-4F89-86A2-9C492A66CEC0}" type="pres">
      <dgm:prSet presAssocID="{FBC0FF4D-8879-4D83-9C4D-35568C27DA7E}" presName="compositeShape" presStyleCnt="0">
        <dgm:presLayoutVars>
          <dgm:dir/>
          <dgm:resizeHandles/>
        </dgm:presLayoutVars>
      </dgm:prSet>
      <dgm:spPr/>
    </dgm:pt>
    <dgm:pt modelId="{12B1A991-3C52-415A-932A-A3AFE6915317}" type="pres">
      <dgm:prSet presAssocID="{FBC0FF4D-8879-4D83-9C4D-35568C27DA7E}" presName="pyramid" presStyleLbl="node1" presStyleIdx="0" presStyleCnt="1"/>
      <dgm:spPr/>
    </dgm:pt>
    <dgm:pt modelId="{6DF60A73-02FB-4F1A-9C19-41FE7031B35A}" type="pres">
      <dgm:prSet presAssocID="{FBC0FF4D-8879-4D83-9C4D-35568C27DA7E}" presName="theList" presStyleCnt="0"/>
      <dgm:spPr/>
    </dgm:pt>
    <dgm:pt modelId="{7E050980-C610-441F-8657-0A3058F55E01}" type="pres">
      <dgm:prSet presAssocID="{46DF4629-C1C8-40B7-8C14-4B2F3714C6D1}" presName="aNode" presStyleLbl="fgAcc1" presStyleIdx="0" presStyleCnt="3">
        <dgm:presLayoutVars>
          <dgm:bulletEnabled val="1"/>
        </dgm:presLayoutVars>
      </dgm:prSet>
      <dgm:spPr>
        <a:xfrm>
          <a:off x="2167468" y="260621"/>
          <a:ext cx="1684987" cy="613643"/>
        </a:xfrm>
        <a:prstGeom prst="roundRect">
          <a:avLst/>
        </a:prstGeom>
      </dgm:spPr>
    </dgm:pt>
    <dgm:pt modelId="{5427B0AC-DDC3-45AC-9EAE-7E4D8DD49BC0}" type="pres">
      <dgm:prSet presAssocID="{46DF4629-C1C8-40B7-8C14-4B2F3714C6D1}" presName="aSpace" presStyleCnt="0"/>
      <dgm:spPr/>
    </dgm:pt>
    <dgm:pt modelId="{23F994FD-83B7-433F-8472-28005962F41E}" type="pres">
      <dgm:prSet presAssocID="{32E0A902-78F3-42DC-8BB6-62DB334DA261}" presName="aNode" presStyleLbl="fgAcc1" presStyleIdx="1" presStyleCnt="3" custLinFactNeighborX="720" custLinFactNeighborY="-482">
        <dgm:presLayoutVars>
          <dgm:bulletEnabled val="1"/>
        </dgm:presLayoutVars>
      </dgm:prSet>
      <dgm:spPr/>
    </dgm:pt>
    <dgm:pt modelId="{F1033F4B-4382-41E5-BE0B-BDBE1A617DEC}" type="pres">
      <dgm:prSet presAssocID="{32E0A902-78F3-42DC-8BB6-62DB334DA261}" presName="aSpace" presStyleCnt="0"/>
      <dgm:spPr/>
    </dgm:pt>
    <dgm:pt modelId="{8AC2DA04-7FF2-4FB3-82D4-524949C3FD06}" type="pres">
      <dgm:prSet presAssocID="{E0737FAE-2388-486A-BE79-B21D3969130F}" presName="aNode" presStyleLbl="fgAcc1" presStyleIdx="2" presStyleCnt="3">
        <dgm:presLayoutVars>
          <dgm:bulletEnabled val="1"/>
        </dgm:presLayoutVars>
      </dgm:prSet>
      <dgm:spPr>
        <a:xfrm>
          <a:off x="2167468" y="1641318"/>
          <a:ext cx="1684987" cy="613643"/>
        </a:xfrm>
        <a:prstGeom prst="roundRect">
          <a:avLst/>
        </a:prstGeom>
      </dgm:spPr>
    </dgm:pt>
    <dgm:pt modelId="{A9916435-65FC-4E05-9FA4-6A833841C31A}" type="pres">
      <dgm:prSet presAssocID="{E0737FAE-2388-486A-BE79-B21D3969130F}" presName="aSpace" presStyleCnt="0"/>
      <dgm:spPr/>
    </dgm:pt>
  </dgm:ptLst>
  <dgm:cxnLst>
    <dgm:cxn modelId="{463FC97E-9F24-4C18-8C36-5E0A628B6090}" srcId="{FBC0FF4D-8879-4D83-9C4D-35568C27DA7E}" destId="{E0737FAE-2388-486A-BE79-B21D3969130F}" srcOrd="2" destOrd="0" parTransId="{C6CCE4C4-6460-4570-B73C-94EB6E146738}" sibTransId="{58D05EEA-3C8B-4889-AA4B-EC869C6C01FE}"/>
    <dgm:cxn modelId="{95ED7486-B752-4031-8911-39D250034432}" type="presOf" srcId="{32E0A902-78F3-42DC-8BB6-62DB334DA261}" destId="{23F994FD-83B7-433F-8472-28005962F41E}" srcOrd="0" destOrd="0" presId="urn:microsoft.com/office/officeart/2005/8/layout/pyramid2"/>
    <dgm:cxn modelId="{79A96797-C175-472E-8D84-04217A3E7C3F}" type="presOf" srcId="{46DF4629-C1C8-40B7-8C14-4B2F3714C6D1}" destId="{7E050980-C610-441F-8657-0A3058F55E01}" srcOrd="0" destOrd="0" presId="urn:microsoft.com/office/officeart/2005/8/layout/pyramid2"/>
    <dgm:cxn modelId="{42EB6BBB-4718-4482-AA43-413B393932D4}" srcId="{FBC0FF4D-8879-4D83-9C4D-35568C27DA7E}" destId="{46DF4629-C1C8-40B7-8C14-4B2F3714C6D1}" srcOrd="0" destOrd="0" parTransId="{6D899706-BB8C-4827-A163-820E37D04F6C}" sibTransId="{EF658FB5-5EEC-4536-87F6-F395282F66EF}"/>
    <dgm:cxn modelId="{969D2BD4-644E-4569-B902-97DCEB8EF1BF}" type="presOf" srcId="{FBC0FF4D-8879-4D83-9C4D-35568C27DA7E}" destId="{6590B861-9732-4F89-86A2-9C492A66CEC0}" srcOrd="0" destOrd="0" presId="urn:microsoft.com/office/officeart/2005/8/layout/pyramid2"/>
    <dgm:cxn modelId="{92F340D8-D9A3-4474-8F2B-9F9D1A99BDEE}" srcId="{FBC0FF4D-8879-4D83-9C4D-35568C27DA7E}" destId="{32E0A902-78F3-42DC-8BB6-62DB334DA261}" srcOrd="1" destOrd="0" parTransId="{6AF2DCB2-7827-4E6B-B4A3-58F8207B52FE}" sibTransId="{2427A300-4642-4A97-AEDB-CF2C4633364A}"/>
    <dgm:cxn modelId="{AEA620DE-882B-4A52-BB25-6F0617223477}" type="presOf" srcId="{E0737FAE-2388-486A-BE79-B21D3969130F}" destId="{8AC2DA04-7FF2-4FB3-82D4-524949C3FD06}" srcOrd="0" destOrd="0" presId="urn:microsoft.com/office/officeart/2005/8/layout/pyramid2"/>
    <dgm:cxn modelId="{D5D7DA01-0A0C-4112-99DB-8B131AB67FF0}" type="presParOf" srcId="{6590B861-9732-4F89-86A2-9C492A66CEC0}" destId="{12B1A991-3C52-415A-932A-A3AFE6915317}" srcOrd="0" destOrd="0" presId="urn:microsoft.com/office/officeart/2005/8/layout/pyramid2"/>
    <dgm:cxn modelId="{0EFC5D89-CD8D-4E4A-A536-CD847746CF40}" type="presParOf" srcId="{6590B861-9732-4F89-86A2-9C492A66CEC0}" destId="{6DF60A73-02FB-4F1A-9C19-41FE7031B35A}" srcOrd="1" destOrd="0" presId="urn:microsoft.com/office/officeart/2005/8/layout/pyramid2"/>
    <dgm:cxn modelId="{77ED996E-41AF-452C-86A0-986F0CC22DEB}" type="presParOf" srcId="{6DF60A73-02FB-4F1A-9C19-41FE7031B35A}" destId="{7E050980-C610-441F-8657-0A3058F55E01}" srcOrd="0" destOrd="0" presId="urn:microsoft.com/office/officeart/2005/8/layout/pyramid2"/>
    <dgm:cxn modelId="{66E82BAC-E60B-4DC0-9190-D5023B5D735A}" type="presParOf" srcId="{6DF60A73-02FB-4F1A-9C19-41FE7031B35A}" destId="{5427B0AC-DDC3-45AC-9EAE-7E4D8DD49BC0}" srcOrd="1" destOrd="0" presId="urn:microsoft.com/office/officeart/2005/8/layout/pyramid2"/>
    <dgm:cxn modelId="{3A52A430-3F4B-4333-BE6F-D97FB0245342}" type="presParOf" srcId="{6DF60A73-02FB-4F1A-9C19-41FE7031B35A}" destId="{23F994FD-83B7-433F-8472-28005962F41E}" srcOrd="2" destOrd="0" presId="urn:microsoft.com/office/officeart/2005/8/layout/pyramid2"/>
    <dgm:cxn modelId="{9C01907E-02CD-498D-96E2-B54C4909FA3E}" type="presParOf" srcId="{6DF60A73-02FB-4F1A-9C19-41FE7031B35A}" destId="{F1033F4B-4382-41E5-BE0B-BDBE1A617DEC}" srcOrd="3" destOrd="0" presId="urn:microsoft.com/office/officeart/2005/8/layout/pyramid2"/>
    <dgm:cxn modelId="{E732398B-25AF-47AC-8F05-C24391E1D886}" type="presParOf" srcId="{6DF60A73-02FB-4F1A-9C19-41FE7031B35A}" destId="{8AC2DA04-7FF2-4FB3-82D4-524949C3FD06}" srcOrd="4" destOrd="0" presId="urn:microsoft.com/office/officeart/2005/8/layout/pyramid2"/>
    <dgm:cxn modelId="{4E7712BB-4B54-40D0-9BBD-3BEC5A5F6E5B}" type="presParOf" srcId="{6DF60A73-02FB-4F1A-9C19-41FE7031B35A}" destId="{A9916435-65FC-4E05-9FA4-6A833841C31A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BC0FF4D-8879-4D83-9C4D-35568C27DA7E}" type="doc">
      <dgm:prSet loTypeId="urn:microsoft.com/office/officeart/2005/8/layout/pyramid2" loCatId="list" qsTypeId="urn:microsoft.com/office/officeart/2005/8/quickstyle/simple3" qsCatId="simple" csTypeId="urn:microsoft.com/office/officeart/2005/8/colors/colorful5" csCatId="colorful" phldr="1"/>
      <dgm:spPr/>
    </dgm:pt>
    <dgm:pt modelId="{46DF4629-C1C8-40B7-8C14-4B2F3714C6D1}">
      <dgm:prSet phldrT="[Texto]"/>
      <dgm:spPr/>
      <dgm:t>
        <a:bodyPr/>
        <a:lstStyle/>
        <a:p>
          <a:r>
            <a:rPr lang="pt-BR" dirty="0"/>
            <a:t>SELIC</a:t>
          </a:r>
        </a:p>
      </dgm:t>
    </dgm:pt>
    <dgm:pt modelId="{6D899706-BB8C-4827-A163-820E37D04F6C}" type="parTrans" cxnId="{42EB6BBB-4718-4482-AA43-413B393932D4}">
      <dgm:prSet/>
      <dgm:spPr/>
      <dgm:t>
        <a:bodyPr/>
        <a:lstStyle/>
        <a:p>
          <a:endParaRPr lang="pt-BR"/>
        </a:p>
      </dgm:t>
    </dgm:pt>
    <dgm:pt modelId="{EF658FB5-5EEC-4536-87F6-F395282F66EF}" type="sibTrans" cxnId="{42EB6BBB-4718-4482-AA43-413B393932D4}">
      <dgm:prSet/>
      <dgm:spPr/>
      <dgm:t>
        <a:bodyPr/>
        <a:lstStyle/>
        <a:p>
          <a:endParaRPr lang="pt-BR"/>
        </a:p>
      </dgm:t>
    </dgm:pt>
    <dgm:pt modelId="{32E0A902-78F3-42DC-8BB6-62DB334DA261}">
      <dgm:prSet phldrT="[Texto]"/>
      <dgm:spPr/>
      <dgm:t>
        <a:bodyPr/>
        <a:lstStyle/>
        <a:p>
          <a:r>
            <a:rPr lang="pt-BR" dirty="0"/>
            <a:t>CDI</a:t>
          </a:r>
        </a:p>
      </dgm:t>
    </dgm:pt>
    <dgm:pt modelId="{6AF2DCB2-7827-4E6B-B4A3-58F8207B52FE}" type="parTrans" cxnId="{92F340D8-D9A3-4474-8F2B-9F9D1A99BDEE}">
      <dgm:prSet/>
      <dgm:spPr/>
      <dgm:t>
        <a:bodyPr/>
        <a:lstStyle/>
        <a:p>
          <a:endParaRPr lang="pt-BR"/>
        </a:p>
      </dgm:t>
    </dgm:pt>
    <dgm:pt modelId="{2427A300-4642-4A97-AEDB-CF2C4633364A}" type="sibTrans" cxnId="{92F340D8-D9A3-4474-8F2B-9F9D1A99BDEE}">
      <dgm:prSet/>
      <dgm:spPr/>
      <dgm:t>
        <a:bodyPr/>
        <a:lstStyle/>
        <a:p>
          <a:endParaRPr lang="pt-BR"/>
        </a:p>
      </dgm:t>
    </dgm:pt>
    <dgm:pt modelId="{C583352E-8BB4-4238-A297-D009D478441F}">
      <dgm:prSet phldrT="[Texto]"/>
      <dgm:spPr/>
      <dgm:t>
        <a:bodyPr/>
        <a:lstStyle/>
        <a:p>
          <a:r>
            <a:rPr lang="pt-BR" dirty="0"/>
            <a:t>Taxa de Câmbio</a:t>
          </a:r>
        </a:p>
      </dgm:t>
    </dgm:pt>
    <dgm:pt modelId="{015C8E82-A3D8-40C4-A81C-3C29F17FDF69}" type="parTrans" cxnId="{9F3E6F1E-3A56-47CB-AAE7-3E0453766756}">
      <dgm:prSet/>
      <dgm:spPr/>
      <dgm:t>
        <a:bodyPr/>
        <a:lstStyle/>
        <a:p>
          <a:endParaRPr lang="pt-BR"/>
        </a:p>
      </dgm:t>
    </dgm:pt>
    <dgm:pt modelId="{265B9689-308B-4142-82B8-0CA537D2E030}" type="sibTrans" cxnId="{9F3E6F1E-3A56-47CB-AAE7-3E0453766756}">
      <dgm:prSet/>
      <dgm:spPr/>
      <dgm:t>
        <a:bodyPr/>
        <a:lstStyle/>
        <a:p>
          <a:endParaRPr lang="pt-BR"/>
        </a:p>
      </dgm:t>
    </dgm:pt>
    <dgm:pt modelId="{AA59289A-34F4-429B-A729-19C73852C72E}">
      <dgm:prSet phldrT="[Texto]"/>
      <dgm:spPr/>
      <dgm:t>
        <a:bodyPr/>
        <a:lstStyle/>
        <a:p>
          <a:r>
            <a:rPr lang="pt-BR" dirty="0"/>
            <a:t>IPCA</a:t>
          </a:r>
        </a:p>
      </dgm:t>
    </dgm:pt>
    <dgm:pt modelId="{C756134B-0416-4138-97F6-F5D8F61F24A2}" type="parTrans" cxnId="{7E379E9A-6284-487C-9A15-748FFAA02AFD}">
      <dgm:prSet/>
      <dgm:spPr/>
      <dgm:t>
        <a:bodyPr/>
        <a:lstStyle/>
        <a:p>
          <a:endParaRPr lang="pt-BR"/>
        </a:p>
      </dgm:t>
    </dgm:pt>
    <dgm:pt modelId="{2E688DCC-C0A3-47A5-9738-A82DE6043F6B}" type="sibTrans" cxnId="{7E379E9A-6284-487C-9A15-748FFAA02AFD}">
      <dgm:prSet/>
      <dgm:spPr/>
      <dgm:t>
        <a:bodyPr/>
        <a:lstStyle/>
        <a:p>
          <a:endParaRPr lang="pt-BR"/>
        </a:p>
      </dgm:t>
    </dgm:pt>
    <dgm:pt modelId="{953AB6C8-6056-471F-8FFA-C445B649C23F}">
      <dgm:prSet phldrT="[Texto]"/>
      <dgm:spPr/>
      <dgm:t>
        <a:bodyPr/>
        <a:lstStyle/>
        <a:p>
          <a:r>
            <a:rPr lang="pt-BR" dirty="0"/>
            <a:t>IGPM</a:t>
          </a:r>
        </a:p>
      </dgm:t>
    </dgm:pt>
    <dgm:pt modelId="{F704ACE9-AA1F-4BFB-9D07-1D18E016D642}" type="parTrans" cxnId="{BF130E51-F79C-48CD-ACBF-25A77BDE164B}">
      <dgm:prSet/>
      <dgm:spPr/>
      <dgm:t>
        <a:bodyPr/>
        <a:lstStyle/>
        <a:p>
          <a:endParaRPr lang="pt-BR"/>
        </a:p>
      </dgm:t>
    </dgm:pt>
    <dgm:pt modelId="{8B873D1D-F4F6-4A41-A3F5-CA62D37045AE}" type="sibTrans" cxnId="{BF130E51-F79C-48CD-ACBF-25A77BDE164B}">
      <dgm:prSet/>
      <dgm:spPr/>
      <dgm:t>
        <a:bodyPr/>
        <a:lstStyle/>
        <a:p>
          <a:endParaRPr lang="pt-BR"/>
        </a:p>
      </dgm:t>
    </dgm:pt>
    <dgm:pt modelId="{6590B861-9732-4F89-86A2-9C492A66CEC0}" type="pres">
      <dgm:prSet presAssocID="{FBC0FF4D-8879-4D83-9C4D-35568C27DA7E}" presName="compositeShape" presStyleCnt="0">
        <dgm:presLayoutVars>
          <dgm:dir/>
          <dgm:resizeHandles/>
        </dgm:presLayoutVars>
      </dgm:prSet>
      <dgm:spPr/>
    </dgm:pt>
    <dgm:pt modelId="{12B1A991-3C52-415A-932A-A3AFE6915317}" type="pres">
      <dgm:prSet presAssocID="{FBC0FF4D-8879-4D83-9C4D-35568C27DA7E}" presName="pyramid" presStyleLbl="node1" presStyleIdx="0" presStyleCnt="1" custLinFactNeighborX="-78527" custLinFactNeighborY="-49472"/>
      <dgm:spPr/>
    </dgm:pt>
    <dgm:pt modelId="{6DF60A73-02FB-4F1A-9C19-41FE7031B35A}" type="pres">
      <dgm:prSet presAssocID="{FBC0FF4D-8879-4D83-9C4D-35568C27DA7E}" presName="theList" presStyleCnt="0"/>
      <dgm:spPr/>
    </dgm:pt>
    <dgm:pt modelId="{7E050980-C610-441F-8657-0A3058F55E01}" type="pres">
      <dgm:prSet presAssocID="{46DF4629-C1C8-40B7-8C14-4B2F3714C6D1}" presName="aNode" presStyleLbl="fgAcc1" presStyleIdx="0" presStyleCnt="5" custLinFactNeighborX="-38584">
        <dgm:presLayoutVars>
          <dgm:bulletEnabled val="1"/>
        </dgm:presLayoutVars>
      </dgm:prSet>
      <dgm:spPr/>
    </dgm:pt>
    <dgm:pt modelId="{5427B0AC-DDC3-45AC-9EAE-7E4D8DD49BC0}" type="pres">
      <dgm:prSet presAssocID="{46DF4629-C1C8-40B7-8C14-4B2F3714C6D1}" presName="aSpace" presStyleCnt="0"/>
      <dgm:spPr/>
    </dgm:pt>
    <dgm:pt modelId="{23F994FD-83B7-433F-8472-28005962F41E}" type="pres">
      <dgm:prSet presAssocID="{32E0A902-78F3-42DC-8BB6-62DB334DA261}" presName="aNode" presStyleLbl="fgAcc1" presStyleIdx="1" presStyleCnt="5" custLinFactNeighborX="-38584">
        <dgm:presLayoutVars>
          <dgm:bulletEnabled val="1"/>
        </dgm:presLayoutVars>
      </dgm:prSet>
      <dgm:spPr/>
    </dgm:pt>
    <dgm:pt modelId="{F1033F4B-4382-41E5-BE0B-BDBE1A617DEC}" type="pres">
      <dgm:prSet presAssocID="{32E0A902-78F3-42DC-8BB6-62DB334DA261}" presName="aSpace" presStyleCnt="0"/>
      <dgm:spPr/>
    </dgm:pt>
    <dgm:pt modelId="{6A5674FE-2286-402A-BB6B-04CF2F4447D3}" type="pres">
      <dgm:prSet presAssocID="{C583352E-8BB4-4238-A297-D009D478441F}" presName="aNode" presStyleLbl="fgAcc1" presStyleIdx="2" presStyleCnt="5" custLinFactNeighborX="-38584">
        <dgm:presLayoutVars>
          <dgm:bulletEnabled val="1"/>
        </dgm:presLayoutVars>
      </dgm:prSet>
      <dgm:spPr/>
    </dgm:pt>
    <dgm:pt modelId="{F3C9735C-2478-4CBC-AAC6-49FE7D25E51B}" type="pres">
      <dgm:prSet presAssocID="{C583352E-8BB4-4238-A297-D009D478441F}" presName="aSpace" presStyleCnt="0"/>
      <dgm:spPr/>
    </dgm:pt>
    <dgm:pt modelId="{F5A426BF-FC93-4A00-870B-E38EF808AC2D}" type="pres">
      <dgm:prSet presAssocID="{AA59289A-34F4-429B-A729-19C73852C72E}" presName="aNode" presStyleLbl="fgAcc1" presStyleIdx="3" presStyleCnt="5" custLinFactNeighborX="-38584">
        <dgm:presLayoutVars>
          <dgm:bulletEnabled val="1"/>
        </dgm:presLayoutVars>
      </dgm:prSet>
      <dgm:spPr/>
    </dgm:pt>
    <dgm:pt modelId="{207CA55B-B8E0-4192-98C7-2E53BB39B21A}" type="pres">
      <dgm:prSet presAssocID="{AA59289A-34F4-429B-A729-19C73852C72E}" presName="aSpace" presStyleCnt="0"/>
      <dgm:spPr/>
    </dgm:pt>
    <dgm:pt modelId="{4D8E5E34-6459-40AB-B0FF-EA301BE17BEB}" type="pres">
      <dgm:prSet presAssocID="{953AB6C8-6056-471F-8FFA-C445B649C23F}" presName="aNode" presStyleLbl="fgAcc1" presStyleIdx="4" presStyleCnt="5" custLinFactNeighborX="-38584">
        <dgm:presLayoutVars>
          <dgm:bulletEnabled val="1"/>
        </dgm:presLayoutVars>
      </dgm:prSet>
      <dgm:spPr/>
    </dgm:pt>
    <dgm:pt modelId="{3599A29F-12C5-4058-853E-625DB01A6F37}" type="pres">
      <dgm:prSet presAssocID="{953AB6C8-6056-471F-8FFA-C445B649C23F}" presName="aSpace" presStyleCnt="0"/>
      <dgm:spPr/>
    </dgm:pt>
  </dgm:ptLst>
  <dgm:cxnLst>
    <dgm:cxn modelId="{EA229A11-C254-44B7-B988-69AEC9CA8A3A}" type="presOf" srcId="{46DF4629-C1C8-40B7-8C14-4B2F3714C6D1}" destId="{7E050980-C610-441F-8657-0A3058F55E01}" srcOrd="0" destOrd="0" presId="urn:microsoft.com/office/officeart/2005/8/layout/pyramid2"/>
    <dgm:cxn modelId="{55F25215-58F3-40C5-8C74-88B367D7B1E5}" type="presOf" srcId="{AA59289A-34F4-429B-A729-19C73852C72E}" destId="{F5A426BF-FC93-4A00-870B-E38EF808AC2D}" srcOrd="0" destOrd="0" presId="urn:microsoft.com/office/officeart/2005/8/layout/pyramid2"/>
    <dgm:cxn modelId="{9F3E6F1E-3A56-47CB-AAE7-3E0453766756}" srcId="{FBC0FF4D-8879-4D83-9C4D-35568C27DA7E}" destId="{C583352E-8BB4-4238-A297-D009D478441F}" srcOrd="2" destOrd="0" parTransId="{015C8E82-A3D8-40C4-A81C-3C29F17FDF69}" sibTransId="{265B9689-308B-4142-82B8-0CA537D2E030}"/>
    <dgm:cxn modelId="{BF130E51-F79C-48CD-ACBF-25A77BDE164B}" srcId="{FBC0FF4D-8879-4D83-9C4D-35568C27DA7E}" destId="{953AB6C8-6056-471F-8FFA-C445B649C23F}" srcOrd="4" destOrd="0" parTransId="{F704ACE9-AA1F-4BFB-9D07-1D18E016D642}" sibTransId="{8B873D1D-F4F6-4A41-A3F5-CA62D37045AE}"/>
    <dgm:cxn modelId="{4732DC87-2F68-4F10-BA67-82C562EC93AA}" type="presOf" srcId="{FBC0FF4D-8879-4D83-9C4D-35568C27DA7E}" destId="{6590B861-9732-4F89-86A2-9C492A66CEC0}" srcOrd="0" destOrd="0" presId="urn:microsoft.com/office/officeart/2005/8/layout/pyramid2"/>
    <dgm:cxn modelId="{EE8ABC96-E35D-4D3F-8B21-AEBBA71990E0}" type="presOf" srcId="{953AB6C8-6056-471F-8FFA-C445B649C23F}" destId="{4D8E5E34-6459-40AB-B0FF-EA301BE17BEB}" srcOrd="0" destOrd="0" presId="urn:microsoft.com/office/officeart/2005/8/layout/pyramid2"/>
    <dgm:cxn modelId="{7285A098-D166-459C-9E11-E31BB8119AD0}" type="presOf" srcId="{C583352E-8BB4-4238-A297-D009D478441F}" destId="{6A5674FE-2286-402A-BB6B-04CF2F4447D3}" srcOrd="0" destOrd="0" presId="urn:microsoft.com/office/officeart/2005/8/layout/pyramid2"/>
    <dgm:cxn modelId="{7E379E9A-6284-487C-9A15-748FFAA02AFD}" srcId="{FBC0FF4D-8879-4D83-9C4D-35568C27DA7E}" destId="{AA59289A-34F4-429B-A729-19C73852C72E}" srcOrd="3" destOrd="0" parTransId="{C756134B-0416-4138-97F6-F5D8F61F24A2}" sibTransId="{2E688DCC-C0A3-47A5-9738-A82DE6043F6B}"/>
    <dgm:cxn modelId="{4F6337BA-2B81-4BCA-8975-35FA3730D43B}" type="presOf" srcId="{32E0A902-78F3-42DC-8BB6-62DB334DA261}" destId="{23F994FD-83B7-433F-8472-28005962F41E}" srcOrd="0" destOrd="0" presId="urn:microsoft.com/office/officeart/2005/8/layout/pyramid2"/>
    <dgm:cxn modelId="{42EB6BBB-4718-4482-AA43-413B393932D4}" srcId="{FBC0FF4D-8879-4D83-9C4D-35568C27DA7E}" destId="{46DF4629-C1C8-40B7-8C14-4B2F3714C6D1}" srcOrd="0" destOrd="0" parTransId="{6D899706-BB8C-4827-A163-820E37D04F6C}" sibTransId="{EF658FB5-5EEC-4536-87F6-F395282F66EF}"/>
    <dgm:cxn modelId="{92F340D8-D9A3-4474-8F2B-9F9D1A99BDEE}" srcId="{FBC0FF4D-8879-4D83-9C4D-35568C27DA7E}" destId="{32E0A902-78F3-42DC-8BB6-62DB334DA261}" srcOrd="1" destOrd="0" parTransId="{6AF2DCB2-7827-4E6B-B4A3-58F8207B52FE}" sibTransId="{2427A300-4642-4A97-AEDB-CF2C4633364A}"/>
    <dgm:cxn modelId="{9FBE82D6-C076-4D47-A445-2D95852BD871}" type="presParOf" srcId="{6590B861-9732-4F89-86A2-9C492A66CEC0}" destId="{12B1A991-3C52-415A-932A-A3AFE6915317}" srcOrd="0" destOrd="0" presId="urn:microsoft.com/office/officeart/2005/8/layout/pyramid2"/>
    <dgm:cxn modelId="{38427BD6-89F5-4927-B255-5C2A3349F649}" type="presParOf" srcId="{6590B861-9732-4F89-86A2-9C492A66CEC0}" destId="{6DF60A73-02FB-4F1A-9C19-41FE7031B35A}" srcOrd="1" destOrd="0" presId="urn:microsoft.com/office/officeart/2005/8/layout/pyramid2"/>
    <dgm:cxn modelId="{BB6E2FAB-D42F-4BCE-8192-B9FD9E7920DD}" type="presParOf" srcId="{6DF60A73-02FB-4F1A-9C19-41FE7031B35A}" destId="{7E050980-C610-441F-8657-0A3058F55E01}" srcOrd="0" destOrd="0" presId="urn:microsoft.com/office/officeart/2005/8/layout/pyramid2"/>
    <dgm:cxn modelId="{445BD8DC-495F-4BE1-BAD7-47C30D8512D4}" type="presParOf" srcId="{6DF60A73-02FB-4F1A-9C19-41FE7031B35A}" destId="{5427B0AC-DDC3-45AC-9EAE-7E4D8DD49BC0}" srcOrd="1" destOrd="0" presId="urn:microsoft.com/office/officeart/2005/8/layout/pyramid2"/>
    <dgm:cxn modelId="{4EFE0FB3-08AC-4A1E-9A1D-62FF26AD5356}" type="presParOf" srcId="{6DF60A73-02FB-4F1A-9C19-41FE7031B35A}" destId="{23F994FD-83B7-433F-8472-28005962F41E}" srcOrd="2" destOrd="0" presId="urn:microsoft.com/office/officeart/2005/8/layout/pyramid2"/>
    <dgm:cxn modelId="{5F5ADC2B-7BCF-41A8-B3DC-11D1D30FE721}" type="presParOf" srcId="{6DF60A73-02FB-4F1A-9C19-41FE7031B35A}" destId="{F1033F4B-4382-41E5-BE0B-BDBE1A617DEC}" srcOrd="3" destOrd="0" presId="urn:microsoft.com/office/officeart/2005/8/layout/pyramid2"/>
    <dgm:cxn modelId="{89E62E53-5C75-4D6B-BA50-1269F79367A0}" type="presParOf" srcId="{6DF60A73-02FB-4F1A-9C19-41FE7031B35A}" destId="{6A5674FE-2286-402A-BB6B-04CF2F4447D3}" srcOrd="4" destOrd="0" presId="urn:microsoft.com/office/officeart/2005/8/layout/pyramid2"/>
    <dgm:cxn modelId="{626D1F5B-4E7F-43F1-A798-2DD967C78EF8}" type="presParOf" srcId="{6DF60A73-02FB-4F1A-9C19-41FE7031B35A}" destId="{F3C9735C-2478-4CBC-AAC6-49FE7D25E51B}" srcOrd="5" destOrd="0" presId="urn:microsoft.com/office/officeart/2005/8/layout/pyramid2"/>
    <dgm:cxn modelId="{85ED67A3-FE7D-4A05-95C4-3CBD0B1ACC66}" type="presParOf" srcId="{6DF60A73-02FB-4F1A-9C19-41FE7031B35A}" destId="{F5A426BF-FC93-4A00-870B-E38EF808AC2D}" srcOrd="6" destOrd="0" presId="urn:microsoft.com/office/officeart/2005/8/layout/pyramid2"/>
    <dgm:cxn modelId="{BA05CA99-AC93-4D0A-9854-9DDF8E5A9EC6}" type="presParOf" srcId="{6DF60A73-02FB-4F1A-9C19-41FE7031B35A}" destId="{207CA55B-B8E0-4192-98C7-2E53BB39B21A}" srcOrd="7" destOrd="0" presId="urn:microsoft.com/office/officeart/2005/8/layout/pyramid2"/>
    <dgm:cxn modelId="{A1BEF51E-3C84-4BEB-BB42-A52A55425473}" type="presParOf" srcId="{6DF60A73-02FB-4F1A-9C19-41FE7031B35A}" destId="{4D8E5E34-6459-40AB-B0FF-EA301BE17BEB}" srcOrd="8" destOrd="0" presId="urn:microsoft.com/office/officeart/2005/8/layout/pyramid2"/>
    <dgm:cxn modelId="{48414DB3-E239-4FD2-89D1-AE6AFB118FE0}" type="presParOf" srcId="{6DF60A73-02FB-4F1A-9C19-41FE7031B35A}" destId="{3599A29F-12C5-4058-853E-625DB01A6F37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1A991-3C52-415A-932A-A3AFE6915317}">
      <dsp:nvSpPr>
        <dsp:cNvPr id="0" name=""/>
        <dsp:cNvSpPr/>
      </dsp:nvSpPr>
      <dsp:spPr>
        <a:xfrm>
          <a:off x="871324" y="0"/>
          <a:ext cx="2592288" cy="2592288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050980-C610-441F-8657-0A3058F55E01}">
      <dsp:nvSpPr>
        <dsp:cNvPr id="0" name=""/>
        <dsp:cNvSpPr/>
      </dsp:nvSpPr>
      <dsp:spPr>
        <a:xfrm>
          <a:off x="2167468" y="260621"/>
          <a:ext cx="1684987" cy="6136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Política Monetária</a:t>
          </a:r>
        </a:p>
      </dsp:txBody>
      <dsp:txXfrm>
        <a:off x="2197424" y="290577"/>
        <a:ext cx="1625075" cy="553731"/>
      </dsp:txXfrm>
    </dsp:sp>
    <dsp:sp modelId="{23F994FD-83B7-433F-8472-28005962F41E}">
      <dsp:nvSpPr>
        <dsp:cNvPr id="0" name=""/>
        <dsp:cNvSpPr/>
      </dsp:nvSpPr>
      <dsp:spPr>
        <a:xfrm>
          <a:off x="2179600" y="950599"/>
          <a:ext cx="1684987" cy="6136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Política Cambial</a:t>
          </a:r>
        </a:p>
      </dsp:txBody>
      <dsp:txXfrm>
        <a:off x="2209556" y="980555"/>
        <a:ext cx="1625075" cy="553731"/>
      </dsp:txXfrm>
    </dsp:sp>
    <dsp:sp modelId="{8AC2DA04-7FF2-4FB3-82D4-524949C3FD06}">
      <dsp:nvSpPr>
        <dsp:cNvPr id="0" name=""/>
        <dsp:cNvSpPr/>
      </dsp:nvSpPr>
      <dsp:spPr>
        <a:xfrm>
          <a:off x="2167468" y="1641318"/>
          <a:ext cx="1684987" cy="6136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Política Fiscal</a:t>
          </a:r>
        </a:p>
      </dsp:txBody>
      <dsp:txXfrm>
        <a:off x="2197424" y="1671274"/>
        <a:ext cx="1625075" cy="5537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1A991-3C52-415A-932A-A3AFE6915317}">
      <dsp:nvSpPr>
        <dsp:cNvPr id="0" name=""/>
        <dsp:cNvSpPr/>
      </dsp:nvSpPr>
      <dsp:spPr>
        <a:xfrm>
          <a:off x="0" y="0"/>
          <a:ext cx="2592288" cy="2592288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050980-C610-441F-8657-0A3058F55E01}">
      <dsp:nvSpPr>
        <dsp:cNvPr id="0" name=""/>
        <dsp:cNvSpPr/>
      </dsp:nvSpPr>
      <dsp:spPr>
        <a:xfrm>
          <a:off x="1517333" y="25948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SELIC</a:t>
          </a:r>
        </a:p>
      </dsp:txBody>
      <dsp:txXfrm>
        <a:off x="1535326" y="277474"/>
        <a:ext cx="1649001" cy="332604"/>
      </dsp:txXfrm>
    </dsp:sp>
    <dsp:sp modelId="{23F994FD-83B7-433F-8472-28005962F41E}">
      <dsp:nvSpPr>
        <dsp:cNvPr id="0" name=""/>
        <dsp:cNvSpPr/>
      </dsp:nvSpPr>
      <dsp:spPr>
        <a:xfrm>
          <a:off x="1517333" y="674146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CDI</a:t>
          </a:r>
        </a:p>
      </dsp:txBody>
      <dsp:txXfrm>
        <a:off x="1535326" y="692139"/>
        <a:ext cx="1649001" cy="332604"/>
      </dsp:txXfrm>
    </dsp:sp>
    <dsp:sp modelId="{6A5674FE-2286-402A-BB6B-04CF2F4447D3}">
      <dsp:nvSpPr>
        <dsp:cNvPr id="0" name=""/>
        <dsp:cNvSpPr/>
      </dsp:nvSpPr>
      <dsp:spPr>
        <a:xfrm>
          <a:off x="1517333" y="108881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Taxa de Câmbio</a:t>
          </a:r>
        </a:p>
      </dsp:txBody>
      <dsp:txXfrm>
        <a:off x="1535326" y="1106804"/>
        <a:ext cx="1649001" cy="332604"/>
      </dsp:txXfrm>
    </dsp:sp>
    <dsp:sp modelId="{F5A426BF-FC93-4A00-870B-E38EF808AC2D}">
      <dsp:nvSpPr>
        <dsp:cNvPr id="0" name=""/>
        <dsp:cNvSpPr/>
      </dsp:nvSpPr>
      <dsp:spPr>
        <a:xfrm>
          <a:off x="1517333" y="1503476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IPCA</a:t>
          </a:r>
        </a:p>
      </dsp:txBody>
      <dsp:txXfrm>
        <a:off x="1535326" y="1521469"/>
        <a:ext cx="1649001" cy="332604"/>
      </dsp:txXfrm>
    </dsp:sp>
    <dsp:sp modelId="{4D8E5E34-6459-40AB-B0FF-EA301BE17BEB}">
      <dsp:nvSpPr>
        <dsp:cNvPr id="0" name=""/>
        <dsp:cNvSpPr/>
      </dsp:nvSpPr>
      <dsp:spPr>
        <a:xfrm>
          <a:off x="1517333" y="191814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IGPM</a:t>
          </a:r>
        </a:p>
      </dsp:txBody>
      <dsp:txXfrm>
        <a:off x="1535326" y="1936134"/>
        <a:ext cx="1649001" cy="3326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4FD15E-E8B3-415E-A199-E2CBAA1E2912}">
      <dsp:nvSpPr>
        <dsp:cNvPr id="0" name=""/>
        <dsp:cNvSpPr/>
      </dsp:nvSpPr>
      <dsp:spPr>
        <a:xfrm>
          <a:off x="1404620" y="165099"/>
          <a:ext cx="3276600" cy="1137920"/>
        </a:xfrm>
        <a:prstGeom prst="ellipse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53304C-A634-4DE6-AE42-499FF1DD315F}">
      <dsp:nvSpPr>
        <dsp:cNvPr id="0" name=""/>
        <dsp:cNvSpPr/>
      </dsp:nvSpPr>
      <dsp:spPr>
        <a:xfrm>
          <a:off x="2711621" y="2951479"/>
          <a:ext cx="635000" cy="406400"/>
        </a:xfrm>
        <a:prstGeom prst="down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tint val="4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9B785212-1BDF-42CD-BF47-CDE3045A6C1C}">
      <dsp:nvSpPr>
        <dsp:cNvPr id="0" name=""/>
        <dsp:cNvSpPr/>
      </dsp:nvSpPr>
      <dsp:spPr>
        <a:xfrm>
          <a:off x="1524000" y="3276600"/>
          <a:ext cx="3048000" cy="76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Taxa de Câmbio</a:t>
          </a:r>
        </a:p>
      </dsp:txBody>
      <dsp:txXfrm>
        <a:off x="1524000" y="3276600"/>
        <a:ext cx="3048000" cy="762000"/>
      </dsp:txXfrm>
    </dsp:sp>
    <dsp:sp modelId="{76E4226D-19DB-43E0-BFC1-0F791EEDE93C}">
      <dsp:nvSpPr>
        <dsp:cNvPr id="0" name=""/>
        <dsp:cNvSpPr/>
      </dsp:nvSpPr>
      <dsp:spPr>
        <a:xfrm>
          <a:off x="2159876" y="1580139"/>
          <a:ext cx="1703881" cy="114300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Demanda</a:t>
          </a:r>
        </a:p>
      </dsp:txBody>
      <dsp:txXfrm>
        <a:off x="2409404" y="1747527"/>
        <a:ext cx="1204825" cy="808224"/>
      </dsp:txXfrm>
    </dsp:sp>
    <dsp:sp modelId="{B54F5076-7FAF-4F79-A299-087430F73EC4}">
      <dsp:nvSpPr>
        <dsp:cNvPr id="0" name=""/>
        <dsp:cNvSpPr/>
      </dsp:nvSpPr>
      <dsp:spPr>
        <a:xfrm>
          <a:off x="1207197" y="472729"/>
          <a:ext cx="2092124" cy="1143000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tint val="50000"/>
                <a:satMod val="300000"/>
              </a:schemeClr>
            </a:gs>
            <a:gs pos="35000">
              <a:schemeClr val="accent5">
                <a:hueOff val="-4966938"/>
                <a:satOff val="19906"/>
                <a:lumOff val="4314"/>
                <a:alphaOff val="0"/>
                <a:tint val="37000"/>
                <a:satMod val="30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Transações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b="1" kern="1200" dirty="0"/>
            <a:t>Internacionais</a:t>
          </a:r>
        </a:p>
      </dsp:txBody>
      <dsp:txXfrm>
        <a:off x="1513581" y="640117"/>
        <a:ext cx="1479356" cy="808224"/>
      </dsp:txXfrm>
    </dsp:sp>
    <dsp:sp modelId="{88027933-A6F8-4B04-A6BE-F889D9D0AA8D}">
      <dsp:nvSpPr>
        <dsp:cNvPr id="0" name=""/>
        <dsp:cNvSpPr/>
      </dsp:nvSpPr>
      <dsp:spPr>
        <a:xfrm>
          <a:off x="2764903" y="688747"/>
          <a:ext cx="1789435" cy="1143000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dirty="0"/>
            <a:t>Oferta</a:t>
          </a:r>
        </a:p>
      </dsp:txBody>
      <dsp:txXfrm>
        <a:off x="3026960" y="856135"/>
        <a:ext cx="1265321" cy="808224"/>
      </dsp:txXfrm>
    </dsp:sp>
    <dsp:sp modelId="{FE990202-174D-40BA-B9DB-D22A687DD2B2}">
      <dsp:nvSpPr>
        <dsp:cNvPr id="0" name=""/>
        <dsp:cNvSpPr/>
      </dsp:nvSpPr>
      <dsp:spPr>
        <a:xfrm>
          <a:off x="759856" y="0"/>
          <a:ext cx="4489450" cy="284480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1A991-3C52-415A-932A-A3AFE6915317}">
      <dsp:nvSpPr>
        <dsp:cNvPr id="0" name=""/>
        <dsp:cNvSpPr/>
      </dsp:nvSpPr>
      <dsp:spPr>
        <a:xfrm>
          <a:off x="871324" y="0"/>
          <a:ext cx="2592288" cy="2592288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050980-C610-441F-8657-0A3058F55E01}">
      <dsp:nvSpPr>
        <dsp:cNvPr id="0" name=""/>
        <dsp:cNvSpPr/>
      </dsp:nvSpPr>
      <dsp:spPr>
        <a:xfrm>
          <a:off x="2167468" y="260621"/>
          <a:ext cx="1684987" cy="613643"/>
        </a:xfrm>
        <a:prstGeom prst="round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Política Monetária</a:t>
          </a:r>
        </a:p>
      </dsp:txBody>
      <dsp:txXfrm>
        <a:off x="2197424" y="290577"/>
        <a:ext cx="1625075" cy="553731"/>
      </dsp:txXfrm>
    </dsp:sp>
    <dsp:sp modelId="{23F994FD-83B7-433F-8472-28005962F41E}">
      <dsp:nvSpPr>
        <dsp:cNvPr id="0" name=""/>
        <dsp:cNvSpPr/>
      </dsp:nvSpPr>
      <dsp:spPr>
        <a:xfrm>
          <a:off x="2179600" y="950599"/>
          <a:ext cx="1684987" cy="6136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Política Cambial</a:t>
          </a:r>
        </a:p>
      </dsp:txBody>
      <dsp:txXfrm>
        <a:off x="2209556" y="980555"/>
        <a:ext cx="1625075" cy="553731"/>
      </dsp:txXfrm>
    </dsp:sp>
    <dsp:sp modelId="{8AC2DA04-7FF2-4FB3-82D4-524949C3FD06}">
      <dsp:nvSpPr>
        <dsp:cNvPr id="0" name=""/>
        <dsp:cNvSpPr/>
      </dsp:nvSpPr>
      <dsp:spPr>
        <a:xfrm>
          <a:off x="2167468" y="1641318"/>
          <a:ext cx="1684987" cy="6136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Política Fiscal</a:t>
          </a:r>
        </a:p>
      </dsp:txBody>
      <dsp:txXfrm>
        <a:off x="2197424" y="1671274"/>
        <a:ext cx="1625075" cy="5537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1A991-3C52-415A-932A-A3AFE6915317}">
      <dsp:nvSpPr>
        <dsp:cNvPr id="0" name=""/>
        <dsp:cNvSpPr/>
      </dsp:nvSpPr>
      <dsp:spPr>
        <a:xfrm>
          <a:off x="0" y="0"/>
          <a:ext cx="2592288" cy="2592288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050980-C610-441F-8657-0A3058F55E01}">
      <dsp:nvSpPr>
        <dsp:cNvPr id="0" name=""/>
        <dsp:cNvSpPr/>
      </dsp:nvSpPr>
      <dsp:spPr>
        <a:xfrm>
          <a:off x="1517333" y="25948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SELIC</a:t>
          </a:r>
        </a:p>
      </dsp:txBody>
      <dsp:txXfrm>
        <a:off x="1535326" y="277474"/>
        <a:ext cx="1649001" cy="332604"/>
      </dsp:txXfrm>
    </dsp:sp>
    <dsp:sp modelId="{23F994FD-83B7-433F-8472-28005962F41E}">
      <dsp:nvSpPr>
        <dsp:cNvPr id="0" name=""/>
        <dsp:cNvSpPr/>
      </dsp:nvSpPr>
      <dsp:spPr>
        <a:xfrm>
          <a:off x="1517333" y="674146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CDI</a:t>
          </a:r>
        </a:p>
      </dsp:txBody>
      <dsp:txXfrm>
        <a:off x="1535326" y="692139"/>
        <a:ext cx="1649001" cy="332604"/>
      </dsp:txXfrm>
    </dsp:sp>
    <dsp:sp modelId="{6A5674FE-2286-402A-BB6B-04CF2F4447D3}">
      <dsp:nvSpPr>
        <dsp:cNvPr id="0" name=""/>
        <dsp:cNvSpPr/>
      </dsp:nvSpPr>
      <dsp:spPr>
        <a:xfrm>
          <a:off x="1517333" y="108881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Taxa de Câmbio</a:t>
          </a:r>
        </a:p>
      </dsp:txBody>
      <dsp:txXfrm>
        <a:off x="1535326" y="1106804"/>
        <a:ext cx="1649001" cy="332604"/>
      </dsp:txXfrm>
    </dsp:sp>
    <dsp:sp modelId="{F5A426BF-FC93-4A00-870B-E38EF808AC2D}">
      <dsp:nvSpPr>
        <dsp:cNvPr id="0" name=""/>
        <dsp:cNvSpPr/>
      </dsp:nvSpPr>
      <dsp:spPr>
        <a:xfrm>
          <a:off x="1517333" y="1503476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IPCA</a:t>
          </a:r>
        </a:p>
      </dsp:txBody>
      <dsp:txXfrm>
        <a:off x="1535326" y="1521469"/>
        <a:ext cx="1649001" cy="332604"/>
      </dsp:txXfrm>
    </dsp:sp>
    <dsp:sp modelId="{4D8E5E34-6459-40AB-B0FF-EA301BE17BEB}">
      <dsp:nvSpPr>
        <dsp:cNvPr id="0" name=""/>
        <dsp:cNvSpPr/>
      </dsp:nvSpPr>
      <dsp:spPr>
        <a:xfrm>
          <a:off x="1517333" y="191814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IGPM</a:t>
          </a:r>
        </a:p>
      </dsp:txBody>
      <dsp:txXfrm>
        <a:off x="1535326" y="1936134"/>
        <a:ext cx="1649001" cy="3326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1A991-3C52-415A-932A-A3AFE6915317}">
      <dsp:nvSpPr>
        <dsp:cNvPr id="0" name=""/>
        <dsp:cNvSpPr/>
      </dsp:nvSpPr>
      <dsp:spPr>
        <a:xfrm>
          <a:off x="871324" y="0"/>
          <a:ext cx="2592288" cy="2592288"/>
        </a:xfrm>
        <a:prstGeom prst="triangl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050980-C610-441F-8657-0A3058F55E01}">
      <dsp:nvSpPr>
        <dsp:cNvPr id="0" name=""/>
        <dsp:cNvSpPr/>
      </dsp:nvSpPr>
      <dsp:spPr>
        <a:xfrm>
          <a:off x="2167468" y="260621"/>
          <a:ext cx="1684987" cy="613643"/>
        </a:xfrm>
        <a:prstGeom prst="roundRect">
          <a:avLst/>
        </a:prstGeom>
        <a:solidFill>
          <a:prstClr val="white">
            <a:alpha val="90000"/>
            <a:hueOff val="0"/>
            <a:satOff val="0"/>
            <a:lumOff val="0"/>
            <a:alphaOff val="0"/>
          </a:prst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Política Monetária</a:t>
          </a:r>
        </a:p>
      </dsp:txBody>
      <dsp:txXfrm>
        <a:off x="2197424" y="290577"/>
        <a:ext cx="1625075" cy="553731"/>
      </dsp:txXfrm>
    </dsp:sp>
    <dsp:sp modelId="{23F994FD-83B7-433F-8472-28005962F41E}">
      <dsp:nvSpPr>
        <dsp:cNvPr id="0" name=""/>
        <dsp:cNvSpPr/>
      </dsp:nvSpPr>
      <dsp:spPr>
        <a:xfrm>
          <a:off x="2179600" y="950599"/>
          <a:ext cx="1684987" cy="6136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/>
            <a:t>Política Cambial</a:t>
          </a:r>
        </a:p>
      </dsp:txBody>
      <dsp:txXfrm>
        <a:off x="2209556" y="980555"/>
        <a:ext cx="1625075" cy="553731"/>
      </dsp:txXfrm>
    </dsp:sp>
    <dsp:sp modelId="{8AC2DA04-7FF2-4FB3-82D4-524949C3FD06}">
      <dsp:nvSpPr>
        <dsp:cNvPr id="0" name=""/>
        <dsp:cNvSpPr/>
      </dsp:nvSpPr>
      <dsp:spPr>
        <a:xfrm>
          <a:off x="2167468" y="1641318"/>
          <a:ext cx="1684987" cy="613643"/>
        </a:xfrm>
        <a:prstGeom prst="roundRect">
          <a:avLst/>
        </a:prstGeom>
        <a:solidFill>
          <a:srgbClr val="FFFF00">
            <a:alpha val="90000"/>
          </a:srgbClr>
        </a:solidFill>
        <a:ln w="9525" cap="flat" cmpd="sng" algn="ctr">
          <a:solidFill>
            <a:srgbClr val="C0504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Política Fiscal</a:t>
          </a:r>
        </a:p>
      </dsp:txBody>
      <dsp:txXfrm>
        <a:off x="2197424" y="1671274"/>
        <a:ext cx="1625075" cy="55373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B1A991-3C52-415A-932A-A3AFE6915317}">
      <dsp:nvSpPr>
        <dsp:cNvPr id="0" name=""/>
        <dsp:cNvSpPr/>
      </dsp:nvSpPr>
      <dsp:spPr>
        <a:xfrm>
          <a:off x="0" y="0"/>
          <a:ext cx="2592288" cy="2592288"/>
        </a:xfrm>
        <a:prstGeom prst="triangl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7E050980-C610-441F-8657-0A3058F55E01}">
      <dsp:nvSpPr>
        <dsp:cNvPr id="0" name=""/>
        <dsp:cNvSpPr/>
      </dsp:nvSpPr>
      <dsp:spPr>
        <a:xfrm>
          <a:off x="1517333" y="25948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SELIC</a:t>
          </a:r>
        </a:p>
      </dsp:txBody>
      <dsp:txXfrm>
        <a:off x="1535326" y="277474"/>
        <a:ext cx="1649001" cy="332604"/>
      </dsp:txXfrm>
    </dsp:sp>
    <dsp:sp modelId="{23F994FD-83B7-433F-8472-28005962F41E}">
      <dsp:nvSpPr>
        <dsp:cNvPr id="0" name=""/>
        <dsp:cNvSpPr/>
      </dsp:nvSpPr>
      <dsp:spPr>
        <a:xfrm>
          <a:off x="1517333" y="674146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2483469"/>
              <a:satOff val="9953"/>
              <a:lumOff val="215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CDI</a:t>
          </a:r>
        </a:p>
      </dsp:txBody>
      <dsp:txXfrm>
        <a:off x="1535326" y="692139"/>
        <a:ext cx="1649001" cy="332604"/>
      </dsp:txXfrm>
    </dsp:sp>
    <dsp:sp modelId="{6A5674FE-2286-402A-BB6B-04CF2F4447D3}">
      <dsp:nvSpPr>
        <dsp:cNvPr id="0" name=""/>
        <dsp:cNvSpPr/>
      </dsp:nvSpPr>
      <dsp:spPr>
        <a:xfrm>
          <a:off x="1517333" y="108881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Taxa de Câmbio</a:t>
          </a:r>
        </a:p>
      </dsp:txBody>
      <dsp:txXfrm>
        <a:off x="1535326" y="1106804"/>
        <a:ext cx="1649001" cy="332604"/>
      </dsp:txXfrm>
    </dsp:sp>
    <dsp:sp modelId="{F5A426BF-FC93-4A00-870B-E38EF808AC2D}">
      <dsp:nvSpPr>
        <dsp:cNvPr id="0" name=""/>
        <dsp:cNvSpPr/>
      </dsp:nvSpPr>
      <dsp:spPr>
        <a:xfrm>
          <a:off x="1517333" y="1503476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7450407"/>
              <a:satOff val="29858"/>
              <a:lumOff val="647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IPCA</a:t>
          </a:r>
        </a:p>
      </dsp:txBody>
      <dsp:txXfrm>
        <a:off x="1535326" y="1521469"/>
        <a:ext cx="1649001" cy="332604"/>
      </dsp:txXfrm>
    </dsp:sp>
    <dsp:sp modelId="{4D8E5E34-6459-40AB-B0FF-EA301BE17BEB}">
      <dsp:nvSpPr>
        <dsp:cNvPr id="0" name=""/>
        <dsp:cNvSpPr/>
      </dsp:nvSpPr>
      <dsp:spPr>
        <a:xfrm>
          <a:off x="1517333" y="1918141"/>
          <a:ext cx="1684987" cy="36859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IGPM</a:t>
          </a:r>
        </a:p>
      </dsp:txBody>
      <dsp:txXfrm>
        <a:off x="1535326" y="1936134"/>
        <a:ext cx="1649001" cy="332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84870" cy="500935"/>
          </a:xfrm>
          <a:prstGeom prst="rect">
            <a:avLst/>
          </a:prstGeom>
        </p:spPr>
        <p:txBody>
          <a:bodyPr vert="horz" lIns="92729" tIns="46365" rIns="92729" bIns="46365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901699" y="1"/>
            <a:ext cx="2984870" cy="500935"/>
          </a:xfrm>
          <a:prstGeom prst="rect">
            <a:avLst/>
          </a:prstGeom>
        </p:spPr>
        <p:txBody>
          <a:bodyPr vert="horz" lIns="92729" tIns="46365" rIns="92729" bIns="46365" rtlCol="0"/>
          <a:lstStyle>
            <a:lvl1pPr algn="r">
              <a:defRPr sz="1200"/>
            </a:lvl1pPr>
          </a:lstStyle>
          <a:p>
            <a:fld id="{36795FF8-7EA1-4383-9F0E-E944D485E546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729" tIns="46365" rIns="92729" bIns="46365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8817" y="4758889"/>
            <a:ext cx="5510530" cy="4508420"/>
          </a:xfrm>
          <a:prstGeom prst="rect">
            <a:avLst/>
          </a:prstGeom>
        </p:spPr>
        <p:txBody>
          <a:bodyPr vert="horz" lIns="92729" tIns="46365" rIns="92729" bIns="46365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516039"/>
            <a:ext cx="2984870" cy="500935"/>
          </a:xfrm>
          <a:prstGeom prst="rect">
            <a:avLst/>
          </a:prstGeom>
        </p:spPr>
        <p:txBody>
          <a:bodyPr vert="horz" lIns="92729" tIns="46365" rIns="92729" bIns="46365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901699" y="9516039"/>
            <a:ext cx="2984870" cy="500935"/>
          </a:xfrm>
          <a:prstGeom prst="rect">
            <a:avLst/>
          </a:prstGeom>
        </p:spPr>
        <p:txBody>
          <a:bodyPr vert="horz" lIns="92729" tIns="46365" rIns="92729" bIns="46365" rtlCol="0" anchor="b"/>
          <a:lstStyle>
            <a:lvl1pPr algn="r">
              <a:defRPr sz="1200"/>
            </a:lvl1pPr>
          </a:lstStyle>
          <a:p>
            <a:fld id="{51BB88E8-5F5B-4AB6-882E-318804117A65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877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44091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7808A-3665-15A4-2228-7624A32B8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A7E5291-3967-BCAE-DF78-CA53D29CB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AC437D5-9679-14D1-FE7B-01E930608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D167D5-A167-02CF-E48C-5FAE5F81E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4980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E0D30B-96E5-A090-F9DD-5F92FCEBF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CE4EF75-379C-105D-2EBE-90739287A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111E69D9-9E5B-1B44-20BC-CB2EB167BF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9DD8D22-C8C4-9F9B-6F64-CE794F33D4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73302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64D49-A56A-EDC3-A381-60286E4EC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64CA7AC-A71F-A67D-9D0C-31B07F36B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B744A98-7A5F-C794-EA7E-811A82135B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91A1035-A62C-3E68-AB10-A9B9826CBB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17166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BF314-A43E-B271-72F3-43E0FF5BF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EE8BE2-8E2C-6B6B-26E8-BA0BA51523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61B89D0-6B05-55B1-C142-D18BDCAB6E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601475-2A46-8ED9-7D75-7D680F9FC3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82734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B1C53-FE3B-1973-7FD6-E95FB4E4C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5DE745A-42D2-3E8D-0BBE-2BBB9A1C2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82E6D6E-0AFD-CF63-BF93-5E81B76EA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E1A9284-7E05-DC02-1B4A-568642DCF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40488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8CAFB-7089-53B2-5AB0-92473D899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A56A36-0CDD-9E39-4FF6-8DE57543A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39F8E2A-BB57-9667-1B1B-EE8C97A82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BD8CE90-303E-7F66-31D5-68753C160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94294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94D20-FD18-CEFF-A5E5-2E4FF0AB7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08F8A7A-72A6-693E-56A4-7D8D2DCA9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971E421-04A0-926C-AD35-FA85CDEDF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675A0B3-61F2-5061-8B64-03085CA37A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68874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60815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34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2177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36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93947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F73E8-17C5-67DC-BAEF-CA28F531B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6E4EE56-E416-0C8A-69EC-3F3337A5C0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5C447D2-465E-CED3-9802-DF8702495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343C10-6661-C7E7-3E51-C3174535D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37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283172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5BFDF-9465-5FF9-DC01-E518BAE61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1F1637D-4A57-415C-7DD3-214044282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001CD2B-DF62-DA98-5CB3-1FE120AA9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490BA29-623F-E8E0-A531-D005E26A9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45318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2C91-6B5E-8FB8-7EE2-D189573E4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85AF130-CA9B-C6A7-20ED-68738F755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643180B-AABA-AF2F-2D00-89EF028410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E1E5816-D1EB-D20A-2F5C-CB83C6FE5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1504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87B35-91E5-ABE3-7B8B-E29C641C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CC41BEB-BB2D-607E-3DE7-DC4651E69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F72F54C-2A41-2BA7-9C1A-DBB7DB08DF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124DD6-187D-5822-D38C-F0A659712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430191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E5870-0D7E-8946-6DD9-F4667D845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4481C09-FE37-6360-4656-F076117BA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C257DD6-659E-2D5A-F708-C55101166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FFA3D74-6631-30D0-CE28-5FE3EE579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48306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F2C8A-66C1-0594-F63D-DC4FA4225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10B9BEF-4FEE-181B-F429-E7AFEF34E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35294C7-FEE5-8267-709F-A079DC5A9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8A06D4-E523-F21D-C46F-A1D11F8B93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0956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911EC-BC94-B3DF-8B8A-FB04BCEC5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0E0DB52-F8C6-7A3B-C706-169EB731EE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12813EE-E18D-B02B-1935-B23CCB71BE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B229502-6D07-0617-35C3-0ACF90CC37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9543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7A283-A0D6-877C-E18B-ED4B633EC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0A893C-23AA-4408-AEB6-238E84DF58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5B1996AF-FB97-B746-CF77-E360F3C9FF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8349376-6AF2-63B2-D0EB-06E2EA21AB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83749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A3301-09A1-B251-5301-EB04C4391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FC6D398-C432-2C5B-5C92-B9637EC16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C36F61E-9D7F-CC2C-FFD9-1054B0DF0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2C8E5B4-C0B9-BC58-1B99-4F5115F524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48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7471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53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24571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44C7F-FBC8-F3B7-A901-F7C716C08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C2073B8B-B97D-F687-7865-FB1568908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59D08F9-6DC2-86DD-12F8-1DA90D9F85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D23D24-078C-E14B-3F60-959AB2CFAC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54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147883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A735E-1A66-A0BF-AA37-C0383B18C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86D61371-53E7-FA61-04DD-2BEF8E0D29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9D11250-22AD-63A3-52E4-9616943340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DAF3012-9920-0E65-DE19-12A69FBC65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ADFF35-C6A3-4CDF-AA82-E6A50B1343A3}" type="slidenum">
              <a:rPr lang="pt-BR" smtClean="0"/>
              <a:t>55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0092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56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245711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57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24571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58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24571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BB88E8-5F5B-4AB6-882E-318804117A65}" type="slidenum">
              <a:rPr lang="pt-BR" smtClean="0"/>
              <a:pPr/>
              <a:t>59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245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0293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05821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11177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2260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14018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5481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3734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9659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04909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076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9314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5F029-8439-44DF-B291-E80A74D0D5BE}" type="datetimeFigureOut">
              <a:rPr lang="pt-BR" smtClean="0"/>
              <a:pPr/>
              <a:t>25/08/2026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0CDFF-B967-4318-A366-0955D4A0CC31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539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4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12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4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C40493A-723D-81D6-0504-112CD0D64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57510"/>
            <a:ext cx="5328592" cy="634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58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B72EBE-3A34-71BD-14AF-57C5379BF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C8D6B86D-A105-C229-B7C7-C317B239F1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406" r="3911" b="-1"/>
          <a:stretch>
            <a:fillRect/>
          </a:stretch>
        </p:blipFill>
        <p:spPr>
          <a:xfrm>
            <a:off x="4499992" y="11443"/>
            <a:ext cx="4636372" cy="6848872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888D3A1-B990-D6ED-F40D-357D851A1C63}"/>
              </a:ext>
            </a:extLst>
          </p:cNvPr>
          <p:cNvSpPr/>
          <p:nvPr/>
        </p:nvSpPr>
        <p:spPr>
          <a:xfrm>
            <a:off x="755576" y="2636912"/>
            <a:ext cx="3563888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>
                <a:solidFill>
                  <a:schemeClr val="tx1"/>
                </a:solidFill>
              </a:rPr>
              <a:t>Mercado Financeiro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                  e</a:t>
            </a:r>
          </a:p>
          <a:p>
            <a:r>
              <a:rPr lang="pt-BR" sz="2800" b="1" dirty="0">
                <a:solidFill>
                  <a:schemeClr val="tx1"/>
                </a:solidFill>
              </a:rPr>
              <a:t>           </a:t>
            </a:r>
            <a:r>
              <a:rPr lang="pt-BR" sz="2800" b="1" dirty="0" err="1">
                <a:solidFill>
                  <a:schemeClr val="tx1"/>
                </a:solidFill>
              </a:rPr>
              <a:t>Valuation</a:t>
            </a:r>
            <a:endParaRPr lang="pt-BR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162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71E76-11CB-3539-BA78-54AFDADAA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7B1BA27A-6B33-48AE-FDDE-0C06431CD385}"/>
              </a:ext>
            </a:extLst>
          </p:cNvPr>
          <p:cNvSpPr/>
          <p:nvPr/>
        </p:nvSpPr>
        <p:spPr>
          <a:xfrm>
            <a:off x="179512" y="2780928"/>
            <a:ext cx="4824536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>
                <a:solidFill>
                  <a:schemeClr val="tx1"/>
                </a:solidFill>
              </a:rPr>
              <a:t>Sistema Financeiro Nacional</a:t>
            </a:r>
          </a:p>
          <a:p>
            <a:endParaRPr lang="pt-BR" sz="2800" b="1" dirty="0">
              <a:solidFill>
                <a:schemeClr val="tx1"/>
              </a:solidFill>
            </a:endParaRPr>
          </a:p>
          <a:p>
            <a:r>
              <a:rPr lang="pt-BR" sz="2800" b="1" dirty="0">
                <a:solidFill>
                  <a:schemeClr val="tx1"/>
                </a:solidFill>
              </a:rPr>
              <a:t>       Mercado Financeiro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B03B73D-5979-BE16-51D1-4A1F6E70B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-27384"/>
            <a:ext cx="4593148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73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D0042-C37D-9151-BFC3-1B55D685B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2772FB3F-84D3-D134-264C-719E5D051B54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9F64A23-29EB-2404-AF5E-E0A1B938D43C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07FB570B-D9E9-1F78-74BD-2759A64C0E79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F70A00E-016E-08B4-E6A1-F80E75080FEF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513ABBA-50D1-D846-A65F-ECA458F6F54A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Sistema Financeiro Nacional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D110F6C9-6971-8AE3-A4DD-46B36249E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D6AAEC7-D821-C300-3414-0D7804F734C0}"/>
              </a:ext>
            </a:extLst>
          </p:cNvPr>
          <p:cNvSpPr/>
          <p:nvPr/>
        </p:nvSpPr>
        <p:spPr>
          <a:xfrm>
            <a:off x="1563935" y="3550179"/>
            <a:ext cx="1368152" cy="5760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Sistema Financeiro</a:t>
            </a:r>
          </a:p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Nacional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3203A03-88B0-7A25-912A-8F56C02B2D81}"/>
              </a:ext>
            </a:extLst>
          </p:cNvPr>
          <p:cNvSpPr/>
          <p:nvPr/>
        </p:nvSpPr>
        <p:spPr>
          <a:xfrm>
            <a:off x="4983944" y="2134297"/>
            <a:ext cx="1368152" cy="5427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Órgãos Normativos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8D21B9E8-D799-A5D7-384F-FDC6672A76F0}"/>
              </a:ext>
            </a:extLst>
          </p:cNvPr>
          <p:cNvSpPr/>
          <p:nvPr/>
        </p:nvSpPr>
        <p:spPr>
          <a:xfrm>
            <a:off x="4938318" y="3555357"/>
            <a:ext cx="1368152" cy="5427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Entidades</a:t>
            </a:r>
          </a:p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Supervisoras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6F901CD-F6EF-20D7-6EDA-77B569C3D856}"/>
              </a:ext>
            </a:extLst>
          </p:cNvPr>
          <p:cNvSpPr/>
          <p:nvPr/>
        </p:nvSpPr>
        <p:spPr>
          <a:xfrm>
            <a:off x="4932040" y="5013176"/>
            <a:ext cx="1368152" cy="54275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Operadores do Sistema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9B945D44-4ED7-84F5-D5F1-88E9BD80C919}"/>
              </a:ext>
            </a:extLst>
          </p:cNvPr>
          <p:cNvCxnSpPr>
            <a:cxnSpLocks/>
            <a:stCxn id="5" idx="3"/>
            <a:endCxn id="6" idx="1"/>
          </p:cNvCxnSpPr>
          <p:nvPr/>
        </p:nvCxnSpPr>
        <p:spPr>
          <a:xfrm flipV="1">
            <a:off x="2932087" y="2405672"/>
            <a:ext cx="2051857" cy="1432539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1A6E025A-4C7A-0B18-5356-AEF71A5467D6}"/>
              </a:ext>
            </a:extLst>
          </p:cNvPr>
          <p:cNvCxnSpPr>
            <a:cxnSpLocks/>
            <a:endCxn id="10" idx="1"/>
          </p:cNvCxnSpPr>
          <p:nvPr/>
        </p:nvCxnSpPr>
        <p:spPr>
          <a:xfrm rot="16200000" flipH="1">
            <a:off x="3722815" y="4075326"/>
            <a:ext cx="1446342" cy="972108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20E4FCEF-B57C-65BF-2606-3C7461AFAC01}"/>
              </a:ext>
            </a:extLst>
          </p:cNvPr>
          <p:cNvCxnSpPr>
            <a:endCxn id="7" idx="1"/>
          </p:cNvCxnSpPr>
          <p:nvPr/>
        </p:nvCxnSpPr>
        <p:spPr>
          <a:xfrm flipV="1">
            <a:off x="3959932" y="3826732"/>
            <a:ext cx="978386" cy="114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F232E1E0-490F-7FB1-34DD-E924E5F43766}"/>
              </a:ext>
            </a:extLst>
          </p:cNvPr>
          <p:cNvSpPr/>
          <p:nvPr/>
        </p:nvSpPr>
        <p:spPr>
          <a:xfrm>
            <a:off x="1115616" y="1628800"/>
            <a:ext cx="6408712" cy="4392488"/>
          </a:xfrm>
          <a:prstGeom prst="rect">
            <a:avLst/>
          </a:prstGeom>
          <a:solidFill>
            <a:srgbClr val="FFFFFF">
              <a:alpha val="94902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 18">
            <a:extLst>
              <a:ext uri="{FF2B5EF4-FFF2-40B4-BE49-F238E27FC236}">
                <a16:creationId xmlns:a16="http://schemas.microsoft.com/office/drawing/2014/main" id="{287E67B4-7E18-0DCB-1DB4-30C07E78A0E3}"/>
              </a:ext>
            </a:extLst>
          </p:cNvPr>
          <p:cNvSpPr/>
          <p:nvPr/>
        </p:nvSpPr>
        <p:spPr>
          <a:xfrm>
            <a:off x="547432" y="3041330"/>
            <a:ext cx="7827264" cy="6400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ysClr val="windowText" lastClr="000000"/>
                </a:solidFill>
              </a:rPr>
              <a:t>O Sistema Financeiro Nacional (SFN) é formado por órgãos e instituições que organizam, regulam e </a:t>
            </a:r>
            <a:r>
              <a:rPr lang="en-US" sz="2000" dirty="0" err="1">
                <a:solidFill>
                  <a:sysClr val="windowText" lastClr="000000"/>
                </a:solidFill>
              </a:rPr>
              <a:t>viabilizam</a:t>
            </a:r>
            <a:r>
              <a:rPr lang="en-US" sz="2000" dirty="0">
                <a:solidFill>
                  <a:sysClr val="windowText" lastClr="000000"/>
                </a:solidFill>
              </a:rPr>
              <a:t> a intermediação financeira na economia, conectando agentes que possuem recursos àqueles que necessitam de </a:t>
            </a:r>
            <a:r>
              <a:rPr lang="en-US" sz="2000" dirty="0" err="1">
                <a:solidFill>
                  <a:sysClr val="windowText" lastClr="000000"/>
                </a:solidFill>
              </a:rPr>
              <a:t>recursos</a:t>
            </a:r>
            <a:r>
              <a:rPr lang="en-US" sz="2000" dirty="0">
                <a:solidFill>
                  <a:sysClr val="windowText" lastClr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25594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8" name="Retângulo 87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2" name="Retângulo 91"/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Composição do Sistema Financeiro Nacional</a:t>
            </a:r>
          </a:p>
        </p:txBody>
      </p:sp>
      <p:pic>
        <p:nvPicPr>
          <p:cNvPr id="17" name="Picture 2" descr="UMC">
            <a:extLst>
              <a:ext uri="{FF2B5EF4-FFF2-40B4-BE49-F238E27FC236}">
                <a16:creationId xmlns:a16="http://schemas.microsoft.com/office/drawing/2014/main" id="{222C91C1-13AF-071D-E0DE-86EEB0C2C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hape 5">
            <a:extLst>
              <a:ext uri="{FF2B5EF4-FFF2-40B4-BE49-F238E27FC236}">
                <a16:creationId xmlns:a16="http://schemas.microsoft.com/office/drawing/2014/main" id="{90D56664-260B-D533-1A62-107FC57F01CB}"/>
              </a:ext>
            </a:extLst>
          </p:cNvPr>
          <p:cNvSpPr/>
          <p:nvPr/>
        </p:nvSpPr>
        <p:spPr>
          <a:xfrm>
            <a:off x="3154680" y="3383280"/>
            <a:ext cx="813816" cy="0"/>
          </a:xfrm>
          <a:prstGeom prst="line">
            <a:avLst/>
          </a:prstGeom>
          <a:noFill/>
          <a:ln w="17780">
            <a:solidFill>
              <a:schemeClr val="bg1">
                <a:lumMod val="65000"/>
                <a:alpha val="92000"/>
              </a:scheme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3532D2D7-1E8C-81AB-3FFB-7A6D6ABB7B82}"/>
              </a:ext>
            </a:extLst>
          </p:cNvPr>
          <p:cNvSpPr/>
          <p:nvPr/>
        </p:nvSpPr>
        <p:spPr>
          <a:xfrm>
            <a:off x="3968496" y="2468880"/>
            <a:ext cx="0" cy="1828800"/>
          </a:xfrm>
          <a:prstGeom prst="line">
            <a:avLst/>
          </a:prstGeom>
          <a:noFill/>
          <a:ln w="17780">
            <a:solidFill>
              <a:schemeClr val="bg1">
                <a:lumMod val="65000"/>
                <a:alpha val="92000"/>
              </a:scheme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F87853D9-1387-4B78-3535-884FBA0085A4}"/>
              </a:ext>
            </a:extLst>
          </p:cNvPr>
          <p:cNvSpPr/>
          <p:nvPr/>
        </p:nvSpPr>
        <p:spPr>
          <a:xfrm>
            <a:off x="3968496" y="2468880"/>
            <a:ext cx="1197864" cy="0"/>
          </a:xfrm>
          <a:prstGeom prst="line">
            <a:avLst/>
          </a:prstGeom>
          <a:noFill/>
          <a:ln w="17780">
            <a:solidFill>
              <a:schemeClr val="bg1">
                <a:lumMod val="65000"/>
                <a:alpha val="92000"/>
              </a:scheme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8">
            <a:extLst>
              <a:ext uri="{FF2B5EF4-FFF2-40B4-BE49-F238E27FC236}">
                <a16:creationId xmlns:a16="http://schemas.microsoft.com/office/drawing/2014/main" id="{3B4E6D86-75D4-1885-4FB9-39080914A3FE}"/>
              </a:ext>
            </a:extLst>
          </p:cNvPr>
          <p:cNvSpPr/>
          <p:nvPr/>
        </p:nvSpPr>
        <p:spPr>
          <a:xfrm>
            <a:off x="3968496" y="3383280"/>
            <a:ext cx="1197864" cy="0"/>
          </a:xfrm>
          <a:prstGeom prst="line">
            <a:avLst/>
          </a:prstGeom>
          <a:noFill/>
          <a:ln w="17780">
            <a:solidFill>
              <a:schemeClr val="bg1">
                <a:lumMod val="65000"/>
                <a:alpha val="92000"/>
              </a:scheme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id="{CAA01275-2640-25BF-E1B6-9C825A2DA9DA}"/>
              </a:ext>
            </a:extLst>
          </p:cNvPr>
          <p:cNvSpPr/>
          <p:nvPr/>
        </p:nvSpPr>
        <p:spPr>
          <a:xfrm>
            <a:off x="3968496" y="4297680"/>
            <a:ext cx="1197864" cy="0"/>
          </a:xfrm>
          <a:prstGeom prst="line">
            <a:avLst/>
          </a:prstGeom>
          <a:noFill/>
          <a:ln w="17780">
            <a:solidFill>
              <a:schemeClr val="bg1">
                <a:lumMod val="65000"/>
                <a:alpha val="92000"/>
              </a:scheme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865CAC42-5676-EB95-44F5-191094B89A89}"/>
              </a:ext>
            </a:extLst>
          </p:cNvPr>
          <p:cNvSpPr/>
          <p:nvPr/>
        </p:nvSpPr>
        <p:spPr>
          <a:xfrm>
            <a:off x="1371600" y="3090672"/>
            <a:ext cx="1783080" cy="585216"/>
          </a:xfrm>
          <a:prstGeom prst="roundRect">
            <a:avLst>
              <a:gd name="adj" fmla="val 9375"/>
            </a:avLst>
          </a:prstGeom>
          <a:solidFill>
            <a:srgbClr val="F3F6FA"/>
          </a:solidFill>
          <a:ln w="13970">
            <a:solidFill>
              <a:srgbClr val="E1E5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DAB383A1-0661-7582-EB4E-FA3AF713E332}"/>
              </a:ext>
            </a:extLst>
          </p:cNvPr>
          <p:cNvSpPr/>
          <p:nvPr/>
        </p:nvSpPr>
        <p:spPr>
          <a:xfrm>
            <a:off x="1444752" y="3163824"/>
            <a:ext cx="163677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435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Financeiro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dirty="0">
                <a:solidFill>
                  <a:srgbClr val="1435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Nacional</a:t>
            </a:r>
            <a:endParaRPr lang="en-US" sz="1350" dirty="0"/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ABE2D8C8-82D7-8A9C-EDF1-631B479F732D}"/>
              </a:ext>
            </a:extLst>
          </p:cNvPr>
          <p:cNvSpPr/>
          <p:nvPr/>
        </p:nvSpPr>
        <p:spPr>
          <a:xfrm>
            <a:off x="5166360" y="2194560"/>
            <a:ext cx="17830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3970">
            <a:solidFill>
              <a:srgbClr val="E1E5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C55039F-7D06-4C54-4091-BBFB6F660C04}"/>
              </a:ext>
            </a:extLst>
          </p:cNvPr>
          <p:cNvSpPr/>
          <p:nvPr/>
        </p:nvSpPr>
        <p:spPr>
          <a:xfrm>
            <a:off x="5239512" y="2267712"/>
            <a:ext cx="1636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435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Órgãos Normativos</a:t>
            </a:r>
            <a:endParaRPr lang="en-US" sz="1350" dirty="0"/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0A35D8A5-4C5E-C743-15C8-4E9D480AB98F}"/>
              </a:ext>
            </a:extLst>
          </p:cNvPr>
          <p:cNvSpPr/>
          <p:nvPr/>
        </p:nvSpPr>
        <p:spPr>
          <a:xfrm>
            <a:off x="5166360" y="3108960"/>
            <a:ext cx="17830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3970">
            <a:solidFill>
              <a:srgbClr val="E1E5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79E442FA-D32B-4912-7916-B1EAF1A97E91}"/>
              </a:ext>
            </a:extLst>
          </p:cNvPr>
          <p:cNvSpPr/>
          <p:nvPr/>
        </p:nvSpPr>
        <p:spPr>
          <a:xfrm>
            <a:off x="5239512" y="3182112"/>
            <a:ext cx="1636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435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</a:t>
            </a:r>
            <a:endParaRPr lang="en-US" sz="1350" dirty="0"/>
          </a:p>
          <a:p>
            <a:pPr marL="0" indent="0" algn="ctr">
              <a:buNone/>
            </a:pPr>
            <a:r>
              <a:rPr lang="en-US" sz="1350" dirty="0">
                <a:solidFill>
                  <a:srgbClr val="1435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Supervisoras</a:t>
            </a:r>
            <a:endParaRPr lang="en-US" sz="1350" dirty="0"/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D9026DF3-771C-D7A1-BD80-318695E22076}"/>
              </a:ext>
            </a:extLst>
          </p:cNvPr>
          <p:cNvSpPr/>
          <p:nvPr/>
        </p:nvSpPr>
        <p:spPr>
          <a:xfrm>
            <a:off x="5166360" y="4023360"/>
            <a:ext cx="178308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3970">
            <a:solidFill>
              <a:srgbClr val="E1E5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AD113312-2456-01E8-28B6-01E822702118}"/>
              </a:ext>
            </a:extLst>
          </p:cNvPr>
          <p:cNvSpPr/>
          <p:nvPr/>
        </p:nvSpPr>
        <p:spPr>
          <a:xfrm>
            <a:off x="5239512" y="4096512"/>
            <a:ext cx="16367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dirty="0">
                <a:solidFill>
                  <a:srgbClr val="1435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Operadores do Sistema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217133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2BED1-BEDE-4EE8-3ED2-9DCF5F766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B0CD080-AC4B-7550-1345-9782F0544E32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C1DFE5E-2720-E2E0-926B-805C91A6B4CF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4EB15FB6-BF7D-B500-C5AE-B60E3C88CA14}"/>
              </a:ext>
            </a:extLst>
          </p:cNvPr>
          <p:cNvSpPr/>
          <p:nvPr/>
        </p:nvSpPr>
        <p:spPr>
          <a:xfrm>
            <a:off x="519819" y="3160562"/>
            <a:ext cx="1368152" cy="5760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Sistema Financeiro</a:t>
            </a:r>
          </a:p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Nacional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48" name="Retângulo 47">
            <a:extLst>
              <a:ext uri="{FF2B5EF4-FFF2-40B4-BE49-F238E27FC236}">
                <a16:creationId xmlns:a16="http://schemas.microsoft.com/office/drawing/2014/main" id="{D5DFA106-AD2E-DA88-D698-71C370B41A74}"/>
              </a:ext>
            </a:extLst>
          </p:cNvPr>
          <p:cNvSpPr/>
          <p:nvPr/>
        </p:nvSpPr>
        <p:spPr>
          <a:xfrm>
            <a:off x="2661030" y="1772816"/>
            <a:ext cx="1368152" cy="5059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chemeClr val="tx1"/>
                </a:solidFill>
              </a:rPr>
              <a:t>Órgãos Normativos</a:t>
            </a: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AE76385B-6605-4E62-EBB8-ABB8D63AF375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AAAF6488-96E2-3C4B-FD14-280F182AB534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2D6EA35-6428-805D-7486-A2571AD115ED}"/>
              </a:ext>
            </a:extLst>
          </p:cNvPr>
          <p:cNvSpPr/>
          <p:nvPr/>
        </p:nvSpPr>
        <p:spPr>
          <a:xfrm>
            <a:off x="2632245" y="2716243"/>
            <a:ext cx="4536504" cy="93610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Conselho Monetário Nacional - CMN</a:t>
            </a:r>
          </a:p>
          <a:p>
            <a:pPr algn="ctr"/>
            <a:r>
              <a:rPr lang="pt-BR" sz="1200" dirty="0">
                <a:solidFill>
                  <a:schemeClr val="tx1"/>
                </a:solidFill>
              </a:rPr>
              <a:t>Órgão máximo do SFN. Define diretrizes da política monetária, cambial e de crédito</a:t>
            </a:r>
            <a:r>
              <a:rPr lang="pt-BR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353032F-DC7A-773D-C955-F9BFECFD3E0E}"/>
              </a:ext>
            </a:extLst>
          </p:cNvPr>
          <p:cNvSpPr/>
          <p:nvPr/>
        </p:nvSpPr>
        <p:spPr>
          <a:xfrm>
            <a:off x="2632245" y="3880642"/>
            <a:ext cx="4514564" cy="93610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tx1"/>
                </a:solidFill>
              </a:rPr>
              <a:t>Conselho Nacional de Seguros Privados - CNSP   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diretrizes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privados,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previdência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capitalização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algn="ctr"/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59590B5-D62E-0CBE-C88D-A77C210C8E34}"/>
              </a:ext>
            </a:extLst>
          </p:cNvPr>
          <p:cNvSpPr/>
          <p:nvPr/>
        </p:nvSpPr>
        <p:spPr>
          <a:xfrm>
            <a:off x="2654185" y="4983599"/>
            <a:ext cx="4514564" cy="93610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tx1"/>
                </a:solidFill>
              </a:rPr>
              <a:t>Conselho Nacional de Previdência Complementar- CNPC</a:t>
            </a:r>
          </a:p>
          <a:p>
            <a:pPr algn="ctr"/>
            <a:r>
              <a:rPr lang="pt-BR" sz="1200" dirty="0">
                <a:solidFill>
                  <a:schemeClr val="tx1"/>
                </a:solidFill>
              </a:rPr>
              <a:t>R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egula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regime de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previdência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fechada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especialmente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pensão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algn="ctr"/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6B5E957-C324-8BEB-2283-FA82B54A5013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Composição do Sistema Financeiro Nacional</a:t>
            </a:r>
          </a:p>
        </p:txBody>
      </p:sp>
      <p:pic>
        <p:nvPicPr>
          <p:cNvPr id="7" name="Picture 2" descr="UMC">
            <a:extLst>
              <a:ext uri="{FF2B5EF4-FFF2-40B4-BE49-F238E27FC236}">
                <a16:creationId xmlns:a16="http://schemas.microsoft.com/office/drawing/2014/main" id="{5C7FD6F6-13F2-2247-38BB-9F52F16C0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D5A1007E-728A-A9AE-C841-4121A84C09C0}"/>
              </a:ext>
            </a:extLst>
          </p:cNvPr>
          <p:cNvCxnSpPr>
            <a:stCxn id="42" idx="0"/>
            <a:endCxn id="48" idx="1"/>
          </p:cNvCxnSpPr>
          <p:nvPr/>
        </p:nvCxnSpPr>
        <p:spPr>
          <a:xfrm rot="5400000" flipH="1" flipV="1">
            <a:off x="1365087" y="1864620"/>
            <a:ext cx="1134750" cy="1457135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20">
            <a:extLst>
              <a:ext uri="{FF2B5EF4-FFF2-40B4-BE49-F238E27FC236}">
                <a16:creationId xmlns:a16="http://schemas.microsoft.com/office/drawing/2014/main" id="{BA15EDAD-996C-E984-9050-8C2EAED7E9B5}"/>
              </a:ext>
            </a:extLst>
          </p:cNvPr>
          <p:cNvSpPr/>
          <p:nvPr/>
        </p:nvSpPr>
        <p:spPr>
          <a:xfrm>
            <a:off x="2634611" y="6237312"/>
            <a:ext cx="4553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Órgãos normativos: definem as diretrizes gerais e as regras do sistema.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112816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01E73-DBDA-C4FB-0E8F-4DA17624A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563307E-A725-F262-47FE-5A2099144650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2BB91F2C-B553-1B59-7A2B-9147F1A63F39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0709FAAD-3E03-6E9A-4A40-43944F0AC12F}"/>
              </a:ext>
            </a:extLst>
          </p:cNvPr>
          <p:cNvSpPr/>
          <p:nvPr/>
        </p:nvSpPr>
        <p:spPr>
          <a:xfrm>
            <a:off x="519819" y="3158236"/>
            <a:ext cx="1368152" cy="5760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Sistema Financeiro</a:t>
            </a:r>
          </a:p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Nacional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724A2140-B938-BC98-8CD4-99D674060235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E5FDD2B2-82FB-12FB-F274-3A84BF1627CF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85DBA0D-1DD6-EEE1-8A00-58EC9DE36611}"/>
              </a:ext>
            </a:extLst>
          </p:cNvPr>
          <p:cNvSpPr/>
          <p:nvPr/>
        </p:nvSpPr>
        <p:spPr>
          <a:xfrm>
            <a:off x="2632245" y="2492896"/>
            <a:ext cx="4536504" cy="7551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Banco Central do Brasil – BACEN</a:t>
            </a:r>
          </a:p>
          <a:p>
            <a:pPr algn="ctr"/>
            <a:r>
              <a:rPr lang="pt-BR" sz="1200" dirty="0">
                <a:solidFill>
                  <a:schemeClr val="tx1"/>
                </a:solidFill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política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monetária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instituições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financeiras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de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pagamento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algn="ctr"/>
            <a:endParaRPr lang="pt-BR" sz="1400" dirty="0">
              <a:solidFill>
                <a:schemeClr val="tx1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64F7258-925A-AE97-A414-4204692C6DE3}"/>
              </a:ext>
            </a:extLst>
          </p:cNvPr>
          <p:cNvSpPr/>
          <p:nvPr/>
        </p:nvSpPr>
        <p:spPr>
          <a:xfrm>
            <a:off x="2632245" y="3400484"/>
            <a:ext cx="4514564" cy="7551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Comissão de Valores Mobiliários – CVM   </a:t>
            </a:r>
          </a:p>
          <a:p>
            <a:pPr algn="ctr"/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 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fiscaliza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mercado de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mobiliários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como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ações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debêntures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  <a:p>
            <a:pPr algn="ctr"/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B1CC748-B23D-83C2-2CFB-DA86D4005BF8}"/>
              </a:ext>
            </a:extLst>
          </p:cNvPr>
          <p:cNvSpPr/>
          <p:nvPr/>
        </p:nvSpPr>
        <p:spPr>
          <a:xfrm>
            <a:off x="2643215" y="4299612"/>
            <a:ext cx="4514564" cy="75518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Superintendência de seguros Privados – SUSESP</a:t>
            </a:r>
          </a:p>
          <a:p>
            <a:pPr algn="ctr"/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seguros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previdência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aberta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capitalização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resseguros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FE7B877-C0BF-F9FF-1D9F-740B9D8FA97F}"/>
              </a:ext>
            </a:extLst>
          </p:cNvPr>
          <p:cNvSpPr/>
          <p:nvPr/>
        </p:nvSpPr>
        <p:spPr>
          <a:xfrm>
            <a:off x="2632245" y="1700808"/>
            <a:ext cx="1368152" cy="5427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Entidades</a:t>
            </a:r>
          </a:p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Supervisoras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92D4A3D-1384-63A6-3FCA-7C85B04462A0}"/>
              </a:ext>
            </a:extLst>
          </p:cNvPr>
          <p:cNvSpPr/>
          <p:nvPr/>
        </p:nvSpPr>
        <p:spPr>
          <a:xfrm>
            <a:off x="2632245" y="5207200"/>
            <a:ext cx="4514564" cy="899128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Superintendência Nacional de Previdência Complementar - PREVIC</a:t>
            </a:r>
          </a:p>
          <a:p>
            <a:pPr algn="ctr"/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Fiscaliza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fechadas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previdência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complementar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especialmente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fundos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pensão</a:t>
            </a:r>
            <a:r>
              <a:rPr lang="en-US" sz="12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FE715807-3D99-CA54-B28E-9079C01CA9FE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Composição do Sistema Financeiro Nacional</a:t>
            </a:r>
          </a:p>
        </p:txBody>
      </p:sp>
      <p:pic>
        <p:nvPicPr>
          <p:cNvPr id="10" name="Picture 2" descr="UMC">
            <a:extLst>
              <a:ext uri="{FF2B5EF4-FFF2-40B4-BE49-F238E27FC236}">
                <a16:creationId xmlns:a16="http://schemas.microsoft.com/office/drawing/2014/main" id="{8C99A145-0774-EDA9-55E3-0808E7CC6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CE55B44F-599C-8153-EE24-C81FC4A5C9E5}"/>
              </a:ext>
            </a:extLst>
          </p:cNvPr>
          <p:cNvCxnSpPr>
            <a:stCxn id="42" idx="0"/>
            <a:endCxn id="6" idx="1"/>
          </p:cNvCxnSpPr>
          <p:nvPr/>
        </p:nvCxnSpPr>
        <p:spPr>
          <a:xfrm rot="5400000" flipH="1" flipV="1">
            <a:off x="1325044" y="1851035"/>
            <a:ext cx="1186053" cy="1428350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23">
            <a:extLst>
              <a:ext uri="{FF2B5EF4-FFF2-40B4-BE49-F238E27FC236}">
                <a16:creationId xmlns:a16="http://schemas.microsoft.com/office/drawing/2014/main" id="{758A675B-B0FC-213B-5384-847E78D3661A}"/>
              </a:ext>
            </a:extLst>
          </p:cNvPr>
          <p:cNvSpPr/>
          <p:nvPr/>
        </p:nvSpPr>
        <p:spPr>
          <a:xfrm>
            <a:off x="2555776" y="6280465"/>
            <a:ext cx="45537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120" i="1" dirty="0">
                <a:solidFill>
                  <a:srgbClr val="4040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Entidades supervisoras: fiscalizam, regulam e acompanham o funcionamento das instituições do sistema.</a:t>
            </a:r>
            <a:endParaRPr lang="en-US" sz="1120" dirty="0"/>
          </a:p>
        </p:txBody>
      </p:sp>
    </p:spTree>
    <p:extLst>
      <p:ext uri="{BB962C8B-B14F-4D97-AF65-F5344CB8AC3E}">
        <p14:creationId xmlns:p14="http://schemas.microsoft.com/office/powerpoint/2010/main" val="3386289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CEF9A-3891-BC9C-3747-E745F0603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1158203-49E0-A6B9-935E-3AFF27ECF44C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452168D-3CFD-5627-9FE4-3BB07AE5AB19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" name="Retângulo 41">
            <a:extLst>
              <a:ext uri="{FF2B5EF4-FFF2-40B4-BE49-F238E27FC236}">
                <a16:creationId xmlns:a16="http://schemas.microsoft.com/office/drawing/2014/main" id="{E067C1EE-A4EC-6335-AEDB-562AA76FF254}"/>
              </a:ext>
            </a:extLst>
          </p:cNvPr>
          <p:cNvSpPr/>
          <p:nvPr/>
        </p:nvSpPr>
        <p:spPr>
          <a:xfrm>
            <a:off x="519819" y="3158236"/>
            <a:ext cx="1368152" cy="57606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Sistema Financeiro</a:t>
            </a:r>
          </a:p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Nacional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57C8FE6C-CBB9-759C-2A74-59DD7A274C5E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77149727-2982-12F4-5D63-B4539E9E1FCE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6ABDB20-458D-806E-6482-A6FFE474AC46}"/>
              </a:ext>
            </a:extLst>
          </p:cNvPr>
          <p:cNvSpPr/>
          <p:nvPr/>
        </p:nvSpPr>
        <p:spPr>
          <a:xfrm>
            <a:off x="2632245" y="2713916"/>
            <a:ext cx="4536504" cy="106921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Bancos, caixas e Cooperativas</a:t>
            </a:r>
          </a:p>
          <a:p>
            <a:pPr algn="ctr"/>
            <a:r>
              <a:rPr lang="pt-BR" sz="1200" dirty="0">
                <a:solidFill>
                  <a:srgbClr val="000000"/>
                </a:solidFill>
                <a:latin typeface="Arial"/>
              </a:rPr>
              <a:t>Bancos comerciais, bancos múltiplos, caixas econômicas e cooperativas de crédito.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54DA55-D90A-1CDC-EF79-30DBC8170F60}"/>
              </a:ext>
            </a:extLst>
          </p:cNvPr>
          <p:cNvSpPr/>
          <p:nvPr/>
        </p:nvSpPr>
        <p:spPr>
          <a:xfrm>
            <a:off x="2643215" y="3924356"/>
            <a:ext cx="4514564" cy="106921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Intermediários Financeiros </a:t>
            </a:r>
          </a:p>
          <a:p>
            <a:pPr algn="ctr"/>
            <a:r>
              <a:rPr lang="pt-BR" sz="1200" dirty="0">
                <a:solidFill>
                  <a:srgbClr val="000000"/>
                </a:solidFill>
                <a:latin typeface="Arial"/>
              </a:rPr>
              <a:t>Corretoras e distribuidoras de títulos e valores mobiliários, administradoras de consórcios, bancos de investimento e sociedades de crédito, financiamento e investimento</a:t>
            </a:r>
            <a:r>
              <a:rPr lang="pt-BR" sz="12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79136E0-3CB4-E2F3-DE3D-1EE63E643B8A}"/>
              </a:ext>
            </a:extLst>
          </p:cNvPr>
          <p:cNvSpPr/>
          <p:nvPr/>
        </p:nvSpPr>
        <p:spPr>
          <a:xfrm>
            <a:off x="2631233" y="5146196"/>
            <a:ext cx="4514564" cy="106921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Demais entidades</a:t>
            </a:r>
          </a:p>
          <a:p>
            <a:pPr algn="ctr"/>
            <a:r>
              <a:rPr lang="pt-BR" sz="1200" dirty="0">
                <a:solidFill>
                  <a:srgbClr val="000000"/>
                </a:solidFill>
                <a:latin typeface="Arial"/>
              </a:rPr>
              <a:t>Bolsa de valores, bolsa de mercadorias e futuros, seguradoras, resseguradores, entidades abertas de previdência complementar, sociedades de capitalização e fundos de pensão</a:t>
            </a:r>
            <a:endParaRPr lang="pt-BR" sz="1200" dirty="0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C911BAF-7D4F-A93F-5848-C4721F22513D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Composição do Sistema Financeiro Nacional</a:t>
            </a:r>
          </a:p>
        </p:txBody>
      </p:sp>
      <p:pic>
        <p:nvPicPr>
          <p:cNvPr id="10" name="Picture 2" descr="UMC">
            <a:extLst>
              <a:ext uri="{FF2B5EF4-FFF2-40B4-BE49-F238E27FC236}">
                <a16:creationId xmlns:a16="http://schemas.microsoft.com/office/drawing/2014/main" id="{442966B9-E793-4BD3-A36A-8BD72263D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82CCA142-61FB-841A-60B9-5A8D6EE81CCA}"/>
              </a:ext>
            </a:extLst>
          </p:cNvPr>
          <p:cNvSpPr/>
          <p:nvPr/>
        </p:nvSpPr>
        <p:spPr>
          <a:xfrm>
            <a:off x="2627784" y="1700808"/>
            <a:ext cx="1368152" cy="534440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200" dirty="0">
                <a:solidFill>
                  <a:sysClr val="windowText" lastClr="000000"/>
                </a:solidFill>
              </a:rPr>
              <a:t>Operadores do Sistema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cxnSp>
        <p:nvCxnSpPr>
          <p:cNvPr id="12" name="Conector: Angulado 11">
            <a:extLst>
              <a:ext uri="{FF2B5EF4-FFF2-40B4-BE49-F238E27FC236}">
                <a16:creationId xmlns:a16="http://schemas.microsoft.com/office/drawing/2014/main" id="{C20EBD41-5AAE-8DBE-32B4-845EB3CDAA85}"/>
              </a:ext>
            </a:extLst>
          </p:cNvPr>
          <p:cNvCxnSpPr>
            <a:stCxn id="42" idx="0"/>
            <a:endCxn id="7" idx="1"/>
          </p:cNvCxnSpPr>
          <p:nvPr/>
        </p:nvCxnSpPr>
        <p:spPr>
          <a:xfrm rot="5400000" flipH="1" flipV="1">
            <a:off x="1320735" y="1851188"/>
            <a:ext cx="1190208" cy="1423889"/>
          </a:xfrm>
          <a:prstGeom prst="bentConnector2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298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B9535-9DFC-5905-A3F5-AE9520A1E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A3C93DE3-6CF6-AD2F-C667-F77BC9D1B80D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EDE8C5C9-C7A2-E95A-417F-CA2E8E44FCC5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554703F9-EDCE-A7C0-EBC4-563CDA25E641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95929428-3B17-FD55-B6A5-D12AD2B1F94D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96C0E36-497A-025E-93CA-4FE5911241F7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 Central do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Brasil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(BCB)</a:t>
            </a:r>
            <a:endParaRPr lang="en-US" sz="2400" dirty="0"/>
          </a:p>
        </p:txBody>
      </p:sp>
      <p:pic>
        <p:nvPicPr>
          <p:cNvPr id="10" name="Picture 2" descr="UMC">
            <a:extLst>
              <a:ext uri="{FF2B5EF4-FFF2-40B4-BE49-F238E27FC236}">
                <a16:creationId xmlns:a16="http://schemas.microsoft.com/office/drawing/2014/main" id="{FF79E6CE-BAFE-875A-9F0E-5E1AE8AF9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5">
            <a:extLst>
              <a:ext uri="{FF2B5EF4-FFF2-40B4-BE49-F238E27FC236}">
                <a16:creationId xmlns:a16="http://schemas.microsoft.com/office/drawing/2014/main" id="{F02D515B-16FF-CCFF-2285-846C86B3FCDA}"/>
              </a:ext>
            </a:extLst>
          </p:cNvPr>
          <p:cNvSpPr/>
          <p:nvPr/>
        </p:nvSpPr>
        <p:spPr>
          <a:xfrm>
            <a:off x="566928" y="1417320"/>
            <a:ext cx="7726680" cy="7132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sz="1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Autoridade monetária do país, o BCB tem como missão garantir a estabilidade do poder de compra da moeda, zelar por um sistema financeiro sólido, eficiente e competitivo e fomentar o bem-estar econômico da sociedade.</a:t>
            </a:r>
            <a:endParaRPr lang="en-US" sz="1750" dirty="0"/>
          </a:p>
        </p:txBody>
      </p:sp>
      <p:sp>
        <p:nvSpPr>
          <p:cNvPr id="4" name="Text 6">
            <a:extLst>
              <a:ext uri="{FF2B5EF4-FFF2-40B4-BE49-F238E27FC236}">
                <a16:creationId xmlns:a16="http://schemas.microsoft.com/office/drawing/2014/main" id="{8CFDCD15-F16F-EF14-9509-C8A96620E49D}"/>
              </a:ext>
            </a:extLst>
          </p:cNvPr>
          <p:cNvSpPr/>
          <p:nvPr/>
        </p:nvSpPr>
        <p:spPr>
          <a:xfrm>
            <a:off x="1078992" y="2487168"/>
            <a:ext cx="2560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endParaRPr lang="en-US" sz="1550" dirty="0"/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C1F03CAD-3CB1-1DAD-888E-B8285EFB01E4}"/>
              </a:ext>
            </a:extLst>
          </p:cNvPr>
          <p:cNvSpPr/>
          <p:nvPr/>
        </p:nvSpPr>
        <p:spPr>
          <a:xfrm>
            <a:off x="1335024" y="2487168"/>
            <a:ext cx="5212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Executar a política monetária</a:t>
            </a:r>
            <a:endParaRPr lang="en-US" sz="1600" dirty="0"/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587E4FD8-A62B-1A27-3568-2E84613B3B65}"/>
              </a:ext>
            </a:extLst>
          </p:cNvPr>
          <p:cNvSpPr/>
          <p:nvPr/>
        </p:nvSpPr>
        <p:spPr>
          <a:xfrm>
            <a:off x="1719072" y="2779776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Por meio do Copom, define a meta da Taxa Selic.</a:t>
            </a:r>
            <a:endParaRPr lang="en-US" sz="1320" dirty="0"/>
          </a:p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Atua para convergir a inflação à meta definida pelo CMN.</a:t>
            </a:r>
            <a:endParaRPr lang="en-US" sz="1320" dirty="0"/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4971FB52-569C-D835-9A59-B7891A12019B}"/>
              </a:ext>
            </a:extLst>
          </p:cNvPr>
          <p:cNvSpPr/>
          <p:nvPr/>
        </p:nvSpPr>
        <p:spPr>
          <a:xfrm>
            <a:off x="1078992" y="3438144"/>
            <a:ext cx="2560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endParaRPr lang="en-US" sz="1550" dirty="0"/>
          </a:p>
        </p:txBody>
      </p:sp>
      <p:sp>
        <p:nvSpPr>
          <p:cNvPr id="8" name="Text 10">
            <a:extLst>
              <a:ext uri="{FF2B5EF4-FFF2-40B4-BE49-F238E27FC236}">
                <a16:creationId xmlns:a16="http://schemas.microsoft.com/office/drawing/2014/main" id="{512F063A-4D47-895C-8BD6-59104F3CC4B6}"/>
              </a:ext>
            </a:extLst>
          </p:cNvPr>
          <p:cNvSpPr/>
          <p:nvPr/>
        </p:nvSpPr>
        <p:spPr>
          <a:xfrm>
            <a:off x="1335024" y="3438144"/>
            <a:ext cx="5212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e supervisionar o sistema financeiro</a:t>
            </a:r>
            <a:endParaRPr lang="en-US" sz="1550" dirty="0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0B779D53-FC5E-B4CF-CD4B-3F4721458A4D}"/>
              </a:ext>
            </a:extLst>
          </p:cNvPr>
          <p:cNvSpPr/>
          <p:nvPr/>
        </p:nvSpPr>
        <p:spPr>
          <a:xfrm>
            <a:off x="1719072" y="3730752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Supervisiona instituições financeiras autorizadas a funcionar.</a:t>
            </a:r>
            <a:endParaRPr lang="en-US" sz="1320" dirty="0"/>
          </a:p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Regula e fiscaliza instituições de pagamento.</a:t>
            </a:r>
            <a:endParaRPr lang="en-US" sz="1320" dirty="0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53320D77-FAB2-D5CD-1ADC-BD9AF5A5C655}"/>
              </a:ext>
            </a:extLst>
          </p:cNvPr>
          <p:cNvSpPr/>
          <p:nvPr/>
        </p:nvSpPr>
        <p:spPr>
          <a:xfrm>
            <a:off x="1078992" y="4389120"/>
            <a:ext cx="2560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endParaRPr lang="en-US" sz="1550" dirty="0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C52E5807-5ADF-EE2F-3B00-69A013715BE0}"/>
              </a:ext>
            </a:extLst>
          </p:cNvPr>
          <p:cNvSpPr/>
          <p:nvPr/>
        </p:nvSpPr>
        <p:spPr>
          <a:xfrm>
            <a:off x="1335024" y="4389120"/>
            <a:ext cx="5212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Emitir moeda e organizar o meio circulante</a:t>
            </a:r>
            <a:endParaRPr lang="en-US" sz="15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A3AF5A7D-D7A0-820F-22F8-F706B9EDD25C}"/>
              </a:ext>
            </a:extLst>
          </p:cNvPr>
          <p:cNvSpPr/>
          <p:nvPr/>
        </p:nvSpPr>
        <p:spPr>
          <a:xfrm>
            <a:off x="1719072" y="4681728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O BCB emite a moeda; a Casa da Moeda fabrica o numerário.</a:t>
            </a:r>
            <a:endParaRPr lang="en-US" sz="1320" dirty="0"/>
          </a:p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Controla a circulação do Real (R$).</a:t>
            </a:r>
            <a:endParaRPr lang="en-US" sz="132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4D1AC5D-BBE4-164B-18C6-87561FC64917}"/>
              </a:ext>
            </a:extLst>
          </p:cNvPr>
          <p:cNvSpPr/>
          <p:nvPr/>
        </p:nvSpPr>
        <p:spPr>
          <a:xfrm>
            <a:off x="1078992" y="5340096"/>
            <a:ext cx="2560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</a:t>
            </a:r>
            <a:endParaRPr lang="en-US" sz="155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37FF02A-631C-EFAA-D62B-DAB6AFFD01DC}"/>
              </a:ext>
            </a:extLst>
          </p:cNvPr>
          <p:cNvSpPr/>
          <p:nvPr/>
        </p:nvSpPr>
        <p:spPr>
          <a:xfrm>
            <a:off x="1335024" y="5340096"/>
            <a:ext cx="5212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Atuar como “banco dos bancos”</a:t>
            </a:r>
            <a:endParaRPr lang="en-US" sz="1550" dirty="0"/>
          </a:p>
        </p:txBody>
      </p:sp>
      <p:sp>
        <p:nvSpPr>
          <p:cNvPr id="20" name="Text 17">
            <a:extLst>
              <a:ext uri="{FF2B5EF4-FFF2-40B4-BE49-F238E27FC236}">
                <a16:creationId xmlns:a16="http://schemas.microsoft.com/office/drawing/2014/main" id="{06747B65-F25C-23D4-D8CF-3A3E1867EE95}"/>
              </a:ext>
            </a:extLst>
          </p:cNvPr>
          <p:cNvSpPr/>
          <p:nvPr/>
        </p:nvSpPr>
        <p:spPr>
          <a:xfrm>
            <a:off x="1719072" y="5632704"/>
            <a:ext cx="6400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Mantém contas das instituições financeiras no BCB.</a:t>
            </a:r>
            <a:endParaRPr lang="en-US" sz="1320" dirty="0"/>
          </a:p>
          <a:p>
            <a:pPr marL="0" indent="0" algn="l">
              <a:buNone/>
            </a:pPr>
            <a:r>
              <a:rPr lang="en-US" sz="13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Provê liquidez ao sistema quando necessário.</a:t>
            </a:r>
            <a:endParaRPr lang="en-US" sz="1320" dirty="0"/>
          </a:p>
        </p:txBody>
      </p:sp>
    </p:spTree>
    <p:extLst>
      <p:ext uri="{BB962C8B-B14F-4D97-AF65-F5344CB8AC3E}">
        <p14:creationId xmlns:p14="http://schemas.microsoft.com/office/powerpoint/2010/main" val="598248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62805-8B2F-43AB-3271-156F8ECC8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3D87285-5CCF-F6D6-1B4F-9E38C3386419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502663B-CFCE-F782-BF9F-68AAF0CFCC1B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1C4E05DF-04D0-9B2D-C670-57F71AA0987C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C836B349-42E8-6CF1-7BE1-C5AC7A77FFB4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Picture 2" descr="UMC">
            <a:extLst>
              <a:ext uri="{FF2B5EF4-FFF2-40B4-BE49-F238E27FC236}">
                <a16:creationId xmlns:a16="http://schemas.microsoft.com/office/drawing/2014/main" id="{65F7D483-7CF4-D15F-8871-FA33E494D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8">
            <a:extLst>
              <a:ext uri="{FF2B5EF4-FFF2-40B4-BE49-F238E27FC236}">
                <a16:creationId xmlns:a16="http://schemas.microsoft.com/office/drawing/2014/main" id="{1AC7EB70-FBEE-FD51-C97D-456553AC443A}"/>
              </a:ext>
            </a:extLst>
          </p:cNvPr>
          <p:cNvSpPr txBox="1"/>
          <p:nvPr/>
        </p:nvSpPr>
        <p:spPr>
          <a:xfrm>
            <a:off x="971600" y="1741936"/>
            <a:ext cx="690372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dirty="0">
                <a:solidFill>
                  <a:srgbClr val="000000"/>
                </a:solidFill>
                <a:latin typeface="Arial"/>
              </a:rPr>
              <a:t>5. Gerenciar as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reservas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internacionais</a:t>
            </a:r>
            <a:endParaRPr sz="1600" b="1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300"/>
              </a:spcAft>
            </a:pPr>
            <a:r>
              <a:rPr sz="1350" b="0" dirty="0">
                <a:solidFill>
                  <a:srgbClr val="000000"/>
                </a:solidFill>
                <a:latin typeface="Arial"/>
              </a:rPr>
              <a:t>   </a:t>
            </a:r>
            <a:r>
              <a:rPr lang="pt-BR" sz="1350" b="0" dirty="0">
                <a:solidFill>
                  <a:srgbClr val="000000"/>
                </a:solidFill>
                <a:latin typeface="Arial"/>
              </a:rPr>
              <a:t>     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-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Administra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os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ativos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externos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do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país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em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moeda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estrangeira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ouro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Aft>
                <a:spcPts val="300"/>
              </a:spcAft>
            </a:pPr>
            <a:r>
              <a:rPr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lang="pt-BR" sz="1350" b="0" dirty="0">
                <a:solidFill>
                  <a:srgbClr val="000000"/>
                </a:solidFill>
                <a:latin typeface="Arial"/>
              </a:rPr>
              <a:t>     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 -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Contribui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para a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estabilidade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externa e para a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liquidez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em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momentos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de crise.</a:t>
            </a:r>
          </a:p>
        </p:txBody>
      </p:sp>
      <p:sp>
        <p:nvSpPr>
          <p:cNvPr id="5" name="TextBox 9">
            <a:extLst>
              <a:ext uri="{FF2B5EF4-FFF2-40B4-BE49-F238E27FC236}">
                <a16:creationId xmlns:a16="http://schemas.microsoft.com/office/drawing/2014/main" id="{231634D2-3703-D57C-C0CB-B5DA85B0CCF5}"/>
              </a:ext>
            </a:extLst>
          </p:cNvPr>
          <p:cNvSpPr txBox="1"/>
          <p:nvPr/>
        </p:nvSpPr>
        <p:spPr>
          <a:xfrm>
            <a:off x="971600" y="3140968"/>
            <a:ext cx="690372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600" b="1" dirty="0">
                <a:solidFill>
                  <a:srgbClr val="000000"/>
                </a:solidFill>
                <a:latin typeface="Arial"/>
              </a:rPr>
              <a:t>6.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Zelar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pela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estabilidade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do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poder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de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compra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da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moeda</a:t>
            </a:r>
            <a:endParaRPr sz="1600" b="1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300"/>
              </a:spcAft>
            </a:pPr>
            <a:r>
              <a:rPr sz="1350" b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pt-BR" sz="1350" b="0" dirty="0">
                <a:solidFill>
                  <a:srgbClr val="000000"/>
                </a:solidFill>
                <a:latin typeface="Arial"/>
              </a:rPr>
              <a:t>   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pt-BR"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- Para isso, o BCB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conduz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política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monetária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busca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convergência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da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inflação</a:t>
            </a:r>
            <a:endParaRPr lang="pt-BR" sz="1350" b="0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300"/>
              </a:spcAft>
            </a:pPr>
            <a:r>
              <a:rPr lang="pt-BR" sz="1350" dirty="0">
                <a:solidFill>
                  <a:srgbClr val="000000"/>
                </a:solidFill>
                <a:latin typeface="Arial"/>
              </a:rPr>
              <a:t>        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para</a:t>
            </a:r>
            <a:r>
              <a:rPr lang="pt-BR" sz="13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a meta </a:t>
            </a:r>
            <a:r>
              <a:rPr sz="1350" b="0" dirty="0" err="1">
                <a:solidFill>
                  <a:srgbClr val="000000"/>
                </a:solidFill>
                <a:latin typeface="Arial"/>
              </a:rPr>
              <a:t>definida</a:t>
            </a:r>
            <a:r>
              <a:rPr sz="1350" b="0" dirty="0">
                <a:solidFill>
                  <a:srgbClr val="000000"/>
                </a:solidFill>
                <a:latin typeface="Arial"/>
              </a:rPr>
              <a:t> pelo CMN.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71D077E-9714-B4DE-4768-B40D5607F59D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 Central do </a:t>
            </a:r>
            <a:r>
              <a:rPr lang="en-US" sz="24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Brasil</a:t>
            </a: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(BCB)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32872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F0396-D152-0D60-73EA-735AD51B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5A37A3E-6BE5-FF36-5AC1-F7055C510B45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7A96C921-3FC8-F1E2-0EF9-5E9CDF6517DD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243B119F-145C-0903-B599-FB0F463D6E0E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F69DF077-2876-C6DC-B3BC-AE24967B3A25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6B2E0A9-CD12-209D-72F7-CE0D17D0E207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Comissão de Valores Mobiliários - CVM</a:t>
            </a:r>
          </a:p>
        </p:txBody>
      </p:sp>
      <p:pic>
        <p:nvPicPr>
          <p:cNvPr id="10" name="Picture 2" descr="UMC">
            <a:extLst>
              <a:ext uri="{FF2B5EF4-FFF2-40B4-BE49-F238E27FC236}">
                <a16:creationId xmlns:a16="http://schemas.microsoft.com/office/drawing/2014/main" id="{2A907721-DB12-E420-083F-24F87574EF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D0054FBC-D018-1352-CE0D-BB7615D26CC6}"/>
              </a:ext>
            </a:extLst>
          </p:cNvPr>
          <p:cNvSpPr txBox="1"/>
          <p:nvPr/>
        </p:nvSpPr>
        <p:spPr>
          <a:xfrm>
            <a:off x="891540" y="1193400"/>
            <a:ext cx="7360920" cy="7771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/>
            <a:r>
              <a:rPr sz="1600" b="0" dirty="0" err="1">
                <a:solidFill>
                  <a:srgbClr val="000000"/>
                </a:solidFill>
                <a:latin typeface="Arial"/>
              </a:rPr>
              <a:t>Autarquia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 federal em regime especial, </a:t>
            </a:r>
            <a:r>
              <a:rPr sz="1600" b="0" dirty="0" err="1">
                <a:solidFill>
                  <a:srgbClr val="000000"/>
                </a:solidFill>
                <a:latin typeface="Arial"/>
              </a:rPr>
              <a:t>vinculada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 ao </a:t>
            </a:r>
            <a:r>
              <a:rPr sz="1600" b="0" dirty="0" err="1">
                <a:solidFill>
                  <a:srgbClr val="000000"/>
                </a:solidFill>
                <a:latin typeface="Arial"/>
              </a:rPr>
              <a:t>Ministério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 da Fazenda.</a:t>
            </a:r>
          </a:p>
          <a:p>
            <a:pPr algn="just">
              <a:spcBef>
                <a:spcPts val="300"/>
              </a:spcBef>
            </a:pPr>
            <a:r>
              <a:rPr sz="1600" b="0" dirty="0" err="1">
                <a:solidFill>
                  <a:srgbClr val="000000"/>
                </a:solidFill>
                <a:latin typeface="Arial"/>
              </a:rPr>
              <a:t>Objetivo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: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fiscalizar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normatizar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,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disciplinar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e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desenvolver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 o mercado de </a:t>
            </a:r>
            <a:r>
              <a:rPr sz="1600" b="0" dirty="0" err="1">
                <a:solidFill>
                  <a:srgbClr val="000000"/>
                </a:solidFill>
                <a:latin typeface="Arial"/>
              </a:rPr>
              <a:t>valores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0" dirty="0" err="1">
                <a:solidFill>
                  <a:srgbClr val="000000"/>
                </a:solidFill>
                <a:latin typeface="Arial"/>
              </a:rPr>
              <a:t>mobiliários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 no </a:t>
            </a:r>
            <a:r>
              <a:rPr sz="1600" b="0" dirty="0" err="1">
                <a:solidFill>
                  <a:srgbClr val="000000"/>
                </a:solidFill>
                <a:latin typeface="Arial"/>
              </a:rPr>
              <a:t>Brasil</a:t>
            </a:r>
            <a:r>
              <a:rPr sz="1600" b="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3618C025-EB01-1A3D-6606-1C7CA496F3F8}"/>
              </a:ext>
            </a:extLst>
          </p:cNvPr>
          <p:cNvSpPr txBox="1"/>
          <p:nvPr/>
        </p:nvSpPr>
        <p:spPr>
          <a:xfrm>
            <a:off x="1060704" y="2378024"/>
            <a:ext cx="7903784" cy="43868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b="1" dirty="0">
                <a:solidFill>
                  <a:srgbClr val="000000"/>
                </a:solidFill>
                <a:latin typeface="Arial"/>
              </a:rPr>
              <a:t>1. 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Regular e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fiscalizar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o mercado de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valores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mobiliários</a:t>
            </a:r>
            <a:endParaRPr sz="1600" b="1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r>
              <a:rPr sz="1400" b="0" dirty="0">
                <a:solidFill>
                  <a:srgbClr val="000000"/>
                </a:solidFill>
                <a:latin typeface="Arial"/>
              </a:rPr>
              <a:t>Atua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sobre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emissão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, distribuição,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negociação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intermediação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 de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ações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debêntures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fundos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derivativos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demais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valores</a:t>
            </a:r>
            <a:r>
              <a:rPr sz="140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b="0" dirty="0" err="1">
                <a:solidFill>
                  <a:srgbClr val="000000"/>
                </a:solidFill>
                <a:latin typeface="Arial"/>
              </a:rPr>
              <a:t>mobiliários</a:t>
            </a:r>
            <a:endParaRPr lang="pt-BR" sz="1400" b="0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r>
              <a:rPr sz="1060" b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Bef>
                <a:spcPts val="80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Arial"/>
              </a:rPr>
              <a:t>2.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Proteger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os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investidores</a:t>
            </a:r>
            <a:endParaRPr sz="1600" b="1" dirty="0">
              <a:solidFill>
                <a:srgbClr val="000000"/>
              </a:solidFill>
              <a:latin typeface="Arial"/>
            </a:endParaRPr>
          </a:p>
          <a:p>
            <a:r>
              <a:rPr sz="1400" dirty="0" err="1">
                <a:solidFill>
                  <a:srgbClr val="000000"/>
                </a:solidFill>
                <a:latin typeface="Arial"/>
              </a:rPr>
              <a:t>Promove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transparência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integridade</a:t>
            </a:r>
            <a:r>
              <a:rPr sz="1400" dirty="0">
                <a:solidFill>
                  <a:srgbClr val="000000"/>
                </a:solidFill>
                <a:latin typeface="Arial"/>
              </a:rPr>
              <a:t> das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informações</a:t>
            </a:r>
            <a:r>
              <a:rPr sz="1400" dirty="0">
                <a:solidFill>
                  <a:srgbClr val="000000"/>
                </a:solidFill>
                <a:latin typeface="Arial"/>
              </a:rPr>
              <a:t> 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combate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fraudes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manipulação</a:t>
            </a:r>
            <a:r>
              <a:rPr sz="1400" dirty="0">
                <a:solidFill>
                  <a:srgbClr val="000000"/>
                </a:solidFill>
                <a:latin typeface="Arial"/>
              </a:rPr>
              <a:t> de mercado e uso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indevido</a:t>
            </a:r>
            <a:r>
              <a:rPr sz="1400" dirty="0">
                <a:solidFill>
                  <a:srgbClr val="000000"/>
                </a:solidFill>
                <a:latin typeface="Arial"/>
              </a:rPr>
              <a:t> de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informação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privilegiada</a:t>
            </a:r>
            <a:r>
              <a:rPr sz="1400" dirty="0">
                <a:solidFill>
                  <a:srgbClr val="000000"/>
                </a:solidFill>
                <a:latin typeface="Arial"/>
              </a:rPr>
              <a:t>.</a:t>
            </a:r>
            <a:endParaRPr lang="pt-BR" sz="1400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endParaRPr sz="1060" b="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00"/>
              </a:spcBef>
            </a:pPr>
            <a:r>
              <a:rPr b="1" dirty="0">
                <a:solidFill>
                  <a:srgbClr val="000000"/>
                </a:solidFill>
                <a:latin typeface="Arial"/>
              </a:rPr>
              <a:t>3.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Supervisionar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companhias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abertas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e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emissores</a:t>
            </a:r>
            <a:endParaRPr sz="1600" b="1" dirty="0">
              <a:solidFill>
                <a:srgbClr val="000000"/>
              </a:solidFill>
              <a:latin typeface="Arial"/>
            </a:endParaRPr>
          </a:p>
          <a:p>
            <a:pPr>
              <a:spcAft>
                <a:spcPts val="0"/>
              </a:spcAft>
            </a:pPr>
            <a:r>
              <a:rPr sz="1400" dirty="0">
                <a:solidFill>
                  <a:srgbClr val="000000"/>
                </a:solidFill>
                <a:latin typeface="Arial"/>
              </a:rPr>
              <a:t>Exige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divulgação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periódica</a:t>
            </a:r>
            <a:r>
              <a:rPr sz="1400" dirty="0">
                <a:solidFill>
                  <a:srgbClr val="000000"/>
                </a:solidFill>
                <a:latin typeface="Arial"/>
              </a:rPr>
              <a:t> de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informações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financeiras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fatos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relevantes</a:t>
            </a:r>
            <a:r>
              <a:rPr sz="1400" dirty="0">
                <a:solidFill>
                  <a:srgbClr val="000000"/>
                </a:solidFill>
                <a:latin typeface="Arial"/>
              </a:rPr>
              <a:t> 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demais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informações</a:t>
            </a:r>
            <a:r>
              <a:rPr sz="1400" dirty="0">
                <a:solidFill>
                  <a:srgbClr val="000000"/>
                </a:solidFill>
                <a:latin typeface="Arial"/>
              </a:rPr>
              <a:t> ao mercado.</a:t>
            </a:r>
            <a:endParaRPr lang="pt-BR" sz="1400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endParaRPr sz="1060" b="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00"/>
              </a:spcBef>
              <a:spcAft>
                <a:spcPts val="0"/>
              </a:spcAft>
            </a:pPr>
            <a:r>
              <a:rPr sz="1600" b="1" dirty="0">
                <a:solidFill>
                  <a:srgbClr val="000000"/>
                </a:solidFill>
                <a:latin typeface="Arial"/>
              </a:rPr>
              <a:t>4.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Supervisionar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participantes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regulados</a:t>
            </a:r>
            <a:endParaRPr sz="1600" b="1" dirty="0">
              <a:solidFill>
                <a:srgbClr val="000000"/>
              </a:solidFill>
              <a:latin typeface="Arial"/>
            </a:endParaRPr>
          </a:p>
          <a:p>
            <a:r>
              <a:rPr sz="1400" dirty="0" err="1">
                <a:solidFill>
                  <a:srgbClr val="000000"/>
                </a:solidFill>
                <a:latin typeface="Arial"/>
              </a:rPr>
              <a:t>Acompanha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corretoras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distribuidoras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administradores</a:t>
            </a:r>
            <a:r>
              <a:rPr sz="1400" dirty="0">
                <a:solidFill>
                  <a:srgbClr val="000000"/>
                </a:solidFill>
                <a:latin typeface="Arial"/>
              </a:rPr>
              <a:t> de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carteira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consultores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analistas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auditores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independentes</a:t>
            </a:r>
            <a:r>
              <a:rPr sz="1400" dirty="0">
                <a:solidFill>
                  <a:srgbClr val="000000"/>
                </a:solidFill>
                <a:latin typeface="Arial"/>
              </a:rPr>
              <a:t> 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fundos</a:t>
            </a:r>
            <a:r>
              <a:rPr sz="1400" dirty="0">
                <a:solidFill>
                  <a:srgbClr val="000000"/>
                </a:solidFill>
                <a:latin typeface="Arial"/>
              </a:rPr>
              <a:t> de investimento.</a:t>
            </a:r>
            <a:endParaRPr lang="pt-BR" sz="1400" dirty="0">
              <a:solidFill>
                <a:srgbClr val="000000"/>
              </a:solidFill>
              <a:latin typeface="Arial"/>
            </a:endParaRPr>
          </a:p>
          <a:p>
            <a:pPr algn="l">
              <a:spcAft>
                <a:spcPts val="0"/>
              </a:spcAft>
            </a:pPr>
            <a:endParaRPr sz="1060" b="0" dirty="0">
              <a:solidFill>
                <a:srgbClr val="000000"/>
              </a:solidFill>
              <a:latin typeface="Arial"/>
            </a:endParaRPr>
          </a:p>
          <a:p>
            <a:pPr>
              <a:spcBef>
                <a:spcPts val="800"/>
              </a:spcBef>
            </a:pPr>
            <a:r>
              <a:rPr sz="1600" b="1" dirty="0">
                <a:solidFill>
                  <a:srgbClr val="000000"/>
                </a:solidFill>
                <a:latin typeface="Arial"/>
              </a:rPr>
              <a:t>5.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Fomentar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o </a:t>
            </a:r>
            <a:r>
              <a:rPr sz="1600" b="1" dirty="0" err="1">
                <a:solidFill>
                  <a:srgbClr val="000000"/>
                </a:solidFill>
                <a:latin typeface="Arial"/>
              </a:rPr>
              <a:t>desenvolvimento</a:t>
            </a:r>
            <a:r>
              <a:rPr sz="1600" b="1" dirty="0">
                <a:solidFill>
                  <a:srgbClr val="000000"/>
                </a:solidFill>
                <a:latin typeface="Arial"/>
              </a:rPr>
              <a:t> do mercado</a:t>
            </a:r>
          </a:p>
          <a:p>
            <a:pPr>
              <a:spcAft>
                <a:spcPts val="0"/>
              </a:spcAft>
            </a:pPr>
            <a:r>
              <a:rPr sz="1400" dirty="0" err="1">
                <a:solidFill>
                  <a:srgbClr val="000000"/>
                </a:solidFill>
                <a:latin typeface="Arial"/>
              </a:rPr>
              <a:t>Aprimora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normas</a:t>
            </a:r>
            <a:r>
              <a:rPr sz="1400" dirty="0">
                <a:solidFill>
                  <a:srgbClr val="000000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incentiva</a:t>
            </a:r>
            <a:r>
              <a:rPr sz="1400" dirty="0">
                <a:solidFill>
                  <a:srgbClr val="000000"/>
                </a:solidFill>
                <a:latin typeface="Arial"/>
              </a:rPr>
              <a:t> boas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práticas</a:t>
            </a:r>
            <a:r>
              <a:rPr sz="1400" dirty="0">
                <a:solidFill>
                  <a:srgbClr val="000000"/>
                </a:solidFill>
                <a:latin typeface="Arial"/>
              </a:rPr>
              <a:t> 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amplia</a:t>
            </a:r>
            <a:r>
              <a:rPr sz="1400" dirty="0">
                <a:solidFill>
                  <a:srgbClr val="000000"/>
                </a:solidFill>
                <a:latin typeface="Arial"/>
              </a:rPr>
              <a:t> a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confiança</a:t>
            </a:r>
            <a:r>
              <a:rPr sz="1400" dirty="0">
                <a:solidFill>
                  <a:srgbClr val="000000"/>
                </a:solidFill>
                <a:latin typeface="Arial"/>
              </a:rPr>
              <a:t> na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captação</a:t>
            </a:r>
            <a:r>
              <a:rPr sz="1400" dirty="0">
                <a:solidFill>
                  <a:srgbClr val="00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pública</a:t>
            </a:r>
            <a:r>
              <a:rPr sz="1400" dirty="0">
                <a:solidFill>
                  <a:srgbClr val="000000"/>
                </a:solidFill>
                <a:latin typeface="Arial"/>
              </a:rPr>
              <a:t> de </a:t>
            </a:r>
            <a:r>
              <a:rPr sz="1400" dirty="0" err="1">
                <a:solidFill>
                  <a:srgbClr val="000000"/>
                </a:solidFill>
                <a:latin typeface="Arial"/>
              </a:rPr>
              <a:t>recursos</a:t>
            </a:r>
            <a:r>
              <a:rPr sz="140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65354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986A2-9DFE-EC6A-ACEE-0A616E3A8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E215FE6-AB90-F0C4-7B4B-110F289D50A0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CDC270CD-2D6F-F701-A521-433518E6347B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6EC3A868-CAB8-CD1A-0B16-C6330626463A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9" name="Retângulo 88">
            <a:extLst>
              <a:ext uri="{FF2B5EF4-FFF2-40B4-BE49-F238E27FC236}">
                <a16:creationId xmlns:a16="http://schemas.microsoft.com/office/drawing/2014/main" id="{9E3D091A-ED73-8D38-39BC-D9E647215705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6F25D17-8D5B-FCD6-9B89-783BBFF27239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Comissão de Valores Mobiliários - CVM</a:t>
            </a:r>
          </a:p>
        </p:txBody>
      </p:sp>
      <p:pic>
        <p:nvPicPr>
          <p:cNvPr id="10" name="Picture 2" descr="UMC">
            <a:extLst>
              <a:ext uri="{FF2B5EF4-FFF2-40B4-BE49-F238E27FC236}">
                <a16:creationId xmlns:a16="http://schemas.microsoft.com/office/drawing/2014/main" id="{0F2AC073-F0D4-D803-985E-966207738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hape 4">
            <a:extLst>
              <a:ext uri="{FF2B5EF4-FFF2-40B4-BE49-F238E27FC236}">
                <a16:creationId xmlns:a16="http://schemas.microsoft.com/office/drawing/2014/main" id="{78AF5502-C1D8-43A8-9BCB-A33A9DDB2C9F}"/>
              </a:ext>
            </a:extLst>
          </p:cNvPr>
          <p:cNvSpPr/>
          <p:nvPr/>
        </p:nvSpPr>
        <p:spPr>
          <a:xfrm>
            <a:off x="573853" y="1292696"/>
            <a:ext cx="6355080" cy="50292"/>
          </a:xfrm>
          <a:prstGeom prst="rect">
            <a:avLst/>
          </a:prstGeom>
          <a:solidFill>
            <a:srgbClr val="F10D1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7">
            <a:extLst>
              <a:ext uri="{FF2B5EF4-FFF2-40B4-BE49-F238E27FC236}">
                <a16:creationId xmlns:a16="http://schemas.microsoft.com/office/drawing/2014/main" id="{39A16EC3-7586-8FD8-843C-C6CD5D7EC748}"/>
              </a:ext>
            </a:extLst>
          </p:cNvPr>
          <p:cNvSpPr/>
          <p:nvPr/>
        </p:nvSpPr>
        <p:spPr>
          <a:xfrm>
            <a:off x="820741" y="1512152"/>
            <a:ext cx="73152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CVM é uma autarquia federal vinculada ao Ministério da Fazenda, responsável por fiscalizar, normatizar, disciplinar e desenvolver o mercado de valores mobiliários no Brasil.</a:t>
            </a:r>
            <a:endParaRPr lang="en-US" sz="1400" dirty="0"/>
          </a:p>
        </p:txBody>
      </p:sp>
      <p:sp>
        <p:nvSpPr>
          <p:cNvPr id="7" name="Shape 8">
            <a:extLst>
              <a:ext uri="{FF2B5EF4-FFF2-40B4-BE49-F238E27FC236}">
                <a16:creationId xmlns:a16="http://schemas.microsoft.com/office/drawing/2014/main" id="{BDEF0C21-07B5-9E62-F801-6684C8B55D47}"/>
              </a:ext>
            </a:extLst>
          </p:cNvPr>
          <p:cNvSpPr/>
          <p:nvPr/>
        </p:nvSpPr>
        <p:spPr>
          <a:xfrm>
            <a:off x="3563941" y="3030056"/>
            <a:ext cx="1554480" cy="640080"/>
          </a:xfrm>
          <a:prstGeom prst="roundRect">
            <a:avLst>
              <a:gd name="adj" fmla="val 28571"/>
            </a:avLst>
          </a:prstGeom>
          <a:solidFill>
            <a:srgbClr val="EEF3FA"/>
          </a:solidFill>
          <a:ln w="19050">
            <a:solidFill>
              <a:srgbClr val="203A70"/>
            </a:solidFill>
            <a:prstDash val="solid"/>
          </a:ln>
          <a:effectLst>
            <a:outerShdw blurRad="12700" dist="50800" dir="2700000" algn="bl" rotWithShape="0">
              <a:srgbClr val="999999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Text 9">
            <a:extLst>
              <a:ext uri="{FF2B5EF4-FFF2-40B4-BE49-F238E27FC236}">
                <a16:creationId xmlns:a16="http://schemas.microsoft.com/office/drawing/2014/main" id="{E6F84C8B-8359-909C-6899-4BA0584EB4D2}"/>
              </a:ext>
            </a:extLst>
          </p:cNvPr>
          <p:cNvSpPr/>
          <p:nvPr/>
        </p:nvSpPr>
        <p:spPr>
          <a:xfrm>
            <a:off x="3655381" y="3121496"/>
            <a:ext cx="13716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CVM</a:t>
            </a:r>
            <a:endParaRPr lang="en-US" sz="240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E0C7C530-F045-79AE-49BB-CEAFE1529784}"/>
              </a:ext>
            </a:extLst>
          </p:cNvPr>
          <p:cNvSpPr/>
          <p:nvPr/>
        </p:nvSpPr>
        <p:spPr>
          <a:xfrm>
            <a:off x="2100901" y="2280248"/>
            <a:ext cx="12344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7780">
            <a:solidFill>
              <a:srgbClr val="203A70"/>
            </a:solidFill>
            <a:prstDash val="solid"/>
          </a:ln>
          <a:effectLst>
            <a:outerShdw blurRad="12700" dist="50800" dir="2700000" algn="bl" rotWithShape="0">
              <a:srgbClr val="999999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36D917E8-1F30-DB76-5692-0ECF82F0949B}"/>
              </a:ext>
            </a:extLst>
          </p:cNvPr>
          <p:cNvSpPr/>
          <p:nvPr/>
        </p:nvSpPr>
        <p:spPr>
          <a:xfrm>
            <a:off x="2146621" y="2353400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INVESTIDORES</a:t>
            </a:r>
            <a:endParaRPr lang="en-US" sz="850" dirty="0"/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8487915E-9BEC-1BC0-0EB3-DA3FB05949E7}"/>
              </a:ext>
            </a:extLst>
          </p:cNvPr>
          <p:cNvSpPr/>
          <p:nvPr/>
        </p:nvSpPr>
        <p:spPr>
          <a:xfrm>
            <a:off x="2164909" y="2554568"/>
            <a:ext cx="110642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proteção e informação adequada</a:t>
            </a:r>
            <a:endParaRPr lang="en-US" sz="750" dirty="0"/>
          </a:p>
        </p:txBody>
      </p:sp>
      <p:sp>
        <p:nvSpPr>
          <p:cNvPr id="14" name="Shape 13">
            <a:extLst>
              <a:ext uri="{FF2B5EF4-FFF2-40B4-BE49-F238E27FC236}">
                <a16:creationId xmlns:a16="http://schemas.microsoft.com/office/drawing/2014/main" id="{862B8363-F95F-988D-CB18-FA703B299F3E}"/>
              </a:ext>
            </a:extLst>
          </p:cNvPr>
          <p:cNvSpPr/>
          <p:nvPr/>
        </p:nvSpPr>
        <p:spPr>
          <a:xfrm>
            <a:off x="5347021" y="2280248"/>
            <a:ext cx="12344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7780">
            <a:solidFill>
              <a:srgbClr val="203A70"/>
            </a:solidFill>
            <a:prstDash val="solid"/>
          </a:ln>
          <a:effectLst>
            <a:outerShdw blurRad="12700" dist="50800" dir="2700000" algn="bl" rotWithShape="0">
              <a:srgbClr val="999999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Text 14">
            <a:extLst>
              <a:ext uri="{FF2B5EF4-FFF2-40B4-BE49-F238E27FC236}">
                <a16:creationId xmlns:a16="http://schemas.microsoft.com/office/drawing/2014/main" id="{B537FA14-2B35-54B5-D61A-CE0E5DD72BE7}"/>
              </a:ext>
            </a:extLst>
          </p:cNvPr>
          <p:cNvSpPr/>
          <p:nvPr/>
        </p:nvSpPr>
        <p:spPr>
          <a:xfrm>
            <a:off x="5392741" y="2353400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EMPRESAS</a:t>
            </a:r>
            <a:endParaRPr lang="en-US" sz="850" dirty="0"/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437CD64A-BAC7-BDDF-25B1-8271D5FC8A9B}"/>
              </a:ext>
            </a:extLst>
          </p:cNvPr>
          <p:cNvSpPr/>
          <p:nvPr/>
        </p:nvSpPr>
        <p:spPr>
          <a:xfrm>
            <a:off x="5411029" y="2554568"/>
            <a:ext cx="110642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transparência e captação pública</a:t>
            </a:r>
            <a:endParaRPr lang="en-US" sz="750" dirty="0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BD0EF6CD-863C-634A-505C-95E6418E6602}"/>
              </a:ext>
            </a:extLst>
          </p:cNvPr>
          <p:cNvSpPr/>
          <p:nvPr/>
        </p:nvSpPr>
        <p:spPr>
          <a:xfrm>
            <a:off x="2100901" y="3761576"/>
            <a:ext cx="12344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7780">
            <a:solidFill>
              <a:srgbClr val="203A70"/>
            </a:solidFill>
            <a:prstDash val="solid"/>
          </a:ln>
          <a:effectLst>
            <a:outerShdw blurRad="12700" dist="50800" dir="2700000" algn="bl" rotWithShape="0">
              <a:srgbClr val="999999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Text 17">
            <a:extLst>
              <a:ext uri="{FF2B5EF4-FFF2-40B4-BE49-F238E27FC236}">
                <a16:creationId xmlns:a16="http://schemas.microsoft.com/office/drawing/2014/main" id="{7D209C38-A62A-FA7B-9E62-687600F6A024}"/>
              </a:ext>
            </a:extLst>
          </p:cNvPr>
          <p:cNvSpPr/>
          <p:nvPr/>
        </p:nvSpPr>
        <p:spPr>
          <a:xfrm>
            <a:off x="2146621" y="3834728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INTERMEDIÁRIOS</a:t>
            </a:r>
            <a:endParaRPr lang="en-US" sz="85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5668CF4-7F22-068C-9C0E-41CA9EC68069}"/>
              </a:ext>
            </a:extLst>
          </p:cNvPr>
          <p:cNvSpPr/>
          <p:nvPr/>
        </p:nvSpPr>
        <p:spPr>
          <a:xfrm>
            <a:off x="2164909" y="4035896"/>
            <a:ext cx="110642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supervisão e regras de conduta</a:t>
            </a:r>
            <a:endParaRPr lang="en-US" sz="75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3ECBEB43-BD30-416A-B850-47C3B9E1610B}"/>
              </a:ext>
            </a:extLst>
          </p:cNvPr>
          <p:cNvSpPr/>
          <p:nvPr/>
        </p:nvSpPr>
        <p:spPr>
          <a:xfrm>
            <a:off x="5347021" y="3761576"/>
            <a:ext cx="123444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7780">
            <a:solidFill>
              <a:srgbClr val="203A70"/>
            </a:solidFill>
            <a:prstDash val="solid"/>
          </a:ln>
          <a:effectLst>
            <a:outerShdw blurRad="12700" dist="50800" dir="2700000" algn="bl" rotWithShape="0">
              <a:srgbClr val="999999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A5B169D-6010-18A8-952D-63E2DB24D1BA}"/>
              </a:ext>
            </a:extLst>
          </p:cNvPr>
          <p:cNvSpPr/>
          <p:nvPr/>
        </p:nvSpPr>
        <p:spPr>
          <a:xfrm>
            <a:off x="5392741" y="3834728"/>
            <a:ext cx="11430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FUNDOS</a:t>
            </a:r>
            <a:endParaRPr lang="en-US" sz="85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8FA1ABF3-B4AD-4B37-EB89-35D99B0DEF9C}"/>
              </a:ext>
            </a:extLst>
          </p:cNvPr>
          <p:cNvSpPr/>
          <p:nvPr/>
        </p:nvSpPr>
        <p:spPr>
          <a:xfrm>
            <a:off x="5411029" y="4035896"/>
            <a:ext cx="1106424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registro, divulgação e fiscalização</a:t>
            </a:r>
            <a:endParaRPr lang="en-US" sz="75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80791068-2BFE-0876-B6DE-0053AA2CF19D}"/>
              </a:ext>
            </a:extLst>
          </p:cNvPr>
          <p:cNvSpPr/>
          <p:nvPr/>
        </p:nvSpPr>
        <p:spPr>
          <a:xfrm>
            <a:off x="1186501" y="5005160"/>
            <a:ext cx="2743200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Importância da CVM</a:t>
            </a:r>
            <a:endParaRPr lang="en-US" sz="155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2EF223C5-B543-4475-8A8B-60BEC2F7BEEE}"/>
              </a:ext>
            </a:extLst>
          </p:cNvPr>
          <p:cNvSpPr/>
          <p:nvPr/>
        </p:nvSpPr>
        <p:spPr>
          <a:xfrm>
            <a:off x="1186501" y="5508080"/>
            <a:ext cx="7040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Fortalece a confiança</a:t>
            </a: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 mercado de capitais;</a:t>
            </a:r>
            <a:endParaRPr lang="en-US" sz="137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7738B3E-4F55-D0CB-7C26-5D2BEFA19559}"/>
              </a:ext>
            </a:extLst>
          </p:cNvPr>
          <p:cNvSpPr/>
          <p:nvPr/>
        </p:nvSpPr>
        <p:spPr>
          <a:xfrm>
            <a:off x="1186501" y="5800688"/>
            <a:ext cx="7040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Amplia a segurança jurídica</a:t>
            </a: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para empresas e investidores;</a:t>
            </a:r>
            <a:endParaRPr lang="en-US" sz="137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00085793-22B4-072A-8F81-55A4F194C925}"/>
              </a:ext>
            </a:extLst>
          </p:cNvPr>
          <p:cNvSpPr/>
          <p:nvPr/>
        </p:nvSpPr>
        <p:spPr>
          <a:xfrm>
            <a:off x="1186501" y="6093296"/>
            <a:ext cx="7040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Estimula o financiamento de longo prazo</a:t>
            </a: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das empresas via captação pública de recursos.</a:t>
            </a:r>
            <a:endParaRPr lang="en-US" sz="1370" dirty="0"/>
          </a:p>
        </p:txBody>
      </p:sp>
    </p:spTree>
    <p:extLst>
      <p:ext uri="{BB962C8B-B14F-4D97-AF65-F5344CB8AC3E}">
        <p14:creationId xmlns:p14="http://schemas.microsoft.com/office/powerpoint/2010/main" val="3919052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CE19B-390F-6785-1C5D-926A87649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37B45202-464D-67E2-864F-2D7ABBBDFCC6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82B3DBD-F31A-A2B4-811F-3E1A9FB97872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570F1C2-27F2-C105-04FA-D99D984BCF20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A1EF7E1-4065-7A2C-6751-C7EC7048D4BB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52B307A-B398-0902-06B3-3AC15356688C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877D92C4-6887-0FBC-96C0-C3388D30C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ergaminho horizontal 24">
            <a:extLst>
              <a:ext uri="{FF2B5EF4-FFF2-40B4-BE49-F238E27FC236}">
                <a16:creationId xmlns:a16="http://schemas.microsoft.com/office/drawing/2014/main" id="{427A0DF3-A052-A991-4139-2B6D36BD493F}"/>
              </a:ext>
            </a:extLst>
          </p:cNvPr>
          <p:cNvSpPr/>
          <p:nvPr/>
        </p:nvSpPr>
        <p:spPr>
          <a:xfrm>
            <a:off x="547432" y="1124744"/>
            <a:ext cx="3448504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Conceito</a:t>
            </a: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43CAC8D0-74FB-42BA-B32A-752AEEA1216A}"/>
              </a:ext>
            </a:extLst>
          </p:cNvPr>
          <p:cNvSpPr txBox="1"/>
          <p:nvPr/>
        </p:nvSpPr>
        <p:spPr>
          <a:xfrm>
            <a:off x="731520" y="1874519"/>
            <a:ext cx="717804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530" b="0" dirty="0">
                <a:solidFill>
                  <a:srgbClr val="000000"/>
                </a:solidFill>
                <a:latin typeface="Arial"/>
              </a:rPr>
              <a:t>O mercado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financeiro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é o conjunto de mercados,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instituições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instrumentos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que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viabiliza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a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transferência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de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recursos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entre </a:t>
            </a:r>
            <a:r>
              <a:rPr sz="1530" b="1" dirty="0" err="1">
                <a:solidFill>
                  <a:srgbClr val="000000"/>
                </a:solidFill>
                <a:latin typeface="Arial"/>
              </a:rPr>
              <a:t>agentes</a:t>
            </a:r>
            <a:r>
              <a:rPr sz="153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30" b="1" dirty="0" err="1">
                <a:solidFill>
                  <a:srgbClr val="000000"/>
                </a:solidFill>
                <a:latin typeface="Arial"/>
              </a:rPr>
              <a:t>superavitários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—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poupadores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investidores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— e </a:t>
            </a:r>
            <a:r>
              <a:rPr sz="1530" b="1" dirty="0" err="1">
                <a:solidFill>
                  <a:srgbClr val="000000"/>
                </a:solidFill>
                <a:latin typeface="Arial"/>
              </a:rPr>
              <a:t>agentes</a:t>
            </a:r>
            <a:r>
              <a:rPr sz="153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530" b="1" dirty="0" err="1">
                <a:solidFill>
                  <a:srgbClr val="000000"/>
                </a:solidFill>
                <a:latin typeface="Arial"/>
              </a:rPr>
              <a:t>deficitários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—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tomadores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—, por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meio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da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negociação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de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ativos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financeiros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530" b="0" dirty="0" err="1">
                <a:solidFill>
                  <a:srgbClr val="000000"/>
                </a:solidFill>
                <a:latin typeface="Arial"/>
              </a:rPr>
              <a:t>contratos</a:t>
            </a:r>
            <a:r>
              <a:rPr sz="1530" b="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066AA3A2-17F5-E18F-57C7-1AB9CF6E0DB9}"/>
              </a:ext>
            </a:extLst>
          </p:cNvPr>
          <p:cNvSpPr txBox="1"/>
          <p:nvPr/>
        </p:nvSpPr>
        <p:spPr>
          <a:xfrm>
            <a:off x="777240" y="3154680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000000"/>
                </a:solidFill>
                <a:latin typeface="Arial"/>
              </a:rPr>
              <a:t>Importância: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6F650702-370E-A871-B170-65F45345EDF8}"/>
              </a:ext>
            </a:extLst>
          </p:cNvPr>
          <p:cNvSpPr txBox="1"/>
          <p:nvPr/>
        </p:nvSpPr>
        <p:spPr>
          <a:xfrm>
            <a:off x="804672" y="3611880"/>
            <a:ext cx="7040880" cy="1783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450" dirty="0">
                <a:solidFill>
                  <a:srgbClr val="000000"/>
                </a:solidFill>
                <a:latin typeface="Arial"/>
              </a:rPr>
              <a:t>•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Canaliza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a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poupança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para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investimentos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produtivos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450" dirty="0">
                <a:solidFill>
                  <a:srgbClr val="000000"/>
                </a:solidFill>
                <a:latin typeface="Arial"/>
              </a:rPr>
              <a:t>•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Permite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formação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de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preços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e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liquidez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para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ativos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financeiros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450" dirty="0">
                <a:solidFill>
                  <a:srgbClr val="000000"/>
                </a:solidFill>
                <a:latin typeface="Arial"/>
              </a:rPr>
              <a:t>•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Viabiliza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financiamento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para empresas,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famílias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e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governo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450" dirty="0">
                <a:solidFill>
                  <a:srgbClr val="000000"/>
                </a:solidFill>
                <a:latin typeface="Arial"/>
              </a:rPr>
              <a:t>• 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Apoia a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gestão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de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riscos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e a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confiança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 dos </a:t>
            </a:r>
            <a:r>
              <a:rPr sz="1450" b="0" dirty="0" err="1">
                <a:solidFill>
                  <a:srgbClr val="000000"/>
                </a:solidFill>
                <a:latin typeface="Arial"/>
              </a:rPr>
              <a:t>investidores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.</a:t>
            </a:r>
          </a:p>
          <a:p>
            <a:pPr algn="l">
              <a:spcAft>
                <a:spcPts val="800"/>
              </a:spcAft>
            </a:pPr>
            <a:r>
              <a:rPr sz="1450" dirty="0">
                <a:solidFill>
                  <a:srgbClr val="000000"/>
                </a:solidFill>
                <a:latin typeface="Arial"/>
              </a:rPr>
              <a:t>•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Contribui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para o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crescimento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</a:t>
            </a:r>
            <a:r>
              <a:rPr sz="1450" b="1" dirty="0" err="1">
                <a:solidFill>
                  <a:srgbClr val="000000"/>
                </a:solidFill>
                <a:latin typeface="Arial"/>
              </a:rPr>
              <a:t>econômico</a:t>
            </a:r>
            <a:r>
              <a:rPr sz="1450" b="1" dirty="0">
                <a:solidFill>
                  <a:srgbClr val="000000"/>
                </a:solidFill>
                <a:latin typeface="Arial"/>
              </a:rPr>
              <a:t> sustentável</a:t>
            </a:r>
            <a:r>
              <a:rPr sz="1450" b="0" dirty="0">
                <a:solidFill>
                  <a:srgbClr val="000000"/>
                </a:solidFill>
                <a:latin typeface="Arial"/>
              </a:rPr>
              <a:t>.</a:t>
            </a:r>
          </a:p>
        </p:txBody>
      </p: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C8C44F0D-ACA6-466D-A344-7FD75D802472}"/>
              </a:ext>
            </a:extLst>
          </p:cNvPr>
          <p:cNvSpPr/>
          <p:nvPr/>
        </p:nvSpPr>
        <p:spPr>
          <a:xfrm>
            <a:off x="804672" y="5877272"/>
            <a:ext cx="7040880" cy="393192"/>
          </a:xfrm>
          <a:prstGeom prst="roundRect">
            <a:avLst/>
          </a:prstGeom>
          <a:solidFill>
            <a:srgbClr val="F3F6FA"/>
          </a:solidFill>
          <a:ln w="7620">
            <a:solidFill>
              <a:srgbClr val="BEC8D7"/>
            </a:solidFill>
          </a:ln>
          <a:effectLst>
            <a:outerShdw blurRad="25400" dist="19050" dir="5400000" algn="br" rotWithShape="0">
              <a:srgbClr val="777777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050">
                <a:solidFill>
                  <a:srgbClr val="282828"/>
                </a:solidFill>
                <a:latin typeface="Arial"/>
              </a:rPr>
              <a:t>Principais segmentos: mercado monetário, mercado de crédito, mercado de capitais e mercado de câmbio.</a:t>
            </a:r>
          </a:p>
        </p:txBody>
      </p:sp>
    </p:spTree>
    <p:extLst>
      <p:ext uri="{BB962C8B-B14F-4D97-AF65-F5344CB8AC3E}">
        <p14:creationId xmlns:p14="http://schemas.microsoft.com/office/powerpoint/2010/main" val="2883199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0D47A-48B9-3172-4DC3-88B1173A0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7B8EE1A0-C429-50CC-359F-A96513E931C6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5C0E1C8-7DD1-7A2D-36AD-D31067EFA2D5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FDBA0D6-2EAD-6B15-C491-621ED2B67492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40695E3-46A2-AA7C-BFA2-8ACC3BE7EC5C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08A2768-A429-C196-FFC7-734FAE248FE6}"/>
              </a:ext>
            </a:extLst>
          </p:cNvPr>
          <p:cNvSpPr/>
          <p:nvPr/>
        </p:nvSpPr>
        <p:spPr>
          <a:xfrm>
            <a:off x="3851920" y="2429135"/>
            <a:ext cx="1270186" cy="1791953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Mercado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Financeiro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7A4E06DA-F7D1-9866-CCBD-ACA8F9D0A15C}"/>
              </a:ext>
            </a:extLst>
          </p:cNvPr>
          <p:cNvSpPr/>
          <p:nvPr/>
        </p:nvSpPr>
        <p:spPr>
          <a:xfrm>
            <a:off x="899592" y="2636912"/>
            <a:ext cx="1414202" cy="1368152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Agentes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Deficitários</a:t>
            </a:r>
          </a:p>
        </p:txBody>
      </p:sp>
      <p:sp>
        <p:nvSpPr>
          <p:cNvPr id="29" name="Retângulo 28">
            <a:extLst>
              <a:ext uri="{FF2B5EF4-FFF2-40B4-BE49-F238E27FC236}">
                <a16:creationId xmlns:a16="http://schemas.microsoft.com/office/drawing/2014/main" id="{2F906FB2-B62E-F965-9617-DB6A2F6FC1A9}"/>
              </a:ext>
            </a:extLst>
          </p:cNvPr>
          <p:cNvSpPr/>
          <p:nvPr/>
        </p:nvSpPr>
        <p:spPr>
          <a:xfrm>
            <a:off x="6660232" y="2636912"/>
            <a:ext cx="1414202" cy="1368152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Agentes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Superavitários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FA61585-B515-B38B-9D01-9FD3DA4FD426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A55F5323-12B3-E22E-3921-52FD2C873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361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Retângulo 26"/>
          <p:cNvSpPr/>
          <p:nvPr/>
        </p:nvSpPr>
        <p:spPr>
          <a:xfrm>
            <a:off x="809861" y="2708964"/>
            <a:ext cx="1414202" cy="1368152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Agentes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Deficitários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434317" y="2866628"/>
            <a:ext cx="6008392" cy="1124744"/>
          </a:xfrm>
          <a:prstGeom prst="rect">
            <a:avLst/>
          </a:prstGeom>
          <a:solidFill>
            <a:srgbClr val="F6F9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4" name="Conector reto 13"/>
          <p:cNvCxnSpPr/>
          <p:nvPr/>
        </p:nvCxnSpPr>
        <p:spPr>
          <a:xfrm>
            <a:off x="2224063" y="2708964"/>
            <a:ext cx="210254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to 14"/>
          <p:cNvCxnSpPr/>
          <p:nvPr/>
        </p:nvCxnSpPr>
        <p:spPr>
          <a:xfrm flipV="1">
            <a:off x="2224063" y="3991372"/>
            <a:ext cx="210254" cy="8574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ângulo 15"/>
          <p:cNvSpPr/>
          <p:nvPr/>
        </p:nvSpPr>
        <p:spPr>
          <a:xfrm>
            <a:off x="2488909" y="2952372"/>
            <a:ext cx="5809784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agentes deficitários são aqueles que demandam recursos para suprir seu déficit financeiro: precisam de recursos para investimento ou possuem poupança negativa.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2" name="Retângulo 21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3BB89E7D-D51C-B7F9-D9D5-981AD46B4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FC78D8F-1CF6-54B5-F318-4537BED17065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</p:spTree>
    <p:extLst>
      <p:ext uri="{BB962C8B-B14F-4D97-AF65-F5344CB8AC3E}">
        <p14:creationId xmlns:p14="http://schemas.microsoft.com/office/powerpoint/2010/main" val="1310561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Retângulo 28"/>
          <p:cNvSpPr/>
          <p:nvPr/>
        </p:nvSpPr>
        <p:spPr>
          <a:xfrm>
            <a:off x="7092280" y="2636912"/>
            <a:ext cx="1414202" cy="1368152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Agentes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Superavitários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683568" y="2780928"/>
            <a:ext cx="6224416" cy="1124744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755576" y="2880320"/>
            <a:ext cx="6080400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agentes superavitários são aqueles que ofertam recursos para suprir  o déficit financeiro dos agentes deficitários. Possuem poupança.</a:t>
            </a:r>
          </a:p>
        </p:txBody>
      </p:sp>
      <p:cxnSp>
        <p:nvCxnSpPr>
          <p:cNvPr id="16" name="Conector reto 15"/>
          <p:cNvCxnSpPr/>
          <p:nvPr/>
        </p:nvCxnSpPr>
        <p:spPr>
          <a:xfrm flipH="1" flipV="1">
            <a:off x="6876256" y="3876546"/>
            <a:ext cx="210254" cy="993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to 5"/>
          <p:cNvCxnSpPr/>
          <p:nvPr/>
        </p:nvCxnSpPr>
        <p:spPr>
          <a:xfrm flipV="1">
            <a:off x="6907984" y="2636912"/>
            <a:ext cx="184296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tângulo 16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F19E1D24-A803-2E87-1F72-814DEAFE8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C0C0123-6823-DA89-4CEF-FD523B85FF0C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</p:spTree>
    <p:extLst>
      <p:ext uri="{BB962C8B-B14F-4D97-AF65-F5344CB8AC3E}">
        <p14:creationId xmlns:p14="http://schemas.microsoft.com/office/powerpoint/2010/main" val="1283467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3765704" y="2081965"/>
            <a:ext cx="1270186" cy="1791953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Mercado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Financeiro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813376" y="2289742"/>
            <a:ext cx="1414202" cy="1368152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Agentes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Deficitários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574016" y="2289742"/>
            <a:ext cx="1414202" cy="1368152"/>
          </a:xfrm>
          <a:prstGeom prst="rect">
            <a:avLst/>
          </a:prstGeom>
          <a:gradFill>
            <a:gsLst>
              <a:gs pos="0">
                <a:schemeClr val="bg1">
                  <a:shade val="30000"/>
                  <a:satMod val="115000"/>
                  <a:lumMod val="50000"/>
                  <a:lumOff val="50000"/>
                </a:schemeClr>
              </a:gs>
              <a:gs pos="50000">
                <a:schemeClr val="bg1">
                  <a:shade val="67500"/>
                  <a:satMod val="115000"/>
                  <a:lumMod val="94000"/>
                </a:schemeClr>
              </a:gs>
              <a:gs pos="100000">
                <a:schemeClr val="bg1">
                  <a:lumMod val="94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</a:gradFill>
          <a:ln w="9525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1" dirty="0">
                <a:solidFill>
                  <a:schemeClr val="tx1"/>
                </a:solidFill>
              </a:rPr>
              <a:t>Agentes</a:t>
            </a:r>
          </a:p>
          <a:p>
            <a:pPr algn="ctr"/>
            <a:r>
              <a:rPr lang="pt-BR" sz="1600" b="1" dirty="0">
                <a:solidFill>
                  <a:schemeClr val="tx1"/>
                </a:solidFill>
              </a:rPr>
              <a:t>Superavitários</a:t>
            </a:r>
          </a:p>
        </p:txBody>
      </p:sp>
      <p:grpSp>
        <p:nvGrpSpPr>
          <p:cNvPr id="20" name="Grupo 19"/>
          <p:cNvGrpSpPr/>
          <p:nvPr/>
        </p:nvGrpSpPr>
        <p:grpSpPr>
          <a:xfrm>
            <a:off x="2227578" y="2217734"/>
            <a:ext cx="4346438" cy="1098182"/>
            <a:chOff x="2385802" y="3770978"/>
            <a:chExt cx="4346438" cy="1098182"/>
          </a:xfrm>
        </p:grpSpPr>
        <p:cxnSp>
          <p:nvCxnSpPr>
            <p:cNvPr id="21" name="Conector de seta reta 20"/>
            <p:cNvCxnSpPr/>
            <p:nvPr/>
          </p:nvCxnSpPr>
          <p:spPr>
            <a:xfrm>
              <a:off x="2385802" y="4149080"/>
              <a:ext cx="153812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tângulo 21"/>
            <p:cNvSpPr/>
            <p:nvPr/>
          </p:nvSpPr>
          <p:spPr>
            <a:xfrm>
              <a:off x="2699792" y="3770978"/>
              <a:ext cx="11190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BR" sz="1600" dirty="0">
                  <a:solidFill>
                    <a:sysClr val="windowText" lastClr="000000"/>
                  </a:solidFill>
                </a:rPr>
                <a:t>contrato</a:t>
              </a:r>
            </a:p>
          </p:txBody>
        </p:sp>
        <p:cxnSp>
          <p:nvCxnSpPr>
            <p:cNvPr id="23" name="Conector de seta reta 22"/>
            <p:cNvCxnSpPr/>
            <p:nvPr/>
          </p:nvCxnSpPr>
          <p:spPr>
            <a:xfrm flipH="1">
              <a:off x="2385802" y="4869160"/>
              <a:ext cx="153812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tângulo 23"/>
            <p:cNvSpPr/>
            <p:nvPr/>
          </p:nvSpPr>
          <p:spPr>
            <a:xfrm>
              <a:off x="2915816" y="4509120"/>
              <a:ext cx="111905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BR" sz="1600" dirty="0">
                  <a:solidFill>
                    <a:sysClr val="windowText" lastClr="000000"/>
                  </a:solidFill>
                </a:rPr>
                <a:t>R$</a:t>
              </a:r>
            </a:p>
          </p:txBody>
        </p:sp>
        <p:cxnSp>
          <p:nvCxnSpPr>
            <p:cNvPr id="26" name="Conector de seta reta 25"/>
            <p:cNvCxnSpPr/>
            <p:nvPr/>
          </p:nvCxnSpPr>
          <p:spPr>
            <a:xfrm flipH="1">
              <a:off x="5194114" y="4149080"/>
              <a:ext cx="153812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tângulo 26"/>
            <p:cNvSpPr/>
            <p:nvPr/>
          </p:nvSpPr>
          <p:spPr>
            <a:xfrm>
              <a:off x="5724128" y="3770978"/>
              <a:ext cx="687008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BR" sz="1600" dirty="0">
                  <a:solidFill>
                    <a:sysClr val="windowText" lastClr="000000"/>
                  </a:solidFill>
                </a:rPr>
                <a:t>R$</a:t>
              </a:r>
            </a:p>
          </p:txBody>
        </p:sp>
        <p:cxnSp>
          <p:nvCxnSpPr>
            <p:cNvPr id="30" name="Conector de seta reta 29"/>
            <p:cNvCxnSpPr/>
            <p:nvPr/>
          </p:nvCxnSpPr>
          <p:spPr>
            <a:xfrm>
              <a:off x="5194114" y="4869160"/>
              <a:ext cx="1538126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tângulo 30"/>
            <p:cNvSpPr/>
            <p:nvPr/>
          </p:nvSpPr>
          <p:spPr>
            <a:xfrm>
              <a:off x="5652120" y="4509120"/>
              <a:ext cx="911394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BR" sz="1600" dirty="0">
                  <a:solidFill>
                    <a:sysClr val="windowText" lastClr="000000"/>
                  </a:solidFill>
                </a:rPr>
                <a:t>título</a:t>
              </a:r>
            </a:p>
          </p:txBody>
        </p:sp>
      </p:grpSp>
      <p:sp>
        <p:nvSpPr>
          <p:cNvPr id="34" name="Retângulo 33"/>
          <p:cNvSpPr/>
          <p:nvPr/>
        </p:nvSpPr>
        <p:spPr>
          <a:xfrm>
            <a:off x="813376" y="4437112"/>
            <a:ext cx="7174842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mercado financeiro capta recursos dos agentes superavitários e empresta para os agentes  deficitários.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 35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0024A9A3-8DA8-78FC-1D0A-917668300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465DB3D-209D-6A46-8AA3-2ACACCAA821E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</p:spTree>
    <p:extLst>
      <p:ext uri="{BB962C8B-B14F-4D97-AF65-F5344CB8AC3E}">
        <p14:creationId xmlns:p14="http://schemas.microsoft.com/office/powerpoint/2010/main" val="405828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398D-8DF4-617F-D4B2-6D4507B94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92A0E8C5-9DFF-1864-9339-B2C91F5DB582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894170CE-EB6F-D562-CD8A-4D6CA5E5130C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58208F9-F4D0-2341-C16B-9547CD74E98C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1A7DBD24-5909-5F70-3152-78E75EE018F1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721D2F7C-0026-4E68-397C-4799393987CF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48B1B000-0283-B751-21E6-C9C127ABF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ergaminho horizontal 24">
            <a:extLst>
              <a:ext uri="{FF2B5EF4-FFF2-40B4-BE49-F238E27FC236}">
                <a16:creationId xmlns:a16="http://schemas.microsoft.com/office/drawing/2014/main" id="{CDFEB703-7CC2-DBDD-089E-998971B092C7}"/>
              </a:ext>
            </a:extLst>
          </p:cNvPr>
          <p:cNvSpPr/>
          <p:nvPr/>
        </p:nvSpPr>
        <p:spPr>
          <a:xfrm>
            <a:off x="547432" y="1124744"/>
            <a:ext cx="2584408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Funções econômicas</a:t>
            </a:r>
          </a:p>
        </p:txBody>
      </p:sp>
      <p:sp>
        <p:nvSpPr>
          <p:cNvPr id="6" name="Text 9">
            <a:extLst>
              <a:ext uri="{FF2B5EF4-FFF2-40B4-BE49-F238E27FC236}">
                <a16:creationId xmlns:a16="http://schemas.microsoft.com/office/drawing/2014/main" id="{E0F6B175-8355-43ED-1DE2-7510A46E43A1}"/>
              </a:ext>
            </a:extLst>
          </p:cNvPr>
          <p:cNvSpPr/>
          <p:nvPr/>
        </p:nvSpPr>
        <p:spPr>
          <a:xfrm>
            <a:off x="658368" y="1737360"/>
            <a:ext cx="7543800" cy="301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mercado financeiro cumpre funções que conectam poupança, investimento, risco e crescimento econômico.</a:t>
            </a:r>
            <a:endParaRPr lang="en-US" sz="1400" dirty="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22C00162-F181-2B89-439F-7977E1FC7AC2}"/>
              </a:ext>
            </a:extLst>
          </p:cNvPr>
          <p:cNvSpPr/>
          <p:nvPr/>
        </p:nvSpPr>
        <p:spPr>
          <a:xfrm>
            <a:off x="658368" y="239572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Intermediação financeira</a:t>
            </a:r>
            <a:endParaRPr lang="en-US" sz="1320" dirty="0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CDD63405-EED8-2F6F-3C3D-C00E0CC842C0}"/>
              </a:ext>
            </a:extLst>
          </p:cNvPr>
          <p:cNvSpPr/>
          <p:nvPr/>
        </p:nvSpPr>
        <p:spPr>
          <a:xfrm>
            <a:off x="822960" y="2624328"/>
            <a:ext cx="349300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Canaliza recursos dos poupadores para empresas, governos e famílias que precisam financiar consumo ou investimento.</a:t>
            </a:r>
            <a:endParaRPr lang="en-US" sz="1160" dirty="0"/>
          </a:p>
        </p:txBody>
      </p:sp>
      <p:sp>
        <p:nvSpPr>
          <p:cNvPr id="12" name="Text 12">
            <a:extLst>
              <a:ext uri="{FF2B5EF4-FFF2-40B4-BE49-F238E27FC236}">
                <a16:creationId xmlns:a16="http://schemas.microsoft.com/office/drawing/2014/main" id="{361277CA-DE2C-0D08-F5B7-A8BCDBD95C01}"/>
              </a:ext>
            </a:extLst>
          </p:cNvPr>
          <p:cNvSpPr/>
          <p:nvPr/>
        </p:nvSpPr>
        <p:spPr>
          <a:xfrm>
            <a:off x="658368" y="34564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Alocação eficiente de capital</a:t>
            </a:r>
            <a:endParaRPr lang="en-US" sz="1320" dirty="0"/>
          </a:p>
        </p:txBody>
      </p:sp>
      <p:sp>
        <p:nvSpPr>
          <p:cNvPr id="13" name="Text 13">
            <a:extLst>
              <a:ext uri="{FF2B5EF4-FFF2-40B4-BE49-F238E27FC236}">
                <a16:creationId xmlns:a16="http://schemas.microsoft.com/office/drawing/2014/main" id="{51383066-A0D5-57E8-0881-708A8AC7BE03}"/>
              </a:ext>
            </a:extLst>
          </p:cNvPr>
          <p:cNvSpPr/>
          <p:nvPr/>
        </p:nvSpPr>
        <p:spPr>
          <a:xfrm>
            <a:off x="822960" y="3685032"/>
            <a:ext cx="349300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Direciona recursos para projetos com maior potencial de retorno, produtividade e geração de valor.</a:t>
            </a:r>
            <a:endParaRPr lang="en-US" sz="1160" dirty="0"/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D50B57B4-E5BA-A74B-8728-17D3C3C7A27C}"/>
              </a:ext>
            </a:extLst>
          </p:cNvPr>
          <p:cNvSpPr/>
          <p:nvPr/>
        </p:nvSpPr>
        <p:spPr>
          <a:xfrm>
            <a:off x="658368" y="453542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Formação de preços dos ativos</a:t>
            </a:r>
            <a:endParaRPr lang="en-US" sz="1320" dirty="0"/>
          </a:p>
        </p:txBody>
      </p:sp>
      <p:sp>
        <p:nvSpPr>
          <p:cNvPr id="15" name="Text 15">
            <a:extLst>
              <a:ext uri="{FF2B5EF4-FFF2-40B4-BE49-F238E27FC236}">
                <a16:creationId xmlns:a16="http://schemas.microsoft.com/office/drawing/2014/main" id="{527A626D-ECBE-45E9-FABD-7306137085FB}"/>
              </a:ext>
            </a:extLst>
          </p:cNvPr>
          <p:cNvSpPr/>
          <p:nvPr/>
        </p:nvSpPr>
        <p:spPr>
          <a:xfrm>
            <a:off x="822960" y="4764024"/>
            <a:ext cx="349300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Reflete expectativas de retorno, risco, liquidez, oferta e demanda nos preços de títulos, ações e demais instrumentos.</a:t>
            </a:r>
            <a:endParaRPr lang="en-US" sz="1160" dirty="0"/>
          </a:p>
        </p:txBody>
      </p:sp>
      <p:sp>
        <p:nvSpPr>
          <p:cNvPr id="16" name="Text 16">
            <a:extLst>
              <a:ext uri="{FF2B5EF4-FFF2-40B4-BE49-F238E27FC236}">
                <a16:creationId xmlns:a16="http://schemas.microsoft.com/office/drawing/2014/main" id="{723093C7-394E-5CAC-93BD-F3A9F59747B3}"/>
              </a:ext>
            </a:extLst>
          </p:cNvPr>
          <p:cNvSpPr/>
          <p:nvPr/>
        </p:nvSpPr>
        <p:spPr>
          <a:xfrm>
            <a:off x="4617720" y="239572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Geração de liquidez</a:t>
            </a:r>
            <a:endParaRPr lang="en-US" sz="1320" dirty="0"/>
          </a:p>
        </p:txBody>
      </p:sp>
      <p:sp>
        <p:nvSpPr>
          <p:cNvPr id="17" name="Text 17">
            <a:extLst>
              <a:ext uri="{FF2B5EF4-FFF2-40B4-BE49-F238E27FC236}">
                <a16:creationId xmlns:a16="http://schemas.microsoft.com/office/drawing/2014/main" id="{FB774FEB-73ED-C94A-2309-1F94924C9889}"/>
              </a:ext>
            </a:extLst>
          </p:cNvPr>
          <p:cNvSpPr/>
          <p:nvPr/>
        </p:nvSpPr>
        <p:spPr>
          <a:xfrm>
            <a:off x="4782312" y="2624328"/>
            <a:ext cx="349300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Facilita a negociação de ativos e a conversão de instrumentos financeiros em dinheiro.</a:t>
            </a:r>
            <a:endParaRPr lang="en-US" sz="1160" dirty="0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6176A16E-CA7E-37D2-3B13-9296846AECAA}"/>
              </a:ext>
            </a:extLst>
          </p:cNvPr>
          <p:cNvSpPr/>
          <p:nvPr/>
        </p:nvSpPr>
        <p:spPr>
          <a:xfrm>
            <a:off x="4617720" y="345643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Gestão e transferência de riscos</a:t>
            </a:r>
            <a:endParaRPr lang="en-US" sz="1320" dirty="0"/>
          </a:p>
        </p:txBody>
      </p:sp>
      <p:sp>
        <p:nvSpPr>
          <p:cNvPr id="20" name="Text 19">
            <a:extLst>
              <a:ext uri="{FF2B5EF4-FFF2-40B4-BE49-F238E27FC236}">
                <a16:creationId xmlns:a16="http://schemas.microsoft.com/office/drawing/2014/main" id="{8555D99D-FA67-9B2F-C597-537FC2A58FA0}"/>
              </a:ext>
            </a:extLst>
          </p:cNvPr>
          <p:cNvSpPr/>
          <p:nvPr/>
        </p:nvSpPr>
        <p:spPr>
          <a:xfrm>
            <a:off x="4782312" y="3685032"/>
            <a:ext cx="349300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Permite proteção ou redistribuição de riscos de juros, câmbio, crédito, mercado e preços.</a:t>
            </a:r>
            <a:endParaRPr lang="en-US" sz="1160" dirty="0"/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1682E8C8-32BD-89A2-1B22-DEFBC6FFBFD7}"/>
              </a:ext>
            </a:extLst>
          </p:cNvPr>
          <p:cNvSpPr/>
          <p:nvPr/>
        </p:nvSpPr>
        <p:spPr>
          <a:xfrm>
            <a:off x="4617720" y="4535424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Apoio ao crescimento econômico</a:t>
            </a:r>
            <a:endParaRPr lang="en-US" sz="1320" dirty="0"/>
          </a:p>
        </p:txBody>
      </p:sp>
      <p:sp>
        <p:nvSpPr>
          <p:cNvPr id="22" name="Text 21">
            <a:extLst>
              <a:ext uri="{FF2B5EF4-FFF2-40B4-BE49-F238E27FC236}">
                <a16:creationId xmlns:a16="http://schemas.microsoft.com/office/drawing/2014/main" id="{D382E715-9C9B-85BC-0F8E-C7F05EEA4EB6}"/>
              </a:ext>
            </a:extLst>
          </p:cNvPr>
          <p:cNvSpPr/>
          <p:nvPr/>
        </p:nvSpPr>
        <p:spPr>
          <a:xfrm>
            <a:off x="4782312" y="4764024"/>
            <a:ext cx="349300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Favorece investimento, inovação, produtividade, emprego e financiamento de longo prazo.</a:t>
            </a:r>
            <a:endParaRPr lang="en-US" sz="1160" dirty="0"/>
          </a:p>
        </p:txBody>
      </p:sp>
      <p:sp>
        <p:nvSpPr>
          <p:cNvPr id="23" name="Shape 22">
            <a:extLst>
              <a:ext uri="{FF2B5EF4-FFF2-40B4-BE49-F238E27FC236}">
                <a16:creationId xmlns:a16="http://schemas.microsoft.com/office/drawing/2014/main" id="{630B7B43-BDFE-200F-7D3B-2855237A89F3}"/>
              </a:ext>
            </a:extLst>
          </p:cNvPr>
          <p:cNvSpPr/>
          <p:nvPr/>
        </p:nvSpPr>
        <p:spPr>
          <a:xfrm>
            <a:off x="640080" y="5989320"/>
            <a:ext cx="7452360" cy="18288"/>
          </a:xfrm>
          <a:prstGeom prst="rect">
            <a:avLst/>
          </a:prstGeom>
          <a:solidFill>
            <a:srgbClr val="163A6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3">
            <a:extLst>
              <a:ext uri="{FF2B5EF4-FFF2-40B4-BE49-F238E27FC236}">
                <a16:creationId xmlns:a16="http://schemas.microsoft.com/office/drawing/2014/main" id="{8F4002EF-DE82-980F-5E8C-64EF9EA1F0A5}"/>
              </a:ext>
            </a:extLst>
          </p:cNvPr>
          <p:cNvSpPr/>
          <p:nvPr/>
        </p:nvSpPr>
        <p:spPr>
          <a:xfrm>
            <a:off x="658368" y="6080760"/>
            <a:ext cx="74066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Síntese: o mercado financeiro transforma poupança em financiamento, precifica riscos e sustenta decisões de investimento.</a:t>
            </a:r>
            <a:endParaRPr lang="en-US" sz="1220" dirty="0"/>
          </a:p>
        </p:txBody>
      </p:sp>
    </p:spTree>
    <p:extLst>
      <p:ext uri="{BB962C8B-B14F-4D97-AF65-F5344CB8AC3E}">
        <p14:creationId xmlns:p14="http://schemas.microsoft.com/office/powerpoint/2010/main" val="3382920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8FEA3-B036-C139-E5B3-821648F9E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23FDBB-D678-F1DB-CF14-B377B97FC605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365B1999-2F95-2AD9-FEA3-A81BCF4F9F86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7C0ABBFF-5AEA-003F-724A-6C3781E712B8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1CA0C92B-C981-F24C-6B03-A3B14E75C832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EF57E9C-1032-D6EB-648B-69AB59963341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3B3D304B-DA27-E8F2-9944-9E07ED8BD2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F894711-F42D-FF93-68BC-1FECA7C4E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804" y="4149080"/>
            <a:ext cx="4896222" cy="2118769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D1700DF-8C15-AFEF-8FAC-DA715480E99A}"/>
              </a:ext>
            </a:extLst>
          </p:cNvPr>
          <p:cNvSpPr/>
          <p:nvPr/>
        </p:nvSpPr>
        <p:spPr>
          <a:xfrm>
            <a:off x="3895804" y="4149081"/>
            <a:ext cx="4896222" cy="2118768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Text 9">
            <a:extLst>
              <a:ext uri="{FF2B5EF4-FFF2-40B4-BE49-F238E27FC236}">
                <a16:creationId xmlns:a16="http://schemas.microsoft.com/office/drawing/2014/main" id="{2E431923-FFF3-3A71-E619-41BDDB5314F8}"/>
              </a:ext>
            </a:extLst>
          </p:cNvPr>
          <p:cNvSpPr/>
          <p:nvPr/>
        </p:nvSpPr>
        <p:spPr>
          <a:xfrm>
            <a:off x="658368" y="1572728"/>
            <a:ext cx="7635240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diferença central está no papel do intermediário financeiro e em quem assume o risco da operação.</a:t>
            </a:r>
            <a:endParaRPr lang="en-US" sz="1330" dirty="0"/>
          </a:p>
        </p:txBody>
      </p:sp>
      <p:sp>
        <p:nvSpPr>
          <p:cNvPr id="7" name="Shape 10">
            <a:extLst>
              <a:ext uri="{FF2B5EF4-FFF2-40B4-BE49-F238E27FC236}">
                <a16:creationId xmlns:a16="http://schemas.microsoft.com/office/drawing/2014/main" id="{29E7D1CF-4801-F7DD-6FB9-57AFAEC54ABF}"/>
              </a:ext>
            </a:extLst>
          </p:cNvPr>
          <p:cNvSpPr/>
          <p:nvPr/>
        </p:nvSpPr>
        <p:spPr>
          <a:xfrm>
            <a:off x="658368" y="2066504"/>
            <a:ext cx="3822192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6C6"/>
            </a:solidFill>
            <a:prstDash val="solid"/>
          </a:ln>
          <a:effectLst>
            <a:outerShdw blurRad="15240" dist="50800" dir="2700000" algn="bl" rotWithShape="0">
              <a:srgbClr val="777777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8" name="Shape 11">
            <a:extLst>
              <a:ext uri="{FF2B5EF4-FFF2-40B4-BE49-F238E27FC236}">
                <a16:creationId xmlns:a16="http://schemas.microsoft.com/office/drawing/2014/main" id="{668099B1-BC37-76F3-791D-F7EB88832CB8}"/>
              </a:ext>
            </a:extLst>
          </p:cNvPr>
          <p:cNvSpPr/>
          <p:nvPr/>
        </p:nvSpPr>
        <p:spPr>
          <a:xfrm>
            <a:off x="4645152" y="2066504"/>
            <a:ext cx="3822192" cy="3520440"/>
          </a:xfrm>
          <a:prstGeom prst="rect">
            <a:avLst/>
          </a:prstGeom>
          <a:solidFill>
            <a:srgbClr val="FFFFFF"/>
          </a:solidFill>
          <a:ln w="12700">
            <a:solidFill>
              <a:srgbClr val="C6C6C6"/>
            </a:solidFill>
            <a:prstDash val="solid"/>
          </a:ln>
          <a:effectLst>
            <a:outerShdw blurRad="15240" dist="50800" dir="2700000" algn="bl" rotWithShape="0">
              <a:srgbClr val="777777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Text 12">
            <a:extLst>
              <a:ext uri="{FF2B5EF4-FFF2-40B4-BE49-F238E27FC236}">
                <a16:creationId xmlns:a16="http://schemas.microsoft.com/office/drawing/2014/main" id="{C1CA0ED4-62F5-D15F-687B-E6B45F5648A0}"/>
              </a:ext>
            </a:extLst>
          </p:cNvPr>
          <p:cNvSpPr/>
          <p:nvPr/>
        </p:nvSpPr>
        <p:spPr>
          <a:xfrm>
            <a:off x="877824" y="2285960"/>
            <a:ext cx="32918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Financiamento direto</a:t>
            </a:r>
            <a:endParaRPr lang="en-US" sz="1480" dirty="0"/>
          </a:p>
        </p:txBody>
      </p:sp>
      <p:sp>
        <p:nvSpPr>
          <p:cNvPr id="12" name="Text 13">
            <a:extLst>
              <a:ext uri="{FF2B5EF4-FFF2-40B4-BE49-F238E27FC236}">
                <a16:creationId xmlns:a16="http://schemas.microsoft.com/office/drawing/2014/main" id="{4DAF261D-1A76-E444-8E5E-95BA45963389}"/>
              </a:ext>
            </a:extLst>
          </p:cNvPr>
          <p:cNvSpPr/>
          <p:nvPr/>
        </p:nvSpPr>
        <p:spPr>
          <a:xfrm>
            <a:off x="4864608" y="2285960"/>
            <a:ext cx="329184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8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Financiamento indireto</a:t>
            </a:r>
            <a:endParaRPr lang="en-US" sz="1480" dirty="0"/>
          </a:p>
        </p:txBody>
      </p:sp>
      <p:sp>
        <p:nvSpPr>
          <p:cNvPr id="13" name="Shape 14">
            <a:extLst>
              <a:ext uri="{FF2B5EF4-FFF2-40B4-BE49-F238E27FC236}">
                <a16:creationId xmlns:a16="http://schemas.microsoft.com/office/drawing/2014/main" id="{02D20404-FACF-E7FF-2332-731F694FD8A3}"/>
              </a:ext>
            </a:extLst>
          </p:cNvPr>
          <p:cNvSpPr/>
          <p:nvPr/>
        </p:nvSpPr>
        <p:spPr>
          <a:xfrm>
            <a:off x="1581912" y="2962616"/>
            <a:ext cx="594360" cy="0"/>
          </a:xfrm>
          <a:prstGeom prst="line">
            <a:avLst/>
          </a:prstGeom>
          <a:noFill/>
          <a:ln w="19050">
            <a:solidFill>
              <a:srgbClr val="163A6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5">
            <a:extLst>
              <a:ext uri="{FF2B5EF4-FFF2-40B4-BE49-F238E27FC236}">
                <a16:creationId xmlns:a16="http://schemas.microsoft.com/office/drawing/2014/main" id="{E5D33118-DA30-EDAE-06AB-9DF05145AEF5}"/>
              </a:ext>
            </a:extLst>
          </p:cNvPr>
          <p:cNvSpPr/>
          <p:nvPr/>
        </p:nvSpPr>
        <p:spPr>
          <a:xfrm>
            <a:off x="2944368" y="2962616"/>
            <a:ext cx="594360" cy="0"/>
          </a:xfrm>
          <a:prstGeom prst="line">
            <a:avLst/>
          </a:prstGeom>
          <a:noFill/>
          <a:ln w="19050">
            <a:solidFill>
              <a:srgbClr val="163A6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5" name="Shape 16">
            <a:extLst>
              <a:ext uri="{FF2B5EF4-FFF2-40B4-BE49-F238E27FC236}">
                <a16:creationId xmlns:a16="http://schemas.microsoft.com/office/drawing/2014/main" id="{D257A933-5449-2308-E255-82DF40B8A625}"/>
              </a:ext>
            </a:extLst>
          </p:cNvPr>
          <p:cNvSpPr/>
          <p:nvPr/>
        </p:nvSpPr>
        <p:spPr>
          <a:xfrm>
            <a:off x="5532120" y="2962616"/>
            <a:ext cx="621792" cy="0"/>
          </a:xfrm>
          <a:prstGeom prst="line">
            <a:avLst/>
          </a:prstGeom>
          <a:noFill/>
          <a:ln w="19050">
            <a:solidFill>
              <a:srgbClr val="163A6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6" name="Shape 17">
            <a:extLst>
              <a:ext uri="{FF2B5EF4-FFF2-40B4-BE49-F238E27FC236}">
                <a16:creationId xmlns:a16="http://schemas.microsoft.com/office/drawing/2014/main" id="{5CDD781F-D27E-C8D9-A097-2C0F59578364}"/>
              </a:ext>
            </a:extLst>
          </p:cNvPr>
          <p:cNvSpPr/>
          <p:nvPr/>
        </p:nvSpPr>
        <p:spPr>
          <a:xfrm>
            <a:off x="6922008" y="2962616"/>
            <a:ext cx="621792" cy="0"/>
          </a:xfrm>
          <a:prstGeom prst="line">
            <a:avLst/>
          </a:prstGeom>
          <a:noFill/>
          <a:ln w="19050">
            <a:solidFill>
              <a:srgbClr val="163A6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7" name="Shape 18">
            <a:extLst>
              <a:ext uri="{FF2B5EF4-FFF2-40B4-BE49-F238E27FC236}">
                <a16:creationId xmlns:a16="http://schemas.microsoft.com/office/drawing/2014/main" id="{888564A0-3D31-C138-BCBB-053C17C0ED77}"/>
              </a:ext>
            </a:extLst>
          </p:cNvPr>
          <p:cNvSpPr/>
          <p:nvPr/>
        </p:nvSpPr>
        <p:spPr>
          <a:xfrm>
            <a:off x="877824" y="2743160"/>
            <a:ext cx="841248" cy="438912"/>
          </a:xfrm>
          <a:prstGeom prst="roundRect">
            <a:avLst>
              <a:gd name="adj" fmla="val 12500"/>
            </a:avLst>
          </a:prstGeom>
          <a:solidFill>
            <a:srgbClr val="EAF2FF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Text 19">
            <a:extLst>
              <a:ext uri="{FF2B5EF4-FFF2-40B4-BE49-F238E27FC236}">
                <a16:creationId xmlns:a16="http://schemas.microsoft.com/office/drawing/2014/main" id="{D8819CDD-B83E-EF0C-4572-FCF7F6252310}"/>
              </a:ext>
            </a:extLst>
          </p:cNvPr>
          <p:cNvSpPr/>
          <p:nvPr/>
        </p:nvSpPr>
        <p:spPr>
          <a:xfrm>
            <a:off x="914400" y="2761448"/>
            <a:ext cx="768096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Investidores</a:t>
            </a:r>
            <a:endParaRPr lang="en-US" sz="950" dirty="0"/>
          </a:p>
        </p:txBody>
      </p:sp>
      <p:sp>
        <p:nvSpPr>
          <p:cNvPr id="20" name="Shape 20">
            <a:extLst>
              <a:ext uri="{FF2B5EF4-FFF2-40B4-BE49-F238E27FC236}">
                <a16:creationId xmlns:a16="http://schemas.microsoft.com/office/drawing/2014/main" id="{64FA924C-CFFE-6678-CB4A-E052291376CF}"/>
              </a:ext>
            </a:extLst>
          </p:cNvPr>
          <p:cNvSpPr/>
          <p:nvPr/>
        </p:nvSpPr>
        <p:spPr>
          <a:xfrm>
            <a:off x="2139696" y="2688296"/>
            <a:ext cx="896112" cy="548640"/>
          </a:xfrm>
          <a:prstGeom prst="roundRect">
            <a:avLst>
              <a:gd name="adj" fmla="val 10000"/>
            </a:avLst>
          </a:prstGeom>
          <a:solidFill>
            <a:srgbClr val="EAF7EE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1" name="Text 21">
            <a:extLst>
              <a:ext uri="{FF2B5EF4-FFF2-40B4-BE49-F238E27FC236}">
                <a16:creationId xmlns:a16="http://schemas.microsoft.com/office/drawing/2014/main" id="{3970D338-A83D-E6C5-AC59-BD59A30F9606}"/>
              </a:ext>
            </a:extLst>
          </p:cNvPr>
          <p:cNvSpPr/>
          <p:nvPr/>
        </p:nvSpPr>
        <p:spPr>
          <a:xfrm>
            <a:off x="2176272" y="2706584"/>
            <a:ext cx="82296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 de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capitais</a:t>
            </a:r>
            <a:endParaRPr lang="en-US" sz="950" dirty="0"/>
          </a:p>
        </p:txBody>
      </p:sp>
      <p:sp>
        <p:nvSpPr>
          <p:cNvPr id="22" name="Shape 22">
            <a:extLst>
              <a:ext uri="{FF2B5EF4-FFF2-40B4-BE49-F238E27FC236}">
                <a16:creationId xmlns:a16="http://schemas.microsoft.com/office/drawing/2014/main" id="{B2464B44-5DD6-17A9-CFE7-8807426582BE}"/>
              </a:ext>
            </a:extLst>
          </p:cNvPr>
          <p:cNvSpPr/>
          <p:nvPr/>
        </p:nvSpPr>
        <p:spPr>
          <a:xfrm>
            <a:off x="3456432" y="2688296"/>
            <a:ext cx="804672" cy="548640"/>
          </a:xfrm>
          <a:prstGeom prst="roundRect">
            <a:avLst>
              <a:gd name="adj" fmla="val 10000"/>
            </a:avLst>
          </a:prstGeom>
          <a:solidFill>
            <a:srgbClr val="EAF2FF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Text 23">
            <a:extLst>
              <a:ext uri="{FF2B5EF4-FFF2-40B4-BE49-F238E27FC236}">
                <a16:creationId xmlns:a16="http://schemas.microsoft.com/office/drawing/2014/main" id="{62E02E44-4220-4270-3900-7A4FE2919F3F}"/>
              </a:ext>
            </a:extLst>
          </p:cNvPr>
          <p:cNvSpPr/>
          <p:nvPr/>
        </p:nvSpPr>
        <p:spPr>
          <a:xfrm>
            <a:off x="3493008" y="2706584"/>
            <a:ext cx="7315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Empresas</a:t>
            </a:r>
            <a:endParaRPr lang="en-US" sz="950" dirty="0"/>
          </a:p>
        </p:txBody>
      </p:sp>
      <p:sp>
        <p:nvSpPr>
          <p:cNvPr id="24" name="Shape 24">
            <a:extLst>
              <a:ext uri="{FF2B5EF4-FFF2-40B4-BE49-F238E27FC236}">
                <a16:creationId xmlns:a16="http://schemas.microsoft.com/office/drawing/2014/main" id="{00E1999A-9854-49A6-28E5-A5350BD1B1EF}"/>
              </a:ext>
            </a:extLst>
          </p:cNvPr>
          <p:cNvSpPr/>
          <p:nvPr/>
        </p:nvSpPr>
        <p:spPr>
          <a:xfrm>
            <a:off x="4864608" y="2743160"/>
            <a:ext cx="841248" cy="438912"/>
          </a:xfrm>
          <a:prstGeom prst="roundRect">
            <a:avLst>
              <a:gd name="adj" fmla="val 12500"/>
            </a:avLst>
          </a:prstGeom>
          <a:solidFill>
            <a:srgbClr val="EAF2FF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5" name="Text 25">
            <a:extLst>
              <a:ext uri="{FF2B5EF4-FFF2-40B4-BE49-F238E27FC236}">
                <a16:creationId xmlns:a16="http://schemas.microsoft.com/office/drawing/2014/main" id="{5130DC86-0A6F-C5A8-441B-989BF5001FD6}"/>
              </a:ext>
            </a:extLst>
          </p:cNvPr>
          <p:cNvSpPr/>
          <p:nvPr/>
        </p:nvSpPr>
        <p:spPr>
          <a:xfrm>
            <a:off x="4901184" y="2761448"/>
            <a:ext cx="768096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Poupadores</a:t>
            </a:r>
            <a:endParaRPr lang="en-US" sz="950" dirty="0"/>
          </a:p>
        </p:txBody>
      </p:sp>
      <p:sp>
        <p:nvSpPr>
          <p:cNvPr id="26" name="Shape 26">
            <a:extLst>
              <a:ext uri="{FF2B5EF4-FFF2-40B4-BE49-F238E27FC236}">
                <a16:creationId xmlns:a16="http://schemas.microsoft.com/office/drawing/2014/main" id="{FD6787E7-810E-7CC0-7735-C834AF4710EF}"/>
              </a:ext>
            </a:extLst>
          </p:cNvPr>
          <p:cNvSpPr/>
          <p:nvPr/>
        </p:nvSpPr>
        <p:spPr>
          <a:xfrm>
            <a:off x="6080760" y="2743160"/>
            <a:ext cx="932688" cy="438912"/>
          </a:xfrm>
          <a:prstGeom prst="roundRect">
            <a:avLst>
              <a:gd name="adj" fmla="val 12500"/>
            </a:avLst>
          </a:prstGeom>
          <a:solidFill>
            <a:srgbClr val="FFF3E0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Text 27">
            <a:extLst>
              <a:ext uri="{FF2B5EF4-FFF2-40B4-BE49-F238E27FC236}">
                <a16:creationId xmlns:a16="http://schemas.microsoft.com/office/drawing/2014/main" id="{90DCDD24-0ECA-F931-7BA9-009D5635B001}"/>
              </a:ext>
            </a:extLst>
          </p:cNvPr>
          <p:cNvSpPr/>
          <p:nvPr/>
        </p:nvSpPr>
        <p:spPr>
          <a:xfrm>
            <a:off x="6117336" y="2761448"/>
            <a:ext cx="859536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Banco / IF</a:t>
            </a:r>
            <a:endParaRPr lang="en-US" sz="950" dirty="0"/>
          </a:p>
        </p:txBody>
      </p:sp>
      <p:sp>
        <p:nvSpPr>
          <p:cNvPr id="28" name="Shape 28">
            <a:extLst>
              <a:ext uri="{FF2B5EF4-FFF2-40B4-BE49-F238E27FC236}">
                <a16:creationId xmlns:a16="http://schemas.microsoft.com/office/drawing/2014/main" id="{277D8359-A673-8BB5-CB91-5E92C3DD20E3}"/>
              </a:ext>
            </a:extLst>
          </p:cNvPr>
          <p:cNvSpPr/>
          <p:nvPr/>
        </p:nvSpPr>
        <p:spPr>
          <a:xfrm>
            <a:off x="7498080" y="2743160"/>
            <a:ext cx="749808" cy="438912"/>
          </a:xfrm>
          <a:prstGeom prst="roundRect">
            <a:avLst>
              <a:gd name="adj" fmla="val 12500"/>
            </a:avLst>
          </a:prstGeom>
          <a:solidFill>
            <a:srgbClr val="EAF2FF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9" name="Text 29">
            <a:extLst>
              <a:ext uri="{FF2B5EF4-FFF2-40B4-BE49-F238E27FC236}">
                <a16:creationId xmlns:a16="http://schemas.microsoft.com/office/drawing/2014/main" id="{D82A4A29-8BE6-68F9-A64B-F700EDAC4894}"/>
              </a:ext>
            </a:extLst>
          </p:cNvPr>
          <p:cNvSpPr/>
          <p:nvPr/>
        </p:nvSpPr>
        <p:spPr>
          <a:xfrm>
            <a:off x="7534656" y="2761448"/>
            <a:ext cx="676656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Tomadores</a:t>
            </a:r>
            <a:endParaRPr lang="en-US" sz="950" dirty="0"/>
          </a:p>
        </p:txBody>
      </p:sp>
      <p:sp>
        <p:nvSpPr>
          <p:cNvPr id="30" name="Text 30">
            <a:extLst>
              <a:ext uri="{FF2B5EF4-FFF2-40B4-BE49-F238E27FC236}">
                <a16:creationId xmlns:a16="http://schemas.microsoft.com/office/drawing/2014/main" id="{1A0B32DC-70E9-BF65-2699-450736690372}"/>
              </a:ext>
            </a:extLst>
          </p:cNvPr>
          <p:cNvSpPr/>
          <p:nvPr/>
        </p:nvSpPr>
        <p:spPr>
          <a:xfrm>
            <a:off x="914400" y="3575264"/>
            <a:ext cx="13716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16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ocorre</a:t>
            </a:r>
            <a:endParaRPr lang="en-US" sz="1160" dirty="0"/>
          </a:p>
        </p:txBody>
      </p:sp>
      <p:sp>
        <p:nvSpPr>
          <p:cNvPr id="31" name="Text 31">
            <a:extLst>
              <a:ext uri="{FF2B5EF4-FFF2-40B4-BE49-F238E27FC236}">
                <a16:creationId xmlns:a16="http://schemas.microsoft.com/office/drawing/2014/main" id="{5C2F7871-9C5F-F4A6-419E-B01C2D7F43F4}"/>
              </a:ext>
            </a:extLst>
          </p:cNvPr>
          <p:cNvSpPr/>
          <p:nvPr/>
        </p:nvSpPr>
        <p:spPr>
          <a:xfrm>
            <a:off x="914400" y="3822152"/>
            <a:ext cx="32461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tomador capta diretamente junto a investidores.</a:t>
            </a:r>
            <a:endParaRPr lang="en-US" sz="1080" dirty="0"/>
          </a:p>
        </p:txBody>
      </p:sp>
      <p:sp>
        <p:nvSpPr>
          <p:cNvPr id="32" name="Text 32">
            <a:extLst>
              <a:ext uri="{FF2B5EF4-FFF2-40B4-BE49-F238E27FC236}">
                <a16:creationId xmlns:a16="http://schemas.microsoft.com/office/drawing/2014/main" id="{B88C233D-8D5A-7148-40D8-8E2DBCF24E74}"/>
              </a:ext>
            </a:extLst>
          </p:cNvPr>
          <p:cNvSpPr/>
          <p:nvPr/>
        </p:nvSpPr>
        <p:spPr>
          <a:xfrm>
            <a:off x="914400" y="4151336"/>
            <a:ext cx="3246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Instrumentos: ações, debêntures, notas comerciais e cotas de fundos.</a:t>
            </a:r>
            <a:endParaRPr lang="en-US" sz="1080" dirty="0"/>
          </a:p>
        </p:txBody>
      </p:sp>
      <p:sp>
        <p:nvSpPr>
          <p:cNvPr id="33" name="Text 33">
            <a:extLst>
              <a:ext uri="{FF2B5EF4-FFF2-40B4-BE49-F238E27FC236}">
                <a16:creationId xmlns:a16="http://schemas.microsoft.com/office/drawing/2014/main" id="{02A2A362-5664-5CD8-4149-8145937E8536}"/>
              </a:ext>
            </a:extLst>
          </p:cNvPr>
          <p:cNvSpPr/>
          <p:nvPr/>
        </p:nvSpPr>
        <p:spPr>
          <a:xfrm>
            <a:off x="914400" y="4553672"/>
            <a:ext cx="324612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Intermediários estruturam e distribuem; o investidor assume o risco do ativo.</a:t>
            </a:r>
            <a:endParaRPr lang="en-US" sz="1080" dirty="0"/>
          </a:p>
        </p:txBody>
      </p:sp>
      <p:sp>
        <p:nvSpPr>
          <p:cNvPr id="34" name="Text 34">
            <a:extLst>
              <a:ext uri="{FF2B5EF4-FFF2-40B4-BE49-F238E27FC236}">
                <a16:creationId xmlns:a16="http://schemas.microsoft.com/office/drawing/2014/main" id="{D055C5B8-65D4-E0BB-89AE-093ADEE59390}"/>
              </a:ext>
            </a:extLst>
          </p:cNvPr>
          <p:cNvSpPr/>
          <p:nvPr/>
        </p:nvSpPr>
        <p:spPr>
          <a:xfrm>
            <a:off x="4901184" y="3575264"/>
            <a:ext cx="1371600" cy="2011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16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Como ocorre</a:t>
            </a:r>
            <a:endParaRPr lang="en-US" sz="1160" dirty="0"/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E768257F-1976-B84C-AB81-E159CB878BDE}"/>
              </a:ext>
            </a:extLst>
          </p:cNvPr>
          <p:cNvSpPr/>
          <p:nvPr/>
        </p:nvSpPr>
        <p:spPr>
          <a:xfrm>
            <a:off x="4901184" y="3822152"/>
            <a:ext cx="3246120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instituição financeira capta recursos e concede crédito.</a:t>
            </a:r>
            <a:endParaRPr lang="en-US" sz="1080" dirty="0"/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AEBC4CB7-91EE-336D-50F1-070181723385}"/>
              </a:ext>
            </a:extLst>
          </p:cNvPr>
          <p:cNvSpPr/>
          <p:nvPr/>
        </p:nvSpPr>
        <p:spPr>
          <a:xfrm>
            <a:off x="4901184" y="4151336"/>
            <a:ext cx="324612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Instrumentos: empréstimos, financiamentos e crédito pessoal ou empresarial.</a:t>
            </a:r>
            <a:endParaRPr lang="en-US" sz="1080" dirty="0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31B08DCC-DA09-D8AF-1C0D-B021BE2F2B79}"/>
              </a:ext>
            </a:extLst>
          </p:cNvPr>
          <p:cNvSpPr/>
          <p:nvPr/>
        </p:nvSpPr>
        <p:spPr>
          <a:xfrm>
            <a:off x="4901184" y="4553672"/>
            <a:ext cx="324612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intermediário analisa, precifica e assume parte relevante do risco.</a:t>
            </a:r>
            <a:endParaRPr lang="en-US" sz="1080" dirty="0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4D6EE5E1-26C7-9C6A-0672-BA948DF907FC}"/>
              </a:ext>
            </a:extLst>
          </p:cNvPr>
          <p:cNvSpPr/>
          <p:nvPr/>
        </p:nvSpPr>
        <p:spPr>
          <a:xfrm>
            <a:off x="658368" y="5861264"/>
            <a:ext cx="7680960" cy="18288"/>
          </a:xfrm>
          <a:prstGeom prst="rect">
            <a:avLst/>
          </a:prstGeom>
          <a:solidFill>
            <a:srgbClr val="163A6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D3EC20B4-3384-CFA5-389A-2F360F15D014}"/>
              </a:ext>
            </a:extLst>
          </p:cNvPr>
          <p:cNvSpPr/>
          <p:nvPr/>
        </p:nvSpPr>
        <p:spPr>
          <a:xfrm>
            <a:off x="658368" y="5961848"/>
            <a:ext cx="7635240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Síntese: direto aproxima investidores e emissores no mercado de capitais; indireto passa pelo balanço e pela decisão de crédito de uma instituição financeira.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985210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C249E-867D-4475-D54B-57A3D691B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B851A34-2861-C427-5305-0E4E56AA2448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56A5CA8C-88BC-6441-C9A9-9A5E98FC4CF1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5265B909-A8C9-AE3A-C23A-78A71BE8066A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0EB69F3F-C1AA-28FB-3DA3-F6E9A776BC8B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696F387-BAAE-2015-CD29-C9FB3CDCC7FE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Mercado Financeiro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68B7AC21-6C48-0655-58C8-F43E7BC93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5">
            <a:extLst>
              <a:ext uri="{FF2B5EF4-FFF2-40B4-BE49-F238E27FC236}">
                <a16:creationId xmlns:a16="http://schemas.microsoft.com/office/drawing/2014/main" id="{A918049D-8065-9B1A-E123-9047A304BC8A}"/>
              </a:ext>
            </a:extLst>
          </p:cNvPr>
          <p:cNvSpPr/>
          <p:nvPr/>
        </p:nvSpPr>
        <p:spPr>
          <a:xfrm>
            <a:off x="693808" y="1345368"/>
            <a:ext cx="7132320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8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Papel no desenvolvimento econômico</a:t>
            </a:r>
            <a:endParaRPr lang="en-US" sz="182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67F6D3C7-8D43-D9DB-BCA4-DE460762ABF4}"/>
              </a:ext>
            </a:extLst>
          </p:cNvPr>
          <p:cNvSpPr/>
          <p:nvPr/>
        </p:nvSpPr>
        <p:spPr>
          <a:xfrm>
            <a:off x="749808" y="2039112"/>
            <a:ext cx="7452360" cy="3840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270" dirty="0">
                <a:solidFill>
                  <a:srgbClr val="51515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mercado financeiro conecta poupança e investimento, reduzindo fricções e permitindo que o capital chegue a projetos produtivos.</a:t>
            </a:r>
            <a:endParaRPr lang="en-US" sz="1270" dirty="0"/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8E07389F-3B51-3D03-2D23-67E77C0115B3}"/>
              </a:ext>
            </a:extLst>
          </p:cNvPr>
          <p:cNvSpPr/>
          <p:nvPr/>
        </p:nvSpPr>
        <p:spPr>
          <a:xfrm>
            <a:off x="804672" y="2697480"/>
            <a:ext cx="7498080" cy="1225296"/>
          </a:xfrm>
          <a:prstGeom prst="rect">
            <a:avLst/>
          </a:prstGeom>
          <a:solidFill>
            <a:srgbClr val="FFFFFF"/>
          </a:solidFill>
          <a:ln w="12700">
            <a:solidFill>
              <a:srgbClr val="D4D4D4"/>
            </a:solidFill>
            <a:prstDash val="solid"/>
          </a:ln>
          <a:effectLst>
            <a:outerShdw blurRad="15240" dist="50800" dir="2700000" algn="bl" rotWithShape="0">
              <a:srgbClr val="777777">
                <a:alpha val="16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487B97FB-1F1B-4F99-5F68-ED3FD25B9BA7}"/>
              </a:ext>
            </a:extLst>
          </p:cNvPr>
          <p:cNvSpPr/>
          <p:nvPr/>
        </p:nvSpPr>
        <p:spPr>
          <a:xfrm>
            <a:off x="1024128" y="2999232"/>
            <a:ext cx="1234440" cy="512064"/>
          </a:xfrm>
          <a:prstGeom prst="roundRect">
            <a:avLst>
              <a:gd name="adj" fmla="val 14286"/>
            </a:avLst>
          </a:prstGeom>
          <a:solidFill>
            <a:srgbClr val="EAF2FF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Text 9">
            <a:extLst>
              <a:ext uri="{FF2B5EF4-FFF2-40B4-BE49-F238E27FC236}">
                <a16:creationId xmlns:a16="http://schemas.microsoft.com/office/drawing/2014/main" id="{428F08BD-9097-6A7C-3843-CF643E9889D9}"/>
              </a:ext>
            </a:extLst>
          </p:cNvPr>
          <p:cNvSpPr/>
          <p:nvPr/>
        </p:nvSpPr>
        <p:spPr>
          <a:xfrm>
            <a:off x="1060704" y="3026664"/>
            <a:ext cx="1161288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Poupança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recursos disponíveis</a:t>
            </a:r>
            <a:endParaRPr lang="en-US" sz="1020" dirty="0"/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DD674021-DC7E-54F9-0DD3-8AEB6E1EECBB}"/>
              </a:ext>
            </a:extLst>
          </p:cNvPr>
          <p:cNvSpPr/>
          <p:nvPr/>
        </p:nvSpPr>
        <p:spPr>
          <a:xfrm>
            <a:off x="2788920" y="2999232"/>
            <a:ext cx="1143000" cy="512064"/>
          </a:xfrm>
          <a:prstGeom prst="roundRect">
            <a:avLst>
              <a:gd name="adj" fmla="val 14286"/>
            </a:avLst>
          </a:prstGeom>
          <a:solidFill>
            <a:srgbClr val="FFF6DC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72F457EE-B2FB-B409-5C34-D9E2585C5C9C}"/>
              </a:ext>
            </a:extLst>
          </p:cNvPr>
          <p:cNvSpPr/>
          <p:nvPr/>
        </p:nvSpPr>
        <p:spPr>
          <a:xfrm>
            <a:off x="2825496" y="3026664"/>
            <a:ext cx="1069848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Mercado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financeiro</a:t>
            </a:r>
            <a:endParaRPr lang="en-US" sz="1020" dirty="0"/>
          </a:p>
        </p:txBody>
      </p:sp>
      <p:sp>
        <p:nvSpPr>
          <p:cNvPr id="13" name="Shape 12">
            <a:extLst>
              <a:ext uri="{FF2B5EF4-FFF2-40B4-BE49-F238E27FC236}">
                <a16:creationId xmlns:a16="http://schemas.microsoft.com/office/drawing/2014/main" id="{089DCD81-BA3D-5EB1-7998-F374BE042AFD}"/>
              </a:ext>
            </a:extLst>
          </p:cNvPr>
          <p:cNvSpPr/>
          <p:nvPr/>
        </p:nvSpPr>
        <p:spPr>
          <a:xfrm>
            <a:off x="4480560" y="2999232"/>
            <a:ext cx="1234440" cy="512064"/>
          </a:xfrm>
          <a:prstGeom prst="roundRect">
            <a:avLst>
              <a:gd name="adj" fmla="val 14286"/>
            </a:avLst>
          </a:prstGeom>
          <a:solidFill>
            <a:srgbClr val="EAF7EE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0961AA81-A351-FB67-EA7E-8DE77CB03CA9}"/>
              </a:ext>
            </a:extLst>
          </p:cNvPr>
          <p:cNvSpPr/>
          <p:nvPr/>
        </p:nvSpPr>
        <p:spPr>
          <a:xfrm>
            <a:off x="4517136" y="3026664"/>
            <a:ext cx="1161288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Investimento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produtivo</a:t>
            </a:r>
            <a:endParaRPr lang="en-US" sz="1020" dirty="0"/>
          </a:p>
        </p:txBody>
      </p:sp>
      <p:sp>
        <p:nvSpPr>
          <p:cNvPr id="15" name="Shape 14">
            <a:extLst>
              <a:ext uri="{FF2B5EF4-FFF2-40B4-BE49-F238E27FC236}">
                <a16:creationId xmlns:a16="http://schemas.microsoft.com/office/drawing/2014/main" id="{32E5339F-B114-BB91-AA92-C9CBDF22E434}"/>
              </a:ext>
            </a:extLst>
          </p:cNvPr>
          <p:cNvSpPr/>
          <p:nvPr/>
        </p:nvSpPr>
        <p:spPr>
          <a:xfrm>
            <a:off x="6291072" y="2999232"/>
            <a:ext cx="1325880" cy="512064"/>
          </a:xfrm>
          <a:prstGeom prst="roundRect">
            <a:avLst>
              <a:gd name="adj" fmla="val 14286"/>
            </a:avLst>
          </a:prstGeom>
          <a:solidFill>
            <a:srgbClr val="EAF2FF"/>
          </a:solidFill>
          <a:ln w="12700">
            <a:solidFill>
              <a:srgbClr val="163A66"/>
            </a:solidFill>
            <a:prstDash val="solid"/>
          </a:ln>
          <a:effectLst>
            <a:outerShdw blurRad="12700" dist="50800" dir="2700000" algn="bl" rotWithShape="0">
              <a:srgbClr val="777777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6" name="Text 15">
            <a:extLst>
              <a:ext uri="{FF2B5EF4-FFF2-40B4-BE49-F238E27FC236}">
                <a16:creationId xmlns:a16="http://schemas.microsoft.com/office/drawing/2014/main" id="{014DEB80-97AB-467B-2811-B5E97D07D506}"/>
              </a:ext>
            </a:extLst>
          </p:cNvPr>
          <p:cNvSpPr/>
          <p:nvPr/>
        </p:nvSpPr>
        <p:spPr>
          <a:xfrm>
            <a:off x="6327648" y="3026664"/>
            <a:ext cx="1252728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Crescimento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produtividade</a:t>
            </a:r>
            <a:endParaRPr lang="en-US" sz="1020" dirty="0"/>
          </a:p>
        </p:txBody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D509A844-B553-8855-2712-71DF96B20914}"/>
              </a:ext>
            </a:extLst>
          </p:cNvPr>
          <p:cNvSpPr/>
          <p:nvPr/>
        </p:nvSpPr>
        <p:spPr>
          <a:xfrm>
            <a:off x="2304288" y="3255264"/>
            <a:ext cx="411480" cy="0"/>
          </a:xfrm>
          <a:prstGeom prst="line">
            <a:avLst/>
          </a:prstGeom>
          <a:noFill/>
          <a:ln w="19050">
            <a:solidFill>
              <a:srgbClr val="163A6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7">
            <a:extLst>
              <a:ext uri="{FF2B5EF4-FFF2-40B4-BE49-F238E27FC236}">
                <a16:creationId xmlns:a16="http://schemas.microsoft.com/office/drawing/2014/main" id="{DE4C1CF5-A33E-8EA0-257F-09CDFDB30204}"/>
              </a:ext>
            </a:extLst>
          </p:cNvPr>
          <p:cNvSpPr/>
          <p:nvPr/>
        </p:nvSpPr>
        <p:spPr>
          <a:xfrm>
            <a:off x="3968496" y="3255264"/>
            <a:ext cx="438912" cy="0"/>
          </a:xfrm>
          <a:prstGeom prst="line">
            <a:avLst/>
          </a:prstGeom>
          <a:noFill/>
          <a:ln w="19050">
            <a:solidFill>
              <a:srgbClr val="163A6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0EBEB37C-CEEE-44A4-5B35-88CA81E6A497}"/>
              </a:ext>
            </a:extLst>
          </p:cNvPr>
          <p:cNvSpPr/>
          <p:nvPr/>
        </p:nvSpPr>
        <p:spPr>
          <a:xfrm>
            <a:off x="5769864" y="3255264"/>
            <a:ext cx="448056" cy="0"/>
          </a:xfrm>
          <a:prstGeom prst="line">
            <a:avLst/>
          </a:prstGeom>
          <a:noFill/>
          <a:ln w="19050">
            <a:solidFill>
              <a:srgbClr val="163A66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F01BA3A5-8489-BBCA-DF73-C97ECC3866E7}"/>
              </a:ext>
            </a:extLst>
          </p:cNvPr>
          <p:cNvSpPr/>
          <p:nvPr/>
        </p:nvSpPr>
        <p:spPr>
          <a:xfrm>
            <a:off x="822960" y="4297680"/>
            <a:ext cx="347472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Principais contribuições</a:t>
            </a:r>
            <a:endParaRPr lang="en-US" sz="154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8360ABC-B261-08CC-669C-C759DDBD159A}"/>
              </a:ext>
            </a:extLst>
          </p:cNvPr>
          <p:cNvSpPr/>
          <p:nvPr/>
        </p:nvSpPr>
        <p:spPr>
          <a:xfrm>
            <a:off x="868680" y="4681728"/>
            <a:ext cx="3520440" cy="2377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l"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Transforma poupança em investimento produtivo.</a:t>
            </a:r>
            <a:endParaRPr lang="en-US" sz="121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975ED7D1-C19E-990C-2965-160B26EDE8FD}"/>
              </a:ext>
            </a:extLst>
          </p:cNvPr>
          <p:cNvSpPr/>
          <p:nvPr/>
        </p:nvSpPr>
        <p:spPr>
          <a:xfrm>
            <a:off x="868680" y="5056632"/>
            <a:ext cx="3520440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Direciona capital para empresas e projetos com maior potencial de retorno.</a:t>
            </a:r>
            <a:endParaRPr lang="en-US" sz="121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2F540172-4D21-CB44-F6FF-AD2723C71C07}"/>
              </a:ext>
            </a:extLst>
          </p:cNvPr>
          <p:cNvSpPr/>
          <p:nvPr/>
        </p:nvSpPr>
        <p:spPr>
          <a:xfrm>
            <a:off x="868680" y="5522976"/>
            <a:ext cx="352044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Amplia o acesso a crédito e a financiamento de longo prazo.</a:t>
            </a:r>
            <a:endParaRPr lang="en-US" sz="121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87B9817A-FC51-CD6D-56A7-223F124D4A53}"/>
              </a:ext>
            </a:extLst>
          </p:cNvPr>
          <p:cNvSpPr/>
          <p:nvPr/>
        </p:nvSpPr>
        <p:spPr>
          <a:xfrm>
            <a:off x="4709160" y="4297680"/>
            <a:ext cx="3108960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5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Efeitos econômicos</a:t>
            </a:r>
            <a:endParaRPr lang="en-US" sz="154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E08B947E-10EC-CF3D-72CA-5BA65AEA7AB5}"/>
              </a:ext>
            </a:extLst>
          </p:cNvPr>
          <p:cNvSpPr/>
          <p:nvPr/>
        </p:nvSpPr>
        <p:spPr>
          <a:xfrm>
            <a:off x="4754880" y="4681728"/>
            <a:ext cx="32461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Melhora a formação de preços e a liquidez dos ativos.</a:t>
            </a:r>
            <a:endParaRPr lang="en-US" sz="121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6961051A-E341-05FE-AAE9-09BA9AFC7DAC}"/>
              </a:ext>
            </a:extLst>
          </p:cNvPr>
          <p:cNvSpPr/>
          <p:nvPr/>
        </p:nvSpPr>
        <p:spPr>
          <a:xfrm>
            <a:off x="4754880" y="5093208"/>
            <a:ext cx="324612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Permite gestão de riscos e maior previsibilidade.</a:t>
            </a:r>
            <a:endParaRPr lang="en-US" sz="121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64F114E7-DB3A-E2C0-3B00-615EC3AD0AF7}"/>
              </a:ext>
            </a:extLst>
          </p:cNvPr>
          <p:cNvSpPr/>
          <p:nvPr/>
        </p:nvSpPr>
        <p:spPr>
          <a:xfrm>
            <a:off x="4754880" y="5522976"/>
            <a:ext cx="324612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</a:t>
            </a:r>
            <a:r>
              <a:rPr lang="en-US" sz="1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Contribui para inovação, emprego e crescimento sustentável.</a:t>
            </a:r>
            <a:endParaRPr lang="en-US" sz="1210" dirty="0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0F941EA8-3D1A-032B-EA2A-35E69BF3DE71}"/>
              </a:ext>
            </a:extLst>
          </p:cNvPr>
          <p:cNvSpPr/>
          <p:nvPr/>
        </p:nvSpPr>
        <p:spPr>
          <a:xfrm>
            <a:off x="822960" y="6172200"/>
            <a:ext cx="7406640" cy="18288"/>
          </a:xfrm>
          <a:prstGeom prst="rect">
            <a:avLst/>
          </a:prstGeom>
          <a:solidFill>
            <a:srgbClr val="163A6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2FC147F3-43A2-A4F1-74A0-DA11C8F9630B}"/>
              </a:ext>
            </a:extLst>
          </p:cNvPr>
          <p:cNvSpPr/>
          <p:nvPr/>
        </p:nvSpPr>
        <p:spPr>
          <a:xfrm>
            <a:off x="822960" y="6291072"/>
            <a:ext cx="7315200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203A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Síntese: quanto mais eficiente for a alocação de capital, maior tende a ser a capacidade de investimento, inovação e expansão da economia.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2624597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84A6A-9E79-FE8D-A796-A6DD5F883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D06B159-573F-DB22-C4EB-84FFA65B84E1}"/>
              </a:ext>
            </a:extLst>
          </p:cNvPr>
          <p:cNvSpPr/>
          <p:nvPr/>
        </p:nvSpPr>
        <p:spPr>
          <a:xfrm>
            <a:off x="70990" y="2636912"/>
            <a:ext cx="4536505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800" b="1" dirty="0">
                <a:solidFill>
                  <a:schemeClr val="tx1"/>
                </a:solidFill>
              </a:rPr>
              <a:t>    Política Monetária e Fiscal</a:t>
            </a:r>
          </a:p>
          <a:p>
            <a:endParaRPr lang="pt-BR" sz="2800" b="1" dirty="0">
              <a:solidFill>
                <a:schemeClr val="tx1"/>
              </a:solidFill>
            </a:endParaRPr>
          </a:p>
          <a:p>
            <a:r>
              <a:rPr lang="pt-BR" sz="2800" b="1" dirty="0">
                <a:solidFill>
                  <a:schemeClr val="tx1"/>
                </a:solidFill>
              </a:rPr>
              <a:t>                         e</a:t>
            </a:r>
          </a:p>
          <a:p>
            <a:endParaRPr lang="pt-BR" sz="2800" b="1" dirty="0">
              <a:solidFill>
                <a:schemeClr val="tx1"/>
              </a:solidFill>
            </a:endParaRPr>
          </a:p>
          <a:p>
            <a:r>
              <a:rPr lang="pt-BR" sz="2800" b="1" dirty="0">
                <a:solidFill>
                  <a:schemeClr val="tx1"/>
                </a:solidFill>
              </a:rPr>
              <a:t>    Indicadores Econômicos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07BC12C-5838-8C28-AD11-63A432EB22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5" y="0"/>
            <a:ext cx="4355976" cy="6841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965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upo 12"/>
          <p:cNvGrpSpPr/>
          <p:nvPr/>
        </p:nvGrpSpPr>
        <p:grpSpPr>
          <a:xfrm>
            <a:off x="1058466" y="2306588"/>
            <a:ext cx="8108157" cy="2672680"/>
            <a:chOff x="1058466" y="2306588"/>
            <a:chExt cx="8108157" cy="2672680"/>
          </a:xfrm>
        </p:grpSpPr>
        <p:grpSp>
          <p:nvGrpSpPr>
            <p:cNvPr id="6" name="Grupo 5"/>
            <p:cNvGrpSpPr/>
            <p:nvPr/>
          </p:nvGrpSpPr>
          <p:grpSpPr>
            <a:xfrm>
              <a:off x="1058466" y="2306588"/>
              <a:ext cx="8108157" cy="2672680"/>
              <a:chOff x="1058466" y="2306588"/>
              <a:chExt cx="8108157" cy="2672680"/>
            </a:xfrm>
          </p:grpSpPr>
          <p:graphicFrame>
            <p:nvGraphicFramePr>
              <p:cNvPr id="3" name="Diagrama 2"/>
              <p:cNvGraphicFramePr/>
              <p:nvPr>
                <p:extLst>
                  <p:ext uri="{D42A27DB-BD31-4B8C-83A1-F6EECF244321}">
                    <p14:modId xmlns:p14="http://schemas.microsoft.com/office/powerpoint/2010/main" val="601864428"/>
                  </p:ext>
                </p:extLst>
              </p:nvPr>
            </p:nvGraphicFramePr>
            <p:xfrm>
              <a:off x="4442842" y="2386980"/>
              <a:ext cx="4723781" cy="25922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aphicFrame>
            <p:nvGraphicFramePr>
              <p:cNvPr id="20" name="Diagrama 19"/>
              <p:cNvGraphicFramePr/>
              <p:nvPr>
                <p:extLst>
                  <p:ext uri="{D42A27DB-BD31-4B8C-83A1-F6EECF244321}">
                    <p14:modId xmlns:p14="http://schemas.microsoft.com/office/powerpoint/2010/main" val="2213355981"/>
                  </p:ext>
                </p:extLst>
              </p:nvPr>
            </p:nvGraphicFramePr>
            <p:xfrm>
              <a:off x="1058466" y="2306588"/>
              <a:ext cx="4723781" cy="25922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p:grpSp>
        <p:sp>
          <p:nvSpPr>
            <p:cNvPr id="4" name="CaixaDeTexto 3"/>
            <p:cNvSpPr txBox="1"/>
            <p:nvPr/>
          </p:nvSpPr>
          <p:spPr>
            <a:xfrm rot="17597552">
              <a:off x="5905697" y="3756589"/>
              <a:ext cx="486030" cy="36933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FF6D6D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dirty="0"/>
                <a:t>PIB</a:t>
              </a: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04658088-EFD3-CC24-B00A-EB089F4713C2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C315C2E4-06A0-3F2B-8C38-EC039B8C40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88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144249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SELIC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956096" y="1484784"/>
            <a:ext cx="5792368" cy="3672398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3028104" y="2084368"/>
            <a:ext cx="5576344" cy="2448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600" b="1" dirty="0">
                <a:solidFill>
                  <a:schemeClr val="tx1"/>
                </a:solidFill>
              </a:rPr>
              <a:t>SELIC Over</a:t>
            </a:r>
            <a:br>
              <a:rPr lang="pt-BR" sz="1600" dirty="0">
                <a:solidFill>
                  <a:schemeClr val="tx1"/>
                </a:solidFill>
              </a:rPr>
            </a:br>
            <a:r>
              <a:rPr lang="pt-BR" sz="1600" dirty="0">
                <a:solidFill>
                  <a:schemeClr val="tx1"/>
                </a:solidFill>
              </a:rPr>
              <a:t>É a taxa média diária dos juros praticados nas operações de </a:t>
            </a:r>
            <a:r>
              <a:rPr lang="pt-BR" sz="1600" b="1" dirty="0">
                <a:solidFill>
                  <a:schemeClr val="tx1"/>
                </a:solidFill>
              </a:rPr>
              <a:t>financiamento entre instituições financeiras</a:t>
            </a:r>
            <a:r>
              <a:rPr lang="pt-BR" sz="1600" dirty="0">
                <a:solidFill>
                  <a:schemeClr val="tx1"/>
                </a:solidFill>
              </a:rPr>
              <a:t>, com lastro em </a:t>
            </a:r>
            <a:r>
              <a:rPr lang="pt-BR" sz="1600" b="1" dirty="0">
                <a:solidFill>
                  <a:schemeClr val="tx1"/>
                </a:solidFill>
              </a:rPr>
              <a:t>títulos públicos federais</a:t>
            </a:r>
            <a:r>
              <a:rPr lang="pt-BR" sz="1600" dirty="0">
                <a:solidFill>
                  <a:schemeClr val="tx1"/>
                </a:solidFill>
              </a:rPr>
              <a:t>.</a:t>
            </a:r>
            <a:br>
              <a:rPr lang="pt-BR" sz="1600" dirty="0">
                <a:solidFill>
                  <a:schemeClr val="tx1"/>
                </a:solidFill>
              </a:rPr>
            </a:br>
            <a:r>
              <a:rPr lang="pt-BR" sz="1600" dirty="0">
                <a:solidFill>
                  <a:schemeClr val="tx1"/>
                </a:solidFill>
              </a:rPr>
              <a:t>É apurada pelo Sistema SELIC com base nas operações de </a:t>
            </a:r>
            <a:r>
              <a:rPr lang="pt-BR" sz="1600" b="1" dirty="0">
                <a:solidFill>
                  <a:schemeClr val="tx1"/>
                </a:solidFill>
              </a:rPr>
              <a:t>um dia (overnight)</a:t>
            </a:r>
            <a:r>
              <a:rPr lang="pt-BR" sz="1600" dirty="0">
                <a:solidFill>
                  <a:schemeClr val="tx1"/>
                </a:solidFill>
              </a:rPr>
              <a:t>, também chamadas de </a:t>
            </a:r>
            <a:r>
              <a:rPr lang="pt-BR" sz="1600" b="1" dirty="0">
                <a:solidFill>
                  <a:schemeClr val="tx1"/>
                </a:solidFill>
              </a:rPr>
              <a:t>operações compromissadas</a:t>
            </a:r>
            <a:r>
              <a:rPr lang="pt-BR" sz="1600" dirty="0">
                <a:solidFill>
                  <a:schemeClr val="tx1"/>
                </a:solidFill>
              </a:rPr>
              <a:t>.</a:t>
            </a:r>
          </a:p>
          <a:p>
            <a:endParaRPr lang="pt-BR" sz="1600" dirty="0">
              <a:solidFill>
                <a:schemeClr val="tx1"/>
              </a:solidFill>
            </a:endParaRPr>
          </a:p>
          <a:p>
            <a:r>
              <a:rPr lang="pt-BR" sz="1600" b="1" dirty="0">
                <a:solidFill>
                  <a:schemeClr val="tx1"/>
                </a:solidFill>
              </a:rPr>
              <a:t>SELIC Meta</a:t>
            </a:r>
            <a:br>
              <a:rPr lang="pt-BR" sz="1600" dirty="0">
                <a:solidFill>
                  <a:schemeClr val="tx1"/>
                </a:solidFill>
              </a:rPr>
            </a:br>
            <a:r>
              <a:rPr lang="pt-BR" sz="1600" dirty="0">
                <a:solidFill>
                  <a:schemeClr val="tx1"/>
                </a:solidFill>
              </a:rPr>
              <a:t>É a </a:t>
            </a:r>
            <a:r>
              <a:rPr lang="pt-BR" sz="1600" b="1" dirty="0">
                <a:solidFill>
                  <a:schemeClr val="tx1"/>
                </a:solidFill>
              </a:rPr>
              <a:t>taxa básica de juros da economia brasileira</a:t>
            </a:r>
            <a:r>
              <a:rPr lang="pt-BR" sz="1600" dirty="0">
                <a:solidFill>
                  <a:schemeClr val="tx1"/>
                </a:solidFill>
              </a:rPr>
              <a:t>, definida pelo </a:t>
            </a:r>
            <a:r>
              <a:rPr lang="pt-BR" sz="1600" b="1" dirty="0">
                <a:solidFill>
                  <a:schemeClr val="tx1"/>
                </a:solidFill>
              </a:rPr>
              <a:t>Copom (Comitê de Política Monetária)</a:t>
            </a:r>
            <a:r>
              <a:rPr lang="pt-BR" sz="1600" dirty="0">
                <a:solidFill>
                  <a:schemeClr val="tx1"/>
                </a:solidFill>
              </a:rPr>
              <a:t> com base na </a:t>
            </a:r>
            <a:r>
              <a:rPr lang="pt-BR" sz="1600" b="1" dirty="0">
                <a:solidFill>
                  <a:schemeClr val="tx1"/>
                </a:solidFill>
              </a:rPr>
              <a:t>meta de inflação</a:t>
            </a:r>
            <a:r>
              <a:rPr lang="pt-BR" sz="1600" dirty="0">
                <a:solidFill>
                  <a:schemeClr val="tx1"/>
                </a:solidFill>
              </a:rPr>
              <a:t>.</a:t>
            </a:r>
            <a:br>
              <a:rPr lang="pt-BR" sz="1600" dirty="0">
                <a:solidFill>
                  <a:schemeClr val="tx1"/>
                </a:solidFill>
              </a:rPr>
            </a:br>
            <a:r>
              <a:rPr lang="pt-BR" sz="1600" dirty="0">
                <a:solidFill>
                  <a:schemeClr val="tx1"/>
                </a:solidFill>
              </a:rPr>
              <a:t>A SELIC Meta serve como referência para </a:t>
            </a:r>
            <a:r>
              <a:rPr lang="pt-BR" sz="1600" b="1" dirty="0">
                <a:solidFill>
                  <a:schemeClr val="tx1"/>
                </a:solidFill>
              </a:rPr>
              <a:t>regular a SELIC Over</a:t>
            </a:r>
            <a:r>
              <a:rPr lang="pt-BR" sz="1600" dirty="0">
                <a:solidFill>
                  <a:schemeClr val="tx1"/>
                </a:solidFill>
              </a:rPr>
              <a:t> e todas as demais taxas de juros da economia.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2774074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2774074"/>
            <a:ext cx="0" cy="65491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/>
          <p:cNvSpPr/>
          <p:nvPr/>
        </p:nvSpPr>
        <p:spPr>
          <a:xfrm>
            <a:off x="545217" y="2636904"/>
            <a:ext cx="1788870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/>
          <p:cNvCxnSpPr/>
          <p:nvPr/>
        </p:nvCxnSpPr>
        <p:spPr>
          <a:xfrm>
            <a:off x="2627784" y="3428992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DB89F695-DCE2-7CB5-B5B2-68D340A696E4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6" name="Picture 2" descr="UMC">
            <a:extLst>
              <a:ext uri="{FF2B5EF4-FFF2-40B4-BE49-F238E27FC236}">
                <a16:creationId xmlns:a16="http://schemas.microsoft.com/office/drawing/2014/main" id="{5AA4AFF9-6638-D9BB-DDB4-E92F66394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21E0C41D-F7BA-012C-7531-B045DBF31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939" y="5456163"/>
            <a:ext cx="4848225" cy="10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2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144249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SELIC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804555" y="2119781"/>
            <a:ext cx="8159933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000" b="1" dirty="0">
                <a:solidFill>
                  <a:schemeClr val="tx1"/>
                </a:solidFill>
              </a:rPr>
              <a:t>A taxa SELIC</a:t>
            </a:r>
            <a:r>
              <a:rPr lang="pt-BR" sz="2000" dirty="0">
                <a:solidFill>
                  <a:schemeClr val="tx1"/>
                </a:solidFill>
              </a:rPr>
              <a:t> é a </a:t>
            </a:r>
            <a:r>
              <a:rPr lang="pt-BR" sz="2000" b="1" dirty="0">
                <a:solidFill>
                  <a:schemeClr val="tx1"/>
                </a:solidFill>
              </a:rPr>
              <a:t>referência básica</a:t>
            </a:r>
            <a:r>
              <a:rPr lang="pt-BR" sz="2000" dirty="0">
                <a:solidFill>
                  <a:schemeClr val="tx1"/>
                </a:solidFill>
              </a:rPr>
              <a:t> usada pelos bancos para definir os </a:t>
            </a:r>
            <a:r>
              <a:rPr lang="pt-BR" sz="2000" b="1" dirty="0">
                <a:solidFill>
                  <a:schemeClr val="tx1"/>
                </a:solidFill>
              </a:rPr>
              <a:t>juros cobrados no mercado</a:t>
            </a:r>
            <a:r>
              <a:rPr lang="pt-BR" sz="2000" dirty="0">
                <a:solidFill>
                  <a:schemeClr val="tx1"/>
                </a:solidFill>
              </a:rPr>
              <a:t>.</a:t>
            </a:r>
            <a:br>
              <a:rPr lang="pt-BR" sz="2000" dirty="0">
                <a:solidFill>
                  <a:schemeClr val="tx1"/>
                </a:solidFill>
              </a:rPr>
            </a:br>
            <a:r>
              <a:rPr lang="pt-BR" sz="2000" dirty="0">
                <a:solidFill>
                  <a:schemeClr val="tx1"/>
                </a:solidFill>
              </a:rPr>
              <a:t>Ela compõe a </a:t>
            </a:r>
            <a:r>
              <a:rPr lang="pt-BR" sz="2000" b="1" dirty="0">
                <a:solidFill>
                  <a:schemeClr val="tx1"/>
                </a:solidFill>
              </a:rPr>
              <a:t>base do custo de captação</a:t>
            </a:r>
            <a:r>
              <a:rPr lang="pt-BR" sz="2000" dirty="0">
                <a:solidFill>
                  <a:schemeClr val="tx1"/>
                </a:solidFill>
              </a:rPr>
              <a:t> e, sobre ela, somam-se:</a:t>
            </a:r>
          </a:p>
        </p:txBody>
      </p:sp>
      <p:sp>
        <p:nvSpPr>
          <p:cNvPr id="18" name="Retângulo 17">
            <a:hlinkClick r:id="" action="ppaction://noaction"/>
          </p:cNvPr>
          <p:cNvSpPr/>
          <p:nvPr/>
        </p:nvSpPr>
        <p:spPr>
          <a:xfrm>
            <a:off x="778793" y="4320497"/>
            <a:ext cx="341365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7" name="Conector de seta reta 26"/>
          <p:cNvCxnSpPr/>
          <p:nvPr/>
        </p:nvCxnSpPr>
        <p:spPr>
          <a:xfrm>
            <a:off x="3762653" y="5692060"/>
            <a:ext cx="45507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 27"/>
          <p:cNvSpPr/>
          <p:nvPr/>
        </p:nvSpPr>
        <p:spPr>
          <a:xfrm>
            <a:off x="4354921" y="5473194"/>
            <a:ext cx="3960440" cy="476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custo de captação (SELIC)</a:t>
            </a:r>
          </a:p>
        </p:txBody>
      </p:sp>
      <p:cxnSp>
        <p:nvCxnSpPr>
          <p:cNvPr id="29" name="Conector de seta reta 28"/>
          <p:cNvCxnSpPr/>
          <p:nvPr/>
        </p:nvCxnSpPr>
        <p:spPr>
          <a:xfrm>
            <a:off x="3762653" y="5249661"/>
            <a:ext cx="45507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tângulo 29"/>
          <p:cNvSpPr/>
          <p:nvPr/>
        </p:nvSpPr>
        <p:spPr>
          <a:xfrm>
            <a:off x="4370686" y="5072109"/>
            <a:ext cx="4761663" cy="393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tributos e encargos s/ operações financeiras</a:t>
            </a:r>
          </a:p>
        </p:txBody>
      </p:sp>
      <p:cxnSp>
        <p:nvCxnSpPr>
          <p:cNvPr id="31" name="Conector de seta reta 30"/>
          <p:cNvCxnSpPr/>
          <p:nvPr/>
        </p:nvCxnSpPr>
        <p:spPr>
          <a:xfrm>
            <a:off x="3762653" y="4786919"/>
            <a:ext cx="45507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tângulo 31"/>
          <p:cNvSpPr/>
          <p:nvPr/>
        </p:nvSpPr>
        <p:spPr>
          <a:xfrm>
            <a:off x="4379631" y="4568053"/>
            <a:ext cx="4279566" cy="476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despesas administrativas dos bancos</a:t>
            </a:r>
          </a:p>
        </p:txBody>
      </p:sp>
      <p:cxnSp>
        <p:nvCxnSpPr>
          <p:cNvPr id="33" name="Conector de seta reta 32"/>
          <p:cNvCxnSpPr/>
          <p:nvPr/>
        </p:nvCxnSpPr>
        <p:spPr>
          <a:xfrm>
            <a:off x="3778419" y="4332852"/>
            <a:ext cx="45507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 34"/>
          <p:cNvSpPr/>
          <p:nvPr/>
        </p:nvSpPr>
        <p:spPr>
          <a:xfrm>
            <a:off x="4370687" y="4063997"/>
            <a:ext cx="396044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custo do risco</a:t>
            </a:r>
          </a:p>
        </p:txBody>
      </p:sp>
      <p:cxnSp>
        <p:nvCxnSpPr>
          <p:cNvPr id="36" name="Conector de seta reta 35"/>
          <p:cNvCxnSpPr/>
          <p:nvPr/>
        </p:nvCxnSpPr>
        <p:spPr>
          <a:xfrm>
            <a:off x="3778419" y="3828796"/>
            <a:ext cx="45507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ângulo 36"/>
          <p:cNvSpPr/>
          <p:nvPr/>
        </p:nvSpPr>
        <p:spPr>
          <a:xfrm>
            <a:off x="4370687" y="3559941"/>
            <a:ext cx="396044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margem líquida dos bancos</a:t>
            </a:r>
          </a:p>
        </p:txBody>
      </p:sp>
      <p:sp>
        <p:nvSpPr>
          <p:cNvPr id="38" name="Retângulo 37"/>
          <p:cNvSpPr/>
          <p:nvPr/>
        </p:nvSpPr>
        <p:spPr>
          <a:xfrm rot="16200000">
            <a:off x="486289" y="4388033"/>
            <a:ext cx="165618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Taxa de juros</a:t>
            </a:r>
          </a:p>
          <a:p>
            <a:r>
              <a:rPr lang="pt-BR" sz="2000" dirty="0">
                <a:solidFill>
                  <a:sysClr val="windowText" lastClr="000000"/>
                </a:solidFill>
              </a:rPr>
              <a:t>    mercado</a:t>
            </a:r>
          </a:p>
        </p:txBody>
      </p:sp>
      <p:cxnSp>
        <p:nvCxnSpPr>
          <p:cNvPr id="39" name="Conector reto 38"/>
          <p:cNvCxnSpPr/>
          <p:nvPr/>
        </p:nvCxnSpPr>
        <p:spPr>
          <a:xfrm>
            <a:off x="1167456" y="3640893"/>
            <a:ext cx="3382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>
            <a:off x="1160634" y="5832665"/>
            <a:ext cx="3382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/>
          <p:cNvCxnSpPr/>
          <p:nvPr/>
        </p:nvCxnSpPr>
        <p:spPr>
          <a:xfrm>
            <a:off x="1314380" y="3640893"/>
            <a:ext cx="1" cy="279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/>
          <p:cNvCxnSpPr/>
          <p:nvPr/>
        </p:nvCxnSpPr>
        <p:spPr>
          <a:xfrm>
            <a:off x="1314381" y="5544633"/>
            <a:ext cx="1" cy="279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luxograma: Disco magnético 42"/>
          <p:cNvSpPr/>
          <p:nvPr/>
        </p:nvSpPr>
        <p:spPr>
          <a:xfrm>
            <a:off x="1962453" y="5488960"/>
            <a:ext cx="1584176" cy="350527"/>
          </a:xfrm>
          <a:prstGeom prst="flowChartMagneticDisk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Fluxograma: Disco magnético 43"/>
          <p:cNvSpPr/>
          <p:nvPr/>
        </p:nvSpPr>
        <p:spPr>
          <a:xfrm>
            <a:off x="1962453" y="4716541"/>
            <a:ext cx="1584176" cy="972108"/>
          </a:xfrm>
          <a:prstGeom prst="flowChartMagneticDisk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Fluxograma: Disco magnético 44"/>
          <p:cNvSpPr/>
          <p:nvPr/>
        </p:nvSpPr>
        <p:spPr>
          <a:xfrm>
            <a:off x="1962453" y="4388942"/>
            <a:ext cx="1584176" cy="651634"/>
          </a:xfrm>
          <a:prstGeom prst="flowChartMagneticDisk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Fluxograma: Disco magnético 45"/>
          <p:cNvSpPr/>
          <p:nvPr/>
        </p:nvSpPr>
        <p:spPr>
          <a:xfrm>
            <a:off x="1962453" y="3956894"/>
            <a:ext cx="1584176" cy="651634"/>
          </a:xfrm>
          <a:prstGeom prst="flowChartMagneticDisk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Fluxograma: Disco magnético 46"/>
          <p:cNvSpPr/>
          <p:nvPr/>
        </p:nvSpPr>
        <p:spPr>
          <a:xfrm>
            <a:off x="1962453" y="3524846"/>
            <a:ext cx="1584176" cy="651634"/>
          </a:xfrm>
          <a:prstGeom prst="flowChartMagneticDisk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AC1FCB2-5D5F-4FD1-080A-B626DD830F2D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8D570664-2FC7-7935-CCE1-16E992491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941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144249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SELIC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de cantos arredondados 47"/>
          <p:cNvSpPr/>
          <p:nvPr/>
        </p:nvSpPr>
        <p:spPr>
          <a:xfrm>
            <a:off x="2180761" y="6195712"/>
            <a:ext cx="4992745" cy="51657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804555" y="1916832"/>
            <a:ext cx="6215717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000" dirty="0">
                <a:solidFill>
                  <a:sysClr val="windowText" lastClr="000000"/>
                </a:solidFill>
              </a:rPr>
              <a:t>A SELIC é a taxa referencial de juro da economia;</a:t>
            </a:r>
          </a:p>
        </p:txBody>
      </p:sp>
      <p:sp>
        <p:nvSpPr>
          <p:cNvPr id="50" name="Retângulo 49">
            <a:hlinkClick r:id="" action="ppaction://noaction"/>
          </p:cNvPr>
          <p:cNvSpPr/>
          <p:nvPr/>
        </p:nvSpPr>
        <p:spPr>
          <a:xfrm>
            <a:off x="778793" y="3973532"/>
            <a:ext cx="341365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Retângulo 50"/>
          <p:cNvSpPr/>
          <p:nvPr/>
        </p:nvSpPr>
        <p:spPr>
          <a:xfrm rot="16200000">
            <a:off x="486289" y="4041068"/>
            <a:ext cx="1656184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Taxa de juros</a:t>
            </a:r>
          </a:p>
        </p:txBody>
      </p:sp>
      <p:cxnSp>
        <p:nvCxnSpPr>
          <p:cNvPr id="52" name="Conector reto 51"/>
          <p:cNvCxnSpPr/>
          <p:nvPr/>
        </p:nvCxnSpPr>
        <p:spPr>
          <a:xfrm>
            <a:off x="1167456" y="3293928"/>
            <a:ext cx="3382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to 52"/>
          <p:cNvCxnSpPr/>
          <p:nvPr/>
        </p:nvCxnSpPr>
        <p:spPr>
          <a:xfrm>
            <a:off x="1160634" y="5485700"/>
            <a:ext cx="33823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/>
          <p:cNvCxnSpPr/>
          <p:nvPr/>
        </p:nvCxnSpPr>
        <p:spPr>
          <a:xfrm>
            <a:off x="1314380" y="3293928"/>
            <a:ext cx="1" cy="279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to 54"/>
          <p:cNvCxnSpPr/>
          <p:nvPr/>
        </p:nvCxnSpPr>
        <p:spPr>
          <a:xfrm>
            <a:off x="1314381" y="5197668"/>
            <a:ext cx="1" cy="279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Fluxograma: Disco magnético 55"/>
          <p:cNvSpPr/>
          <p:nvPr/>
        </p:nvSpPr>
        <p:spPr>
          <a:xfrm>
            <a:off x="1962453" y="5141995"/>
            <a:ext cx="1584176" cy="350527"/>
          </a:xfrm>
          <a:prstGeom prst="flowChartMagneticDisk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Fluxograma: Disco magnético 56"/>
          <p:cNvSpPr/>
          <p:nvPr/>
        </p:nvSpPr>
        <p:spPr>
          <a:xfrm>
            <a:off x="1962453" y="4369576"/>
            <a:ext cx="1584176" cy="972108"/>
          </a:xfrm>
          <a:prstGeom prst="flowChartMagneticDisk">
            <a:avLst/>
          </a:pr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8" name="Fluxograma: Disco magnético 57"/>
          <p:cNvSpPr/>
          <p:nvPr/>
        </p:nvSpPr>
        <p:spPr>
          <a:xfrm>
            <a:off x="1962453" y="4041977"/>
            <a:ext cx="1584176" cy="651634"/>
          </a:xfrm>
          <a:prstGeom prst="flowChartMagneticDisk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5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5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9" name="Fluxograma: Disco magnético 58"/>
          <p:cNvSpPr/>
          <p:nvPr/>
        </p:nvSpPr>
        <p:spPr>
          <a:xfrm>
            <a:off x="1962453" y="3609929"/>
            <a:ext cx="1584176" cy="651634"/>
          </a:xfrm>
          <a:prstGeom prst="flowChartMagneticDisk">
            <a:avLst/>
          </a:pr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0" name="Fluxograma: Disco magnético 59"/>
          <p:cNvSpPr/>
          <p:nvPr/>
        </p:nvSpPr>
        <p:spPr>
          <a:xfrm>
            <a:off x="1962453" y="3177881"/>
            <a:ext cx="1584176" cy="651634"/>
          </a:xfrm>
          <a:prstGeom prst="flowChartMagneticDisk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tx2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tx2">
                  <a:lumMod val="40000"/>
                  <a:lumOff val="6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1" name="Chave direita 60"/>
          <p:cNvSpPr/>
          <p:nvPr/>
        </p:nvSpPr>
        <p:spPr>
          <a:xfrm>
            <a:off x="3779912" y="3293928"/>
            <a:ext cx="576064" cy="190374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2" name="Retângulo 61"/>
          <p:cNvSpPr/>
          <p:nvPr/>
        </p:nvSpPr>
        <p:spPr>
          <a:xfrm>
            <a:off x="4572001" y="3973532"/>
            <a:ext cx="2160239" cy="607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SPREAD bancário</a:t>
            </a:r>
          </a:p>
        </p:txBody>
      </p:sp>
      <p:sp>
        <p:nvSpPr>
          <p:cNvPr id="63" name="Retângulo 62"/>
          <p:cNvSpPr/>
          <p:nvPr/>
        </p:nvSpPr>
        <p:spPr>
          <a:xfrm>
            <a:off x="2324261" y="6139470"/>
            <a:ext cx="4968551" cy="607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SPREAD = Taxa de juros – custo de captação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DADC878-BE02-B994-7C74-850DDA059184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6247EF76-68C0-46C9-8F75-15E4B49337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de seta reta 26">
            <a:extLst>
              <a:ext uri="{FF2B5EF4-FFF2-40B4-BE49-F238E27FC236}">
                <a16:creationId xmlns:a16="http://schemas.microsoft.com/office/drawing/2014/main" id="{B5416337-1046-B955-69BB-A5C69E921843}"/>
              </a:ext>
            </a:extLst>
          </p:cNvPr>
          <p:cNvCxnSpPr/>
          <p:nvPr/>
        </p:nvCxnSpPr>
        <p:spPr>
          <a:xfrm>
            <a:off x="3762040" y="5325515"/>
            <a:ext cx="455073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tângulo 6">
            <a:extLst>
              <a:ext uri="{FF2B5EF4-FFF2-40B4-BE49-F238E27FC236}">
                <a16:creationId xmlns:a16="http://schemas.microsoft.com/office/drawing/2014/main" id="{06027D43-7A3B-038F-0BF2-5BF3CBDA9B06}"/>
              </a:ext>
            </a:extLst>
          </p:cNvPr>
          <p:cNvSpPr/>
          <p:nvPr/>
        </p:nvSpPr>
        <p:spPr>
          <a:xfrm>
            <a:off x="4354308" y="5106649"/>
            <a:ext cx="3960440" cy="4760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000" dirty="0">
                <a:solidFill>
                  <a:sysClr val="windowText" lastClr="000000"/>
                </a:solidFill>
              </a:rPr>
              <a:t>custo de captação (SELIC)</a:t>
            </a:r>
          </a:p>
        </p:txBody>
      </p:sp>
    </p:spTree>
    <p:extLst>
      <p:ext uri="{BB962C8B-B14F-4D97-AF65-F5344CB8AC3E}">
        <p14:creationId xmlns:p14="http://schemas.microsoft.com/office/powerpoint/2010/main" val="25469634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144249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CDI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956096" y="1556792"/>
            <a:ext cx="5792368" cy="3960440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3028104" y="2272530"/>
            <a:ext cx="5720360" cy="27934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Os Certificados de Depósito Interbancário- CDI são títulos emitidos pelos bancos para captação ou aplicação de recursos excedentes, de forma a garantir sua distribuição, atendendo ao fluxo de recursos entre instituições financeiras.</a:t>
            </a:r>
          </a:p>
          <a:p>
            <a:pPr algn="just">
              <a:buSzPct val="50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Sua função é transferir recursos de uma instituição financeira para outra. Portanto, a sua negociação é restrita ao mercado interbancário.</a:t>
            </a:r>
          </a:p>
          <a:p>
            <a:pPr algn="just">
              <a:buSzPct val="50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 taxa média diária do CDI é utilizada como parâmetro para avaliar a rentabilidade de fundos, como os DI, por exemplo. O CDI é utilizado para avaliar o custo do dinheiro negociado entre os bancos, no setor privado e, como o CDB (Certificado de Depósito Bancário), essa modalidade de aplicação pode render taxa de prefixada ou pós-fixada.</a:t>
            </a:r>
          </a:p>
          <a:p>
            <a:pPr algn="just">
              <a:buSzPct val="50000"/>
            </a:pPr>
            <a:endParaRPr lang="pt-BR" sz="1600" dirty="0">
              <a:solidFill>
                <a:sysClr val="windowText" lastClr="000000"/>
              </a:solidFill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2846090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2846090"/>
            <a:ext cx="0" cy="65491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/>
          <p:cNvCxnSpPr/>
          <p:nvPr/>
        </p:nvCxnSpPr>
        <p:spPr>
          <a:xfrm>
            <a:off x="2627784" y="3501008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1E16DD85-8161-FCDB-7094-81BFAC0B41FD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6" name="Picture 2" descr="UMC">
            <a:extLst>
              <a:ext uri="{FF2B5EF4-FFF2-40B4-BE49-F238E27FC236}">
                <a16:creationId xmlns:a16="http://schemas.microsoft.com/office/drawing/2014/main" id="{50FA4AF0-FA69-E7D9-C0F7-0E5503B4C0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10427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2480673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CDI  x   SELIC OVER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de cantos arredondados 2"/>
          <p:cNvSpPr/>
          <p:nvPr/>
        </p:nvSpPr>
        <p:spPr>
          <a:xfrm>
            <a:off x="3337984" y="2586390"/>
            <a:ext cx="1224136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IF</a:t>
            </a:r>
          </a:p>
        </p:txBody>
      </p:sp>
      <p:cxnSp>
        <p:nvCxnSpPr>
          <p:cNvPr id="7" name="Conector de seta reta 6"/>
          <p:cNvCxnSpPr/>
          <p:nvPr/>
        </p:nvCxnSpPr>
        <p:spPr>
          <a:xfrm>
            <a:off x="4562120" y="2730406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tângulo 7"/>
          <p:cNvSpPr/>
          <p:nvPr/>
        </p:nvSpPr>
        <p:spPr>
          <a:xfrm>
            <a:off x="4718075" y="2374722"/>
            <a:ext cx="195778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solidFill>
                  <a:sysClr val="windowText" lastClr="000000"/>
                </a:solidFill>
              </a:rPr>
              <a:t>Títulos privados (CDI)</a:t>
            </a:r>
            <a:endParaRPr lang="pt-BR" sz="1600" dirty="0"/>
          </a:p>
        </p:txBody>
      </p:sp>
      <p:cxnSp>
        <p:nvCxnSpPr>
          <p:cNvPr id="10" name="Conector de seta reta 9"/>
          <p:cNvCxnSpPr/>
          <p:nvPr/>
        </p:nvCxnSpPr>
        <p:spPr>
          <a:xfrm flipH="1">
            <a:off x="4562120" y="3090446"/>
            <a:ext cx="230425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 27"/>
          <p:cNvSpPr/>
          <p:nvPr/>
        </p:nvSpPr>
        <p:spPr>
          <a:xfrm>
            <a:off x="5194752" y="3104094"/>
            <a:ext cx="8795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solidFill>
                  <a:sysClr val="windowText" lastClr="000000"/>
                </a:solidFill>
              </a:rPr>
              <a:t>Taxa CDI</a:t>
            </a:r>
            <a:endParaRPr lang="pt-BR" sz="1600" dirty="0"/>
          </a:p>
        </p:txBody>
      </p:sp>
      <p:sp>
        <p:nvSpPr>
          <p:cNvPr id="29" name="Retângulo de cantos arredondados 28"/>
          <p:cNvSpPr/>
          <p:nvPr/>
        </p:nvSpPr>
        <p:spPr>
          <a:xfrm>
            <a:off x="6897440" y="2586390"/>
            <a:ext cx="1224136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IF</a:t>
            </a:r>
          </a:p>
        </p:txBody>
      </p:sp>
      <p:sp>
        <p:nvSpPr>
          <p:cNvPr id="30" name="Retângulo de cantos arredondados 29"/>
          <p:cNvSpPr/>
          <p:nvPr/>
        </p:nvSpPr>
        <p:spPr>
          <a:xfrm>
            <a:off x="6866376" y="4602614"/>
            <a:ext cx="1224136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IF</a:t>
            </a:r>
          </a:p>
        </p:txBody>
      </p:sp>
      <p:cxnSp>
        <p:nvCxnSpPr>
          <p:cNvPr id="12" name="Conector de seta reta 11"/>
          <p:cNvCxnSpPr/>
          <p:nvPr/>
        </p:nvCxnSpPr>
        <p:spPr>
          <a:xfrm>
            <a:off x="4418104" y="4818638"/>
            <a:ext cx="244827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4418104" y="3233693"/>
            <a:ext cx="0" cy="15849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tângulo 30"/>
          <p:cNvSpPr/>
          <p:nvPr/>
        </p:nvSpPr>
        <p:spPr>
          <a:xfrm>
            <a:off x="4575768" y="4480084"/>
            <a:ext cx="21869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solidFill>
                  <a:sysClr val="windowText" lastClr="000000"/>
                </a:solidFill>
              </a:rPr>
              <a:t>Títulos públicos federais</a:t>
            </a:r>
            <a:endParaRPr lang="pt-BR" sz="1600" dirty="0"/>
          </a:p>
        </p:txBody>
      </p:sp>
      <p:cxnSp>
        <p:nvCxnSpPr>
          <p:cNvPr id="32" name="Conector reto 31"/>
          <p:cNvCxnSpPr/>
          <p:nvPr/>
        </p:nvCxnSpPr>
        <p:spPr>
          <a:xfrm flipH="1">
            <a:off x="3770032" y="5188558"/>
            <a:ext cx="309634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ector de seta reta 34"/>
          <p:cNvCxnSpPr/>
          <p:nvPr/>
        </p:nvCxnSpPr>
        <p:spPr>
          <a:xfrm flipV="1">
            <a:off x="3770032" y="3234462"/>
            <a:ext cx="0" cy="19442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ângulo 35"/>
          <p:cNvSpPr/>
          <p:nvPr/>
        </p:nvSpPr>
        <p:spPr>
          <a:xfrm>
            <a:off x="4843119" y="5178678"/>
            <a:ext cx="137518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solidFill>
                  <a:sysClr val="windowText" lastClr="000000"/>
                </a:solidFill>
              </a:rPr>
              <a:t>Taxa </a:t>
            </a:r>
            <a:r>
              <a:rPr lang="pt-BR" sz="1600" dirty="0" err="1">
                <a:solidFill>
                  <a:sysClr val="windowText" lastClr="000000"/>
                </a:solidFill>
              </a:rPr>
              <a:t>selic</a:t>
            </a:r>
            <a:r>
              <a:rPr lang="pt-BR" sz="1600" dirty="0">
                <a:solidFill>
                  <a:sysClr val="windowText" lastClr="000000"/>
                </a:solidFill>
              </a:rPr>
              <a:t> over</a:t>
            </a:r>
            <a:endParaRPr lang="pt-BR" sz="1600" dirty="0"/>
          </a:p>
        </p:txBody>
      </p:sp>
      <p:sp>
        <p:nvSpPr>
          <p:cNvPr id="38" name="Retângulo de cantos arredondados 37"/>
          <p:cNvSpPr/>
          <p:nvPr/>
        </p:nvSpPr>
        <p:spPr>
          <a:xfrm>
            <a:off x="529672" y="2492896"/>
            <a:ext cx="1224136" cy="64807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1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1">
                  <a:lumMod val="20000"/>
                  <a:lumOff val="80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COPOM</a:t>
            </a:r>
          </a:p>
        </p:txBody>
      </p:sp>
      <p:sp>
        <p:nvSpPr>
          <p:cNvPr id="39" name="Retângulo 38"/>
          <p:cNvSpPr/>
          <p:nvPr/>
        </p:nvSpPr>
        <p:spPr>
          <a:xfrm>
            <a:off x="2905936" y="2060848"/>
            <a:ext cx="5868144" cy="3888432"/>
          </a:xfrm>
          <a:prstGeom prst="rect">
            <a:avLst/>
          </a:prstGeom>
          <a:noFill/>
          <a:ln w="127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3" name="Conector reto 42"/>
          <p:cNvCxnSpPr>
            <a:cxnSpLocks/>
            <a:stCxn id="38" idx="2"/>
          </p:cNvCxnSpPr>
          <p:nvPr/>
        </p:nvCxnSpPr>
        <p:spPr>
          <a:xfrm>
            <a:off x="1141740" y="3140968"/>
            <a:ext cx="0" cy="90127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de seta reta 44"/>
          <p:cNvCxnSpPr/>
          <p:nvPr/>
        </p:nvCxnSpPr>
        <p:spPr>
          <a:xfrm>
            <a:off x="1141740" y="4046008"/>
            <a:ext cx="176419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tângulo 45"/>
          <p:cNvSpPr/>
          <p:nvPr/>
        </p:nvSpPr>
        <p:spPr>
          <a:xfrm>
            <a:off x="1658278" y="3703686"/>
            <a:ext cx="6715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solidFill>
                  <a:sysClr val="windowText" lastClr="000000"/>
                </a:solidFill>
              </a:rPr>
              <a:t>Meta </a:t>
            </a:r>
            <a:endParaRPr lang="pt-BR" sz="1600" dirty="0"/>
          </a:p>
        </p:txBody>
      </p:sp>
      <p:sp>
        <p:nvSpPr>
          <p:cNvPr id="47" name="Retângulo 46"/>
          <p:cNvSpPr/>
          <p:nvPr/>
        </p:nvSpPr>
        <p:spPr>
          <a:xfrm>
            <a:off x="1465776" y="4098558"/>
            <a:ext cx="10350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600" dirty="0">
                <a:solidFill>
                  <a:sysClr val="windowText" lastClr="000000"/>
                </a:solidFill>
              </a:rPr>
              <a:t>Taxa SELIC</a:t>
            </a:r>
            <a:endParaRPr lang="pt-BR" sz="1600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77F45E9-5B8F-9F4F-E744-6C715B01C84F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6" name="Picture 2" descr="UMC">
            <a:extLst>
              <a:ext uri="{FF2B5EF4-FFF2-40B4-BE49-F238E27FC236}">
                <a16:creationId xmlns:a16="http://schemas.microsoft.com/office/drawing/2014/main" id="{9F82CA84-D397-5188-565E-B7B90B9D8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497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2" y="1124744"/>
            <a:ext cx="2111416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Taxa de Câmbio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9" name="Retângulo 28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Conceito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284323297"/>
              </p:ext>
            </p:extLst>
          </p:nvPr>
        </p:nvGraphicFramePr>
        <p:xfrm>
          <a:off x="2868488" y="181327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0" name="Retângulo 29">
            <a:hlinkClick r:id="" action="ppaction://noaction"/>
          </p:cNvPr>
          <p:cNvSpPr/>
          <p:nvPr/>
        </p:nvSpPr>
        <p:spPr>
          <a:xfrm>
            <a:off x="539552" y="3633263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Conceito - variação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87FF38B-16E6-9F85-A4C9-D842153854DF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6" name="Picture 2" descr="UMC">
            <a:extLst>
              <a:ext uri="{FF2B5EF4-FFF2-40B4-BE49-F238E27FC236}">
                <a16:creationId xmlns:a16="http://schemas.microsoft.com/office/drawing/2014/main" id="{F1CF766D-A24C-469D-77A1-22E20E219E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B23A380-E1C6-1BBD-E8BC-9B7F07F9BE80}"/>
              </a:ext>
            </a:extLst>
          </p:cNvPr>
          <p:cNvSpPr txBox="1"/>
          <p:nvPr/>
        </p:nvSpPr>
        <p:spPr>
          <a:xfrm>
            <a:off x="1603140" y="5969326"/>
            <a:ext cx="73428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ysClr val="windowText" lastClr="000000"/>
                </a:solidFill>
              </a:rPr>
              <a:t>É o preço de uma moeda estrangeira medido em unidades ou frações (centavos) da moeda nacional. </a:t>
            </a:r>
          </a:p>
        </p:txBody>
      </p:sp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10369C32-AB9E-4B40-3CD6-A2E1983E5C2C}"/>
              </a:ext>
            </a:extLst>
          </p:cNvPr>
          <p:cNvCxnSpPr>
            <a:stCxn id="22" idx="3"/>
          </p:cNvCxnSpPr>
          <p:nvPr/>
        </p:nvCxnSpPr>
        <p:spPr>
          <a:xfrm>
            <a:off x="2334087" y="2846090"/>
            <a:ext cx="2093897" cy="654918"/>
          </a:xfrm>
          <a:prstGeom prst="bentConnector3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48577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2" y="1124744"/>
            <a:ext cx="2111416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Taxa de Câmbio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Retângulo 29"/>
          <p:cNvSpPr/>
          <p:nvPr/>
        </p:nvSpPr>
        <p:spPr>
          <a:xfrm>
            <a:off x="3059832" y="2276872"/>
            <a:ext cx="5472608" cy="21602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As</a:t>
            </a:r>
            <a:r>
              <a:rPr lang="pt-BR" sz="1600" b="1" dirty="0">
                <a:solidFill>
                  <a:sysClr val="windowText" lastClr="000000"/>
                </a:solidFill>
              </a:rPr>
              <a:t> transações internacionais</a:t>
            </a:r>
            <a:r>
              <a:rPr lang="pt-BR" sz="1600" dirty="0">
                <a:solidFill>
                  <a:sysClr val="windowText" lastClr="000000"/>
                </a:solidFill>
              </a:rPr>
              <a:t> entre residentes de centro de interesses diferentes;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Do lado da </a:t>
            </a:r>
            <a:r>
              <a:rPr lang="pt-BR" sz="1600" b="1" dirty="0">
                <a:solidFill>
                  <a:sysClr val="windowText" lastClr="000000"/>
                </a:solidFill>
              </a:rPr>
              <a:t>oferta</a:t>
            </a:r>
            <a:r>
              <a:rPr lang="pt-BR" sz="1600" dirty="0">
                <a:solidFill>
                  <a:sysClr val="windowText" lastClr="000000"/>
                </a:solidFill>
              </a:rPr>
              <a:t> de divisas estão  os exportadores , os turistas estrangeiros, os investidores, etc.;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Do lado da </a:t>
            </a:r>
            <a:r>
              <a:rPr lang="pt-BR" sz="1600" b="1" dirty="0">
                <a:solidFill>
                  <a:sysClr val="windowText" lastClr="000000"/>
                </a:solidFill>
              </a:rPr>
              <a:t>demanda</a:t>
            </a:r>
            <a:r>
              <a:rPr lang="pt-BR" sz="1600" dirty="0">
                <a:solidFill>
                  <a:sysClr val="windowText" lastClr="000000"/>
                </a:solidFill>
              </a:rPr>
              <a:t> de divisas temos os importadores, os turistas nacionais, devedores no exterior, </a:t>
            </a:r>
            <a:r>
              <a:rPr lang="pt-BR" sz="1600" dirty="0" err="1">
                <a:solidFill>
                  <a:sysClr val="windowText" lastClr="000000"/>
                </a:solidFill>
              </a:rPr>
              <a:t>etc</a:t>
            </a:r>
            <a:r>
              <a:rPr lang="pt-BR" sz="1600" dirty="0">
                <a:solidFill>
                  <a:sysClr val="windowText" lastClr="000000"/>
                </a:solidFill>
              </a:rPr>
              <a:t> .</a:t>
            </a:r>
          </a:p>
        </p:txBody>
      </p:sp>
      <p:sp>
        <p:nvSpPr>
          <p:cNvPr id="32" name="Retângulo 31"/>
          <p:cNvSpPr/>
          <p:nvPr/>
        </p:nvSpPr>
        <p:spPr>
          <a:xfrm>
            <a:off x="2987824" y="2177524"/>
            <a:ext cx="5688632" cy="2403604"/>
          </a:xfrm>
          <a:prstGeom prst="rect">
            <a:avLst/>
          </a:prstGeom>
          <a:noFill/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3" name="Retângulo de cantos arredondados 12"/>
          <p:cNvSpPr/>
          <p:nvPr/>
        </p:nvSpPr>
        <p:spPr>
          <a:xfrm>
            <a:off x="948072" y="5314856"/>
            <a:ext cx="7258184" cy="7903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Retângulo 11"/>
          <p:cNvSpPr/>
          <p:nvPr/>
        </p:nvSpPr>
        <p:spPr>
          <a:xfrm>
            <a:off x="1115616" y="5374957"/>
            <a:ext cx="6942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ysClr val="windowText" lastClr="000000"/>
                </a:solidFill>
              </a:rPr>
              <a:t>A Taxa de Câmbio é o preço que regula a oferta e a demanda de divisas internacionais , em razão da moeda nacional.</a:t>
            </a:r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E4963BE-DC10-E172-D123-7E1C58FCC2F5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2BE3CE67-D44E-75BE-467A-26F41BDB7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B69128D-FB97-2395-9AA6-AC51EAABE121}"/>
              </a:ext>
            </a:extLst>
          </p:cNvPr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8" name="Retângulo 7">
            <a:hlinkClick r:id="" action="ppaction://noaction"/>
            <a:extLst>
              <a:ext uri="{FF2B5EF4-FFF2-40B4-BE49-F238E27FC236}">
                <a16:creationId xmlns:a16="http://schemas.microsoft.com/office/drawing/2014/main" id="{BF40DA1F-1FA8-BB33-48A3-E0323610F23B}"/>
              </a:ext>
            </a:extLst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Conceito</a:t>
            </a:r>
          </a:p>
        </p:txBody>
      </p:sp>
      <p:sp>
        <p:nvSpPr>
          <p:cNvPr id="10" name="Retângulo 9">
            <a:hlinkClick r:id="" action="ppaction://noaction"/>
            <a:extLst>
              <a:ext uri="{FF2B5EF4-FFF2-40B4-BE49-F238E27FC236}">
                <a16:creationId xmlns:a16="http://schemas.microsoft.com/office/drawing/2014/main" id="{70360665-7B26-837A-4506-9F8A0F6404C9}"/>
              </a:ext>
            </a:extLst>
          </p:cNvPr>
          <p:cNvSpPr/>
          <p:nvPr/>
        </p:nvSpPr>
        <p:spPr>
          <a:xfrm>
            <a:off x="539552" y="3633263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Conceito - variação</a:t>
            </a:r>
          </a:p>
        </p:txBody>
      </p: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36CAF815-D475-0236-870A-70362F09468F}"/>
              </a:ext>
            </a:extLst>
          </p:cNvPr>
          <p:cNvCxnSpPr>
            <a:stCxn id="8" idx="3"/>
          </p:cNvCxnSpPr>
          <p:nvPr/>
        </p:nvCxnSpPr>
        <p:spPr>
          <a:xfrm>
            <a:off x="2339751" y="3315270"/>
            <a:ext cx="648073" cy="317993"/>
          </a:xfrm>
          <a:prstGeom prst="bentConnector3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8445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2" y="1124744"/>
            <a:ext cx="2111416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Taxa de Câmbio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B5DBA21-91E9-BB44-615F-59FCF00ED5F0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B0914E07-926C-E826-1902-8C34206B1B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Agrupar 12">
            <a:extLst>
              <a:ext uri="{FF2B5EF4-FFF2-40B4-BE49-F238E27FC236}">
                <a16:creationId xmlns:a16="http://schemas.microsoft.com/office/drawing/2014/main" id="{237DCA40-95CE-F7AE-4FCD-697F661CFF45}"/>
              </a:ext>
            </a:extLst>
          </p:cNvPr>
          <p:cNvGrpSpPr/>
          <p:nvPr/>
        </p:nvGrpSpPr>
        <p:grpSpPr>
          <a:xfrm>
            <a:off x="539552" y="1628800"/>
            <a:ext cx="7992888" cy="3888432"/>
            <a:chOff x="539552" y="1628800"/>
            <a:chExt cx="7992888" cy="3888432"/>
          </a:xfrm>
        </p:grpSpPr>
        <p:sp>
          <p:nvSpPr>
            <p:cNvPr id="30" name="Retângulo 29"/>
            <p:cNvSpPr/>
            <p:nvPr/>
          </p:nvSpPr>
          <p:spPr>
            <a:xfrm>
              <a:off x="3059832" y="2467944"/>
              <a:ext cx="5472608" cy="21602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buClr>
                  <a:srgbClr val="FF0000"/>
                </a:buClr>
                <a:buSzPct val="65000"/>
                <a:buFont typeface="Wingdings" panose="05000000000000000000" pitchFamily="2" charset="2"/>
                <a:buChar char="§"/>
              </a:pPr>
              <a:r>
                <a:rPr lang="pt-BR" sz="1600" b="1" dirty="0">
                  <a:solidFill>
                    <a:sysClr val="windowText" lastClr="000000"/>
                  </a:solidFill>
                </a:rPr>
                <a:t>Produto Interno Bruto - PIB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Com   aumento   do  PIB,  por  exemplo,   é   esperado    que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aumentem também as importações e/ ou as exportações, a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grandeza dessas forças vai afetar a taxa de câmbio.</a:t>
              </a:r>
            </a:p>
            <a:p>
              <a:pPr algn="just">
                <a:buClr>
                  <a:srgbClr val="FF0000"/>
                </a:buClr>
                <a:buSzPct val="65000"/>
              </a:pPr>
              <a:endParaRPr lang="pt-BR" sz="1600" dirty="0">
                <a:solidFill>
                  <a:sysClr val="windowText" lastClr="000000"/>
                </a:solidFill>
              </a:endParaRPr>
            </a:p>
            <a:p>
              <a:pPr marL="285750" indent="-285750" algn="just">
                <a:buClr>
                  <a:srgbClr val="FF0000"/>
                </a:buClr>
                <a:buSzPct val="65000"/>
                <a:buFont typeface="Wingdings" panose="05000000000000000000" pitchFamily="2" charset="2"/>
                <a:buChar char="§"/>
              </a:pPr>
              <a:r>
                <a:rPr lang="pt-BR" sz="1600" b="1" dirty="0">
                  <a:solidFill>
                    <a:sysClr val="windowText" lastClr="000000"/>
                  </a:solidFill>
                </a:rPr>
                <a:t>Relação entre preços internos (PI) e preços externos(PE)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Se  o  preço dos  produtos  e serviços  no  mercado  interno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aumentam,   as    importações   ficam   relativamente   mais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baratas, gerando uma demanda por moeda estrangeira</a:t>
              </a:r>
            </a:p>
            <a:p>
              <a:pPr algn="just">
                <a:buClr>
                  <a:srgbClr val="FF0000"/>
                </a:buClr>
                <a:buSzPct val="65000"/>
              </a:pPr>
              <a:endParaRPr lang="pt-BR" sz="1600" dirty="0">
                <a:solidFill>
                  <a:sysClr val="windowText" lastClr="000000"/>
                </a:solidFill>
              </a:endParaRPr>
            </a:p>
            <a:p>
              <a:pPr marL="285750" indent="-285750" algn="just">
                <a:buClr>
                  <a:srgbClr val="FF0000"/>
                </a:buClr>
                <a:buSzPct val="65000"/>
                <a:buFont typeface="Wingdings" panose="05000000000000000000" pitchFamily="2" charset="2"/>
                <a:buChar char="§"/>
              </a:pPr>
              <a:r>
                <a:rPr lang="pt-BR" sz="1600" b="1" dirty="0">
                  <a:solidFill>
                    <a:sysClr val="windowText" lastClr="000000"/>
                  </a:solidFill>
                </a:rPr>
                <a:t>Taxas de Juros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Se  as  taxas  de  juros interna aumenta, por exemplo,   mais        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investidores  serão incentivados  a investir recursos  no país,     </a:t>
              </a:r>
            </a:p>
            <a:p>
              <a:pPr algn="just">
                <a:buClr>
                  <a:srgbClr val="FF0000"/>
                </a:buClr>
                <a:buSzPct val="65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       aumentando a demanda por moeda nacional.</a:t>
              </a:r>
            </a:p>
          </p:txBody>
        </p:sp>
        <p:sp>
          <p:nvSpPr>
            <p:cNvPr id="27" name="Retângulo 26"/>
            <p:cNvSpPr/>
            <p:nvPr/>
          </p:nvSpPr>
          <p:spPr>
            <a:xfrm>
              <a:off x="2987824" y="1628800"/>
              <a:ext cx="5544616" cy="3888432"/>
            </a:xfrm>
            <a:prstGeom prst="rect">
              <a:avLst/>
            </a:prstGeom>
            <a:noFill/>
            <a:ln w="317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buSzPct val="50000"/>
              </a:pPr>
              <a:endParaRPr lang="pt-BR" sz="1600"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16D3B4D7-FDE0-892F-2F87-191E386B418D}"/>
                </a:ext>
              </a:extLst>
            </p:cNvPr>
            <p:cNvSpPr/>
            <p:nvPr/>
          </p:nvSpPr>
          <p:spPr>
            <a:xfrm>
              <a:off x="545217" y="2708920"/>
              <a:ext cx="1788870" cy="2743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buSzPct val="50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O que é?</a:t>
              </a:r>
            </a:p>
          </p:txBody>
        </p:sp>
        <p:sp>
          <p:nvSpPr>
            <p:cNvPr id="8" name="Retângulo 7">
              <a:hlinkClick r:id="" action="ppaction://noaction"/>
              <a:extLst>
                <a:ext uri="{FF2B5EF4-FFF2-40B4-BE49-F238E27FC236}">
                  <a16:creationId xmlns:a16="http://schemas.microsoft.com/office/drawing/2014/main" id="{121D1BBA-0383-3D3B-1EE2-DB4579A4803B}"/>
                </a:ext>
              </a:extLst>
            </p:cNvPr>
            <p:cNvSpPr/>
            <p:nvPr/>
          </p:nvSpPr>
          <p:spPr>
            <a:xfrm>
              <a:off x="545216" y="3178100"/>
              <a:ext cx="1794535" cy="274340"/>
            </a:xfrm>
            <a:prstGeom prst="rect">
              <a:avLst/>
            </a:prstGeom>
            <a:solidFill>
              <a:srgbClr val="BCCEE6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SzPct val="50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Conceito</a:t>
              </a:r>
            </a:p>
          </p:txBody>
        </p:sp>
        <p:sp>
          <p:nvSpPr>
            <p:cNvPr id="10" name="Retângulo 9">
              <a:hlinkClick r:id="" action="ppaction://noaction"/>
              <a:extLst>
                <a:ext uri="{FF2B5EF4-FFF2-40B4-BE49-F238E27FC236}">
                  <a16:creationId xmlns:a16="http://schemas.microsoft.com/office/drawing/2014/main" id="{7440E6C1-B05B-818C-9F82-DFE1FD57B4AE}"/>
                </a:ext>
              </a:extLst>
            </p:cNvPr>
            <p:cNvSpPr/>
            <p:nvPr/>
          </p:nvSpPr>
          <p:spPr>
            <a:xfrm>
              <a:off x="539552" y="3633263"/>
              <a:ext cx="1794535" cy="2743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buSzPct val="50000"/>
              </a:pPr>
              <a:r>
                <a:rPr lang="pt-BR" sz="1600" dirty="0">
                  <a:solidFill>
                    <a:sysClr val="windowText" lastClr="000000"/>
                  </a:solidFill>
                </a:rPr>
                <a:t>Conceito - variação</a:t>
              </a:r>
            </a:p>
          </p:txBody>
        </p:sp>
        <p:cxnSp>
          <p:nvCxnSpPr>
            <p:cNvPr id="12" name="Conector: Angulado 11">
              <a:extLst>
                <a:ext uri="{FF2B5EF4-FFF2-40B4-BE49-F238E27FC236}">
                  <a16:creationId xmlns:a16="http://schemas.microsoft.com/office/drawing/2014/main" id="{540B8702-6ED5-BF8F-04F1-10591AC43125}"/>
                </a:ext>
              </a:extLst>
            </p:cNvPr>
            <p:cNvCxnSpPr/>
            <p:nvPr/>
          </p:nvCxnSpPr>
          <p:spPr>
            <a:xfrm>
              <a:off x="2339751" y="3315270"/>
              <a:ext cx="648073" cy="317993"/>
            </a:xfrm>
            <a:prstGeom prst="bentConnector3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0386220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144249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IPCA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956096" y="2060848"/>
            <a:ext cx="5792368" cy="3024336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2999111" y="3417883"/>
            <a:ext cx="567734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O Índice Nacional de Preços ao Consumidor – </a:t>
            </a:r>
            <a:r>
              <a:rPr lang="pt-BR" sz="1600" b="1" dirty="0">
                <a:solidFill>
                  <a:sysClr val="windowText" lastClr="000000"/>
                </a:solidFill>
              </a:rPr>
              <a:t>IPCA</a:t>
            </a:r>
            <a:r>
              <a:rPr lang="pt-BR" sz="1600" dirty="0">
                <a:solidFill>
                  <a:sysClr val="windowText" lastClr="000000"/>
                </a:solidFill>
              </a:rPr>
              <a:t>  tem por objetivo  </a:t>
            </a:r>
            <a:r>
              <a:rPr lang="pt-BR" sz="1600" b="1" dirty="0">
                <a:solidFill>
                  <a:sysClr val="windowText" lastClr="000000"/>
                </a:solidFill>
              </a:rPr>
              <a:t>medir a inflação  do Brasil</a:t>
            </a:r>
            <a:r>
              <a:rPr lang="pt-BR" sz="1600" dirty="0">
                <a:solidFill>
                  <a:sysClr val="windowText" lastClr="000000"/>
                </a:solidFill>
              </a:rPr>
              <a:t>, medindo a inflação de produtos e serviços comercializados no varejo, referentes ao consumo pessoal das famílias, cujo rendimento varia entre 1 e 40 salários mínimos, qualquer que seja a fonte de rendimentos.</a:t>
            </a:r>
          </a:p>
          <a:p>
            <a:pPr algn="just">
              <a:buSzPct val="50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O IPCA é medido pelo IBGE.</a:t>
            </a:r>
          </a:p>
          <a:p>
            <a:pPr algn="just">
              <a:buSzPct val="50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O IPCA é utilizado  como referência para a meta de inflação definida pelo CMN para o COPOM.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2846090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2846090"/>
            <a:ext cx="0" cy="65491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/>
          <p:cNvCxnSpPr/>
          <p:nvPr/>
        </p:nvCxnSpPr>
        <p:spPr>
          <a:xfrm>
            <a:off x="2627784" y="3501008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7" name="Retângulo 26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Ponderação</a:t>
            </a:r>
          </a:p>
        </p:txBody>
      </p:sp>
      <p:cxnSp>
        <p:nvCxnSpPr>
          <p:cNvPr id="28" name="Conector reto 27"/>
          <p:cNvCxnSpPr/>
          <p:nvPr/>
        </p:nvCxnSpPr>
        <p:spPr>
          <a:xfrm>
            <a:off x="2627784" y="3315270"/>
            <a:ext cx="0" cy="18573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ângulo 28">
            <a:hlinkClick r:id="" action="ppaction://noaction"/>
          </p:cNvPr>
          <p:cNvSpPr/>
          <p:nvPr/>
        </p:nvSpPr>
        <p:spPr>
          <a:xfrm>
            <a:off x="539552" y="363142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Abrangência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FA5942E-CE3B-5BD5-FAE1-E9DE2E505094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6" name="Picture 2" descr="UMC">
            <a:extLst>
              <a:ext uri="{FF2B5EF4-FFF2-40B4-BE49-F238E27FC236}">
                <a16:creationId xmlns:a16="http://schemas.microsoft.com/office/drawing/2014/main" id="{A083B894-8E76-FFD3-6B1A-681544D2E4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2453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144249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IPCA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3305434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3305434"/>
            <a:ext cx="0" cy="26758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7" name="Retângulo 26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Ponderação</a:t>
            </a:r>
          </a:p>
        </p:txBody>
      </p:sp>
      <p:cxnSp>
        <p:nvCxnSpPr>
          <p:cNvPr id="28" name="Conector reto 27"/>
          <p:cNvCxnSpPr/>
          <p:nvPr/>
        </p:nvCxnSpPr>
        <p:spPr>
          <a:xfrm>
            <a:off x="2627784" y="3315270"/>
            <a:ext cx="0" cy="18573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tângulo 28">
            <a:hlinkClick r:id="" action="ppaction://noaction"/>
          </p:cNvPr>
          <p:cNvSpPr/>
          <p:nvPr/>
        </p:nvSpPr>
        <p:spPr>
          <a:xfrm>
            <a:off x="539552" y="363142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Abrangência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497" y="2572494"/>
            <a:ext cx="35337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486497" y="2572494"/>
            <a:ext cx="3533775" cy="21526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3426115" y="1912001"/>
            <a:ext cx="37381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ysClr val="windowText" lastClr="000000"/>
                </a:solidFill>
              </a:rPr>
              <a:t>A ponderação das despesas das pessoas ficou definido da seguinte forma:</a:t>
            </a:r>
            <a:endParaRPr lang="pt-BR" sz="1600" dirty="0"/>
          </a:p>
        </p:txBody>
      </p:sp>
      <p:cxnSp>
        <p:nvCxnSpPr>
          <p:cNvPr id="14" name="Conector reto 13"/>
          <p:cNvCxnSpPr/>
          <p:nvPr/>
        </p:nvCxnSpPr>
        <p:spPr>
          <a:xfrm>
            <a:off x="2627784" y="3573016"/>
            <a:ext cx="798331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tângulo 2">
            <a:extLst>
              <a:ext uri="{FF2B5EF4-FFF2-40B4-BE49-F238E27FC236}">
                <a16:creationId xmlns:a16="http://schemas.microsoft.com/office/drawing/2014/main" id="{4CC51C74-44AE-386C-4688-D36E2A9EAACE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6F487C55-F422-0BE2-03D5-8C851C70A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2897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144249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IPCA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956096" y="3119784"/>
            <a:ext cx="5792368" cy="1512168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2999111" y="2996952"/>
            <a:ext cx="567734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Áreas urbanas das seguintes regiões metropolitanas: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algn="just">
              <a:buClr>
                <a:srgbClr val="FF0000"/>
              </a:buClr>
              <a:buSzPct val="65000"/>
            </a:pPr>
            <a:r>
              <a:rPr lang="pt-BR" sz="1600" dirty="0">
                <a:solidFill>
                  <a:sysClr val="windowText" lastClr="000000"/>
                </a:solidFill>
              </a:rPr>
              <a:t>Belém, Fortaleza, Recife, Salvador, Belo Horizonte, Rio de Janeiro, São Paulo, Curitiba, Porto Alegre e município de Goiânia.</a:t>
            </a:r>
            <a:r>
              <a:rPr lang="pt-BR" sz="1600" dirty="0"/>
              <a:t> 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3737482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3749645"/>
            <a:ext cx="0" cy="243256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/>
          <p:cNvCxnSpPr/>
          <p:nvPr/>
        </p:nvCxnSpPr>
        <p:spPr>
          <a:xfrm>
            <a:off x="2627784" y="4005064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7" name="Retângulo 26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Ponderação</a:t>
            </a:r>
          </a:p>
        </p:txBody>
      </p:sp>
      <p:sp>
        <p:nvSpPr>
          <p:cNvPr id="29" name="Retângulo 28">
            <a:hlinkClick r:id="" action="ppaction://noaction"/>
          </p:cNvPr>
          <p:cNvSpPr/>
          <p:nvPr/>
        </p:nvSpPr>
        <p:spPr>
          <a:xfrm>
            <a:off x="539552" y="3631420"/>
            <a:ext cx="1794535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Abrangência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7E6B2C4-89F1-A6B0-92F6-130493224E98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6" name="Picture 2" descr="UMC">
            <a:extLst>
              <a:ext uri="{FF2B5EF4-FFF2-40B4-BE49-F238E27FC236}">
                <a16:creationId xmlns:a16="http://schemas.microsoft.com/office/drawing/2014/main" id="{8FCC819B-1347-FC99-F89E-BA718E260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72892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1" y="1124744"/>
            <a:ext cx="1267285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IGPM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956096" y="1844824"/>
            <a:ext cx="5792368" cy="3024336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2999111" y="2420130"/>
            <a:ext cx="567734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FF0000"/>
              </a:buClr>
              <a:buSzPct val="65000"/>
            </a:pPr>
            <a:r>
              <a:rPr lang="pt-BR" sz="1600" dirty="0">
                <a:solidFill>
                  <a:sysClr val="windowText" lastClr="000000"/>
                </a:solidFill>
              </a:rPr>
              <a:t> Índice Geral de Preços do Mercado-IGP-M:</a:t>
            </a:r>
          </a:p>
          <a:p>
            <a:pPr algn="just">
              <a:buClr>
                <a:srgbClr val="FF0000"/>
              </a:buClr>
              <a:buSzPct val="65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É calculado pela FGV;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É divulgado mensalmente;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Sua composição é dada pelos seguintes índices: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algn="just">
              <a:buClr>
                <a:srgbClr val="FF0000"/>
              </a:buClr>
              <a:buSzPct val="65000"/>
            </a:pPr>
            <a:r>
              <a:rPr lang="pt-BR" sz="1600" dirty="0">
                <a:solidFill>
                  <a:sysClr val="windowText" lastClr="000000"/>
                </a:solidFill>
              </a:rPr>
              <a:t>       - 60% do Índice de Preços por Atacado – IPA</a:t>
            </a:r>
          </a:p>
          <a:p>
            <a:pPr algn="just">
              <a:buClr>
                <a:srgbClr val="FF0000"/>
              </a:buClr>
              <a:buSzPct val="65000"/>
            </a:pPr>
            <a:r>
              <a:rPr lang="pt-BR" sz="1600" dirty="0">
                <a:solidFill>
                  <a:sysClr val="windowText" lastClr="000000"/>
                </a:solidFill>
              </a:rPr>
              <a:t>       - 30% do Índice de Preços ao Consumidor – IPC</a:t>
            </a:r>
          </a:p>
          <a:p>
            <a:pPr algn="just">
              <a:buClr>
                <a:srgbClr val="FF0000"/>
              </a:buClr>
              <a:buSzPct val="65000"/>
            </a:pPr>
            <a:r>
              <a:rPr lang="pt-BR" sz="1600" dirty="0">
                <a:solidFill>
                  <a:sysClr val="windowText" lastClr="000000"/>
                </a:solidFill>
              </a:rPr>
              <a:t>       - 10% do Índice Nacional de Custo de Construção - INCC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2846090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2846090"/>
            <a:ext cx="0" cy="51090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/>
          <p:cNvCxnSpPr/>
          <p:nvPr/>
        </p:nvCxnSpPr>
        <p:spPr>
          <a:xfrm>
            <a:off x="2627784" y="3356992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cxnSp>
        <p:nvCxnSpPr>
          <p:cNvPr id="28" name="Conector reto 27"/>
          <p:cNvCxnSpPr/>
          <p:nvPr/>
        </p:nvCxnSpPr>
        <p:spPr>
          <a:xfrm>
            <a:off x="2627784" y="3140968"/>
            <a:ext cx="0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upo 29"/>
          <p:cNvGrpSpPr/>
          <p:nvPr/>
        </p:nvGrpSpPr>
        <p:grpSpPr>
          <a:xfrm>
            <a:off x="1058232" y="5374957"/>
            <a:ext cx="7258184" cy="790347"/>
            <a:chOff x="948072" y="5314856"/>
            <a:chExt cx="7258184" cy="790347"/>
          </a:xfrm>
        </p:grpSpPr>
        <p:sp>
          <p:nvSpPr>
            <p:cNvPr id="31" name="Retângulo de cantos arredondados 30"/>
            <p:cNvSpPr/>
            <p:nvPr/>
          </p:nvSpPr>
          <p:spPr>
            <a:xfrm>
              <a:off x="948072" y="5314856"/>
              <a:ext cx="7258184" cy="79034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1115616" y="5374957"/>
              <a:ext cx="694285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pt-BR" dirty="0">
                  <a:solidFill>
                    <a:sysClr val="windowText" lastClr="000000"/>
                  </a:solidFill>
                </a:rPr>
                <a:t>O IGP-M é utilizado para reajuste nos contratos de aluguel e reajustes de tarifas públicas.</a:t>
              </a:r>
              <a:endParaRPr lang="pt-BR" dirty="0"/>
            </a:p>
          </p:txBody>
        </p:sp>
      </p:grpSp>
      <p:sp>
        <p:nvSpPr>
          <p:cNvPr id="3" name="Retângulo 2">
            <a:extLst>
              <a:ext uri="{FF2B5EF4-FFF2-40B4-BE49-F238E27FC236}">
                <a16:creationId xmlns:a16="http://schemas.microsoft.com/office/drawing/2014/main" id="{9D393898-4FE9-5A16-7990-677B9B067B85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6" name="Picture 2" descr="UMC">
            <a:extLst>
              <a:ext uri="{FF2B5EF4-FFF2-40B4-BE49-F238E27FC236}">
                <a16:creationId xmlns:a16="http://schemas.microsoft.com/office/drawing/2014/main" id="{37211859-3333-9B6A-2F6A-3399F4468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9093" y="15025"/>
            <a:ext cx="923256" cy="92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242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6DB24-DD3B-5B87-98EC-738CEB9AF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43739CE4-ECF9-942F-3D69-2E9F814EADB2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8B270F97-1200-40DE-D936-96B4FCF22291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BA163D9D-2AD2-9EBF-039C-630D2537D8F6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F8FB6805-F06A-C157-D417-BD35B8DE4FBD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0D5E97C6-8A1E-68D8-FB63-DAE769E8E8ED}"/>
              </a:ext>
            </a:extLst>
          </p:cNvPr>
          <p:cNvGrpSpPr/>
          <p:nvPr/>
        </p:nvGrpSpPr>
        <p:grpSpPr>
          <a:xfrm>
            <a:off x="1058466" y="2306588"/>
            <a:ext cx="8108157" cy="2672680"/>
            <a:chOff x="1058466" y="2306588"/>
            <a:chExt cx="8108157" cy="2672680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08E19F53-7E49-43FD-3717-D922CAEEB938}"/>
                </a:ext>
              </a:extLst>
            </p:cNvPr>
            <p:cNvGrpSpPr/>
            <p:nvPr/>
          </p:nvGrpSpPr>
          <p:grpSpPr>
            <a:xfrm>
              <a:off x="1058466" y="2306588"/>
              <a:ext cx="8108157" cy="2672680"/>
              <a:chOff x="1058466" y="2306588"/>
              <a:chExt cx="8108157" cy="2672680"/>
            </a:xfrm>
          </p:grpSpPr>
          <p:graphicFrame>
            <p:nvGraphicFramePr>
              <p:cNvPr id="3" name="Diagrama 2">
                <a:extLst>
                  <a:ext uri="{FF2B5EF4-FFF2-40B4-BE49-F238E27FC236}">
                    <a16:creationId xmlns:a16="http://schemas.microsoft.com/office/drawing/2014/main" id="{7D9D2228-6F0D-3C6D-966A-CB24F7ECC0D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53405297"/>
                  </p:ext>
                </p:extLst>
              </p:nvPr>
            </p:nvGraphicFramePr>
            <p:xfrm>
              <a:off x="4442842" y="2386980"/>
              <a:ext cx="4723781" cy="25922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aphicFrame>
            <p:nvGraphicFramePr>
              <p:cNvPr id="20" name="Diagrama 19">
                <a:extLst>
                  <a:ext uri="{FF2B5EF4-FFF2-40B4-BE49-F238E27FC236}">
                    <a16:creationId xmlns:a16="http://schemas.microsoft.com/office/drawing/2014/main" id="{BF46CD90-8B4D-134B-C015-B6716FD9A2C7}"/>
                  </a:ext>
                </a:extLst>
              </p:cNvPr>
              <p:cNvGraphicFramePr/>
              <p:nvPr/>
            </p:nvGraphicFramePr>
            <p:xfrm>
              <a:off x="1058466" y="2306588"/>
              <a:ext cx="4723781" cy="25922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p:grp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D34ACD2D-F65F-C9E8-5A2B-576C15C7584B}"/>
                </a:ext>
              </a:extLst>
            </p:cNvPr>
            <p:cNvSpPr txBox="1"/>
            <p:nvPr/>
          </p:nvSpPr>
          <p:spPr>
            <a:xfrm rot="17597552">
              <a:off x="5905697" y="3756589"/>
              <a:ext cx="486030" cy="36933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FF6D6D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dirty="0"/>
                <a:t>PIB</a:t>
              </a: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BAF94E4F-19B4-B5F3-CBA0-F25864A45FCB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5" name="Picture 2" descr="UMC">
            <a:extLst>
              <a:ext uri="{FF2B5EF4-FFF2-40B4-BE49-F238E27FC236}">
                <a16:creationId xmlns:a16="http://schemas.microsoft.com/office/drawing/2014/main" id="{583C2DCC-6ED0-E784-742D-69473B419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60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UMC">
            <a:extLst>
              <a:ext uri="{FF2B5EF4-FFF2-40B4-BE49-F238E27FC236}">
                <a16:creationId xmlns:a16="http://schemas.microsoft.com/office/drawing/2014/main" id="{636A9C20-8F59-358B-AC9B-C43CDBA7B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F539D44-15FF-6CFC-785B-B2BAF06A8D62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3112F49-76B9-5C18-5319-0FD089B311AC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A20F73A-2AF2-E561-5D50-8A9F28E47047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CF1768F-C907-EA01-1D86-71B1FA001C29}"/>
              </a:ext>
            </a:extLst>
          </p:cNvPr>
          <p:cNvSpPr txBox="1"/>
          <p:nvPr/>
        </p:nvSpPr>
        <p:spPr>
          <a:xfrm>
            <a:off x="558173" y="1772816"/>
            <a:ext cx="62730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Conjunto de ações do Banco Central para controlar a liquidez da economia, com os seguintes objetivos:</a:t>
            </a:r>
          </a:p>
          <a:p>
            <a:pPr algn="just"/>
            <a:endParaRPr lang="pt-BR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Manter a inflação sobre controle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Garantir estabilidade da moeda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Promover crescimento econômico sustentável</a:t>
            </a:r>
          </a:p>
        </p:txBody>
      </p:sp>
      <p:sp>
        <p:nvSpPr>
          <p:cNvPr id="10" name="Pergaminho horizontal 24">
            <a:extLst>
              <a:ext uri="{FF2B5EF4-FFF2-40B4-BE49-F238E27FC236}">
                <a16:creationId xmlns:a16="http://schemas.microsoft.com/office/drawing/2014/main" id="{A9C37D1B-B70F-308C-EDDF-2161E8CE9F17}"/>
              </a:ext>
            </a:extLst>
          </p:cNvPr>
          <p:cNvSpPr/>
          <p:nvPr/>
        </p:nvSpPr>
        <p:spPr>
          <a:xfrm>
            <a:off x="547432" y="1124744"/>
            <a:ext cx="2584408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O que é</a:t>
            </a:r>
          </a:p>
        </p:txBody>
      </p:sp>
      <p:sp>
        <p:nvSpPr>
          <p:cNvPr id="11" name="Pergaminho horizontal 24">
            <a:extLst>
              <a:ext uri="{FF2B5EF4-FFF2-40B4-BE49-F238E27FC236}">
                <a16:creationId xmlns:a16="http://schemas.microsoft.com/office/drawing/2014/main" id="{A38351F4-693D-58E3-8A1B-076333EBE05E}"/>
              </a:ext>
            </a:extLst>
          </p:cNvPr>
          <p:cNvSpPr/>
          <p:nvPr/>
        </p:nvSpPr>
        <p:spPr>
          <a:xfrm>
            <a:off x="558173" y="4067202"/>
            <a:ext cx="2584408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Impactos no Mercado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B95A7E3-D1F7-2235-71D6-53E9B4919645}"/>
              </a:ext>
            </a:extLst>
          </p:cNvPr>
          <p:cNvSpPr txBox="1"/>
          <p:nvPr/>
        </p:nvSpPr>
        <p:spPr>
          <a:xfrm>
            <a:off x="531241" y="4809926"/>
            <a:ext cx="82892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Maior ou menor rentabilidade nas aplicações financeiras das empresas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Maior ou menor custo no endividamento das empresas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dirty="0"/>
              <a:t>Maior ou menor crescimento econômico.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8A592975-0E74-9E98-D107-6C9F812789AD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97572875-58D6-9D61-B005-ECDA2E4A1365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64031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E9FC56-696F-6F86-8877-381F6739E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tângulo: Cantos Arredondados 107">
            <a:extLst>
              <a:ext uri="{FF2B5EF4-FFF2-40B4-BE49-F238E27FC236}">
                <a16:creationId xmlns:a16="http://schemas.microsoft.com/office/drawing/2014/main" id="{8F7E36E5-7AB0-54BD-EA98-C1978EDA6882}"/>
              </a:ext>
            </a:extLst>
          </p:cNvPr>
          <p:cNvSpPr/>
          <p:nvPr/>
        </p:nvSpPr>
        <p:spPr>
          <a:xfrm>
            <a:off x="748908" y="1678628"/>
            <a:ext cx="1549033" cy="6379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Inflação</a:t>
            </a:r>
          </a:p>
        </p:txBody>
      </p: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62D496BB-5B6C-CB7C-97D9-D842FBB7BEAE}"/>
              </a:ext>
            </a:extLst>
          </p:cNvPr>
          <p:cNvSpPr txBox="1"/>
          <p:nvPr/>
        </p:nvSpPr>
        <p:spPr>
          <a:xfrm>
            <a:off x="2563391" y="1656589"/>
            <a:ext cx="6273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/>
              <a:t>Inflação</a:t>
            </a:r>
            <a:r>
              <a:rPr lang="pt-BR" sz="1600" dirty="0"/>
              <a:t> é o aumento generalizado e contínuo dos preços de bens e serviços em uma economia ao longo do tempo.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6" name="Picture 2" descr="UMC">
            <a:extLst>
              <a:ext uri="{FF2B5EF4-FFF2-40B4-BE49-F238E27FC236}">
                <a16:creationId xmlns:a16="http://schemas.microsoft.com/office/drawing/2014/main" id="{801359C2-EB79-D2A4-FB00-E233A5800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A8DF869-7A70-5E33-27A1-008732028C9D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D2F6B9B-87A4-9930-090F-51C3CE2DD746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04B6FBD-826C-F55B-23B7-83677FFA9306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EE7D4BF-22CE-2605-66B2-6549A700FA62}"/>
              </a:ext>
            </a:extLst>
          </p:cNvPr>
          <p:cNvSpPr/>
          <p:nvPr/>
        </p:nvSpPr>
        <p:spPr>
          <a:xfrm>
            <a:off x="748909" y="3472211"/>
            <a:ext cx="1549033" cy="6379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Juros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610E156C-199B-FAC5-040A-8587857A351B}"/>
              </a:ext>
            </a:extLst>
          </p:cNvPr>
          <p:cNvSpPr/>
          <p:nvPr/>
        </p:nvSpPr>
        <p:spPr>
          <a:xfrm>
            <a:off x="748910" y="5334307"/>
            <a:ext cx="1549033" cy="6379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chemeClr val="tx1"/>
                </a:solidFill>
              </a:rPr>
              <a:t>Câmbio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DE2E04B-5BA1-1903-0895-608EF541D54A}"/>
              </a:ext>
            </a:extLst>
          </p:cNvPr>
          <p:cNvSpPr txBox="1"/>
          <p:nvPr/>
        </p:nvSpPr>
        <p:spPr>
          <a:xfrm>
            <a:off x="2563390" y="3318083"/>
            <a:ext cx="62730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/>
              <a:t>Juros</a:t>
            </a:r>
            <a:r>
              <a:rPr lang="pt-BR" sz="1600" dirty="0"/>
              <a:t> são a </a:t>
            </a:r>
            <a:r>
              <a:rPr lang="pt-BR" sz="1600" b="1" dirty="0"/>
              <a:t>remuneração pelo uso do dinheiro no tempo</a:t>
            </a:r>
            <a:r>
              <a:rPr lang="pt-BR" sz="1600" dirty="0"/>
              <a:t>. Quando alguém empresta dinheiro, cobra juros como compensação por abrir mão de utilizá-lo naquele período. Quando alguém toma emprestado, paga juros pelo privilégio de usar recursos que não possui no momento.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1750F6E-0E17-B4DA-94D0-BB2B0DDC73DB}"/>
              </a:ext>
            </a:extLst>
          </p:cNvPr>
          <p:cNvSpPr txBox="1"/>
          <p:nvPr/>
        </p:nvSpPr>
        <p:spPr>
          <a:xfrm>
            <a:off x="2563389" y="5190291"/>
            <a:ext cx="62730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b="1" dirty="0"/>
              <a:t>Taxa de câmbio</a:t>
            </a:r>
            <a:r>
              <a:rPr lang="pt-BR" sz="1600" dirty="0"/>
              <a:t> é o </a:t>
            </a:r>
            <a:r>
              <a:rPr lang="pt-BR" sz="1600" b="1" dirty="0"/>
              <a:t>preço de uma moeda estrangeira expresso na moeda nacional</a:t>
            </a:r>
            <a:r>
              <a:rPr lang="pt-BR" sz="1600" dirty="0"/>
              <a:t>. É quanto da </a:t>
            </a:r>
            <a:r>
              <a:rPr lang="pt-BR" sz="1600" b="1" dirty="0"/>
              <a:t>moeda local (</a:t>
            </a:r>
            <a:r>
              <a:rPr lang="pt-BR" sz="1600" b="1" dirty="0" err="1"/>
              <a:t>ex</a:t>
            </a:r>
            <a:r>
              <a:rPr lang="pt-BR" sz="1600" b="1" dirty="0"/>
              <a:t>: real)</a:t>
            </a:r>
            <a:r>
              <a:rPr lang="pt-BR" sz="1600" dirty="0"/>
              <a:t> você precisa para comprar </a:t>
            </a:r>
            <a:r>
              <a:rPr lang="pt-BR" sz="1600" b="1" dirty="0"/>
              <a:t>uma unidade de moeda estrangeira</a:t>
            </a:r>
            <a:r>
              <a:rPr lang="pt-BR" sz="1600" dirty="0"/>
              <a:t> (</a:t>
            </a:r>
            <a:r>
              <a:rPr lang="pt-BR" sz="1600" dirty="0" err="1"/>
              <a:t>ex</a:t>
            </a:r>
            <a:r>
              <a:rPr lang="pt-BR" sz="1600" dirty="0"/>
              <a:t>: dólar, euro).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C5119C02-A2FC-87AB-56A2-D4AE41484651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91242E96-66D4-929A-5733-5DCD193C6E97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14379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96" y="188640"/>
            <a:ext cx="1524000" cy="92392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2" y="1124744"/>
            <a:ext cx="1072240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PIB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956096" y="3041620"/>
            <a:ext cx="5792368" cy="1251476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3028104" y="3311208"/>
            <a:ext cx="5504336" cy="6218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Produto Interno Bruto-PIB  representa a soma , em valores monetários, de todos os bens e serviços  finais produzidos em uma determinada economia.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2846090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2846090"/>
            <a:ext cx="0" cy="654918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9" name="Retângulo 28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Conceito</a:t>
            </a:r>
          </a:p>
        </p:txBody>
      </p:sp>
      <p:sp>
        <p:nvSpPr>
          <p:cNvPr id="33" name="Retângulo 32"/>
          <p:cNvSpPr/>
          <p:nvPr/>
        </p:nvSpPr>
        <p:spPr>
          <a:xfrm>
            <a:off x="539552" y="3629526"/>
            <a:ext cx="1794535" cy="301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Equação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486721" y="-11886"/>
            <a:ext cx="1348975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rgbClr val="FF0000"/>
                </a:solidFill>
              </a:rPr>
              <a:t>Módulo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    2.2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814716" y="27296"/>
            <a:ext cx="5697779" cy="824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Fundamentos de Economia</a:t>
            </a:r>
          </a:p>
        </p:txBody>
      </p:sp>
      <p:cxnSp>
        <p:nvCxnSpPr>
          <p:cNvPr id="27" name="Conector reto 26"/>
          <p:cNvCxnSpPr/>
          <p:nvPr/>
        </p:nvCxnSpPr>
        <p:spPr>
          <a:xfrm>
            <a:off x="2658848" y="3501008"/>
            <a:ext cx="297248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4482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96" y="188640"/>
            <a:ext cx="1524000" cy="92392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2" y="1124744"/>
            <a:ext cx="1072240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PIB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2956096" y="3041620"/>
            <a:ext cx="5648352" cy="1899548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sp>
        <p:nvSpPr>
          <p:cNvPr id="17" name="Retângulo 16"/>
          <p:cNvSpPr/>
          <p:nvPr/>
        </p:nvSpPr>
        <p:spPr>
          <a:xfrm>
            <a:off x="3096344" y="3393096"/>
            <a:ext cx="5360320" cy="11979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PIB é um dos indicadores mais utilizados na macroeconomia, e tem como objetivo mensurar a atividade econômica de uma determinada economia (país).</a:t>
            </a:r>
          </a:p>
          <a:p>
            <a:pPr algn="just">
              <a:buSzPct val="50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Na contagem do PIB , considera-se apenas bens e serviços finais, excluindo da conta  todos os bens de consumo intermediários</a:t>
            </a: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3335808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3335808"/>
            <a:ext cx="0" cy="16520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tângulo 21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9" name="Retângulo 28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Conceito</a:t>
            </a:r>
          </a:p>
        </p:txBody>
      </p:sp>
      <p:sp>
        <p:nvSpPr>
          <p:cNvPr id="33" name="Retângulo 32"/>
          <p:cNvSpPr/>
          <p:nvPr/>
        </p:nvSpPr>
        <p:spPr>
          <a:xfrm>
            <a:off x="539552" y="3629526"/>
            <a:ext cx="1794535" cy="3016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Equação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486721" y="-11886"/>
            <a:ext cx="1348975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rgbClr val="FF0000"/>
                </a:solidFill>
              </a:rPr>
              <a:t>Módulo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    2.2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814716" y="27296"/>
            <a:ext cx="5697779" cy="824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Fundamentos de Economia</a:t>
            </a:r>
          </a:p>
        </p:txBody>
      </p:sp>
      <p:cxnSp>
        <p:nvCxnSpPr>
          <p:cNvPr id="27" name="Conector reto 26"/>
          <p:cNvCxnSpPr/>
          <p:nvPr/>
        </p:nvCxnSpPr>
        <p:spPr>
          <a:xfrm>
            <a:off x="2658848" y="3501008"/>
            <a:ext cx="297248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5350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96" y="188640"/>
            <a:ext cx="1524000" cy="923925"/>
          </a:xfrm>
          <a:prstGeom prst="rect">
            <a:avLst/>
          </a:prstGeom>
        </p:spPr>
      </p:pic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Pergaminho horizontal 24"/>
          <p:cNvSpPr/>
          <p:nvPr/>
        </p:nvSpPr>
        <p:spPr>
          <a:xfrm>
            <a:off x="547432" y="1124744"/>
            <a:ext cx="1072240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PIB</a:t>
            </a:r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Retângulo 33"/>
          <p:cNvSpPr/>
          <p:nvPr/>
        </p:nvSpPr>
        <p:spPr>
          <a:xfrm>
            <a:off x="486721" y="-11886"/>
            <a:ext cx="1348975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rgbClr val="FF0000"/>
                </a:solidFill>
              </a:rPr>
              <a:t>Módulo</a:t>
            </a:r>
          </a:p>
          <a:p>
            <a:r>
              <a:rPr lang="pt-BR" sz="2400" b="1" dirty="0">
                <a:solidFill>
                  <a:srgbClr val="FF0000"/>
                </a:solidFill>
              </a:rPr>
              <a:t>    2.2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1814716" y="27296"/>
            <a:ext cx="5697779" cy="8248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Fundamentos de Economia</a:t>
            </a:r>
          </a:p>
        </p:txBody>
      </p:sp>
      <p:sp>
        <p:nvSpPr>
          <p:cNvPr id="3" name="Retângulo 2"/>
          <p:cNvSpPr/>
          <p:nvPr/>
        </p:nvSpPr>
        <p:spPr>
          <a:xfrm>
            <a:off x="3563888" y="3057194"/>
            <a:ext cx="1584176" cy="936104"/>
          </a:xfrm>
          <a:prstGeom prst="rect">
            <a:avLst/>
          </a:prstGeom>
          <a:solidFill>
            <a:srgbClr val="EFD2D1"/>
          </a:solidFill>
          <a:scene3d>
            <a:camera prst="perspectiveContrastingRigh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Consumo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3635896" y="4234736"/>
            <a:ext cx="1584176" cy="936104"/>
          </a:xfrm>
          <a:prstGeom prst="rect">
            <a:avLst/>
          </a:prstGeom>
          <a:solidFill>
            <a:srgbClr val="EFD2D1"/>
          </a:solidFill>
          <a:scene3d>
            <a:camera prst="perspectiveContrastingRigh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Gastos do</a:t>
            </a:r>
          </a:p>
          <a:p>
            <a:pPr algn="ctr"/>
            <a:r>
              <a:rPr lang="pt-BR" dirty="0">
                <a:solidFill>
                  <a:sysClr val="windowText" lastClr="000000"/>
                </a:solidFill>
              </a:rPr>
              <a:t>Governo</a:t>
            </a:r>
          </a:p>
        </p:txBody>
      </p:sp>
      <p:sp>
        <p:nvSpPr>
          <p:cNvPr id="36" name="Retângulo 35"/>
          <p:cNvSpPr/>
          <p:nvPr/>
        </p:nvSpPr>
        <p:spPr>
          <a:xfrm>
            <a:off x="5220072" y="3010600"/>
            <a:ext cx="1584176" cy="936104"/>
          </a:xfrm>
          <a:prstGeom prst="rect">
            <a:avLst/>
          </a:prstGeom>
          <a:solidFill>
            <a:srgbClr val="EFD2D1"/>
          </a:solidFill>
          <a:scene3d>
            <a:camera prst="perspectiveHeroicExtremeLef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Investimentos</a:t>
            </a:r>
          </a:p>
        </p:txBody>
      </p:sp>
      <p:sp>
        <p:nvSpPr>
          <p:cNvPr id="37" name="Retângulo 36"/>
          <p:cNvSpPr/>
          <p:nvPr/>
        </p:nvSpPr>
        <p:spPr>
          <a:xfrm>
            <a:off x="5148064" y="4215438"/>
            <a:ext cx="1584176" cy="936104"/>
          </a:xfrm>
          <a:prstGeom prst="rect">
            <a:avLst/>
          </a:prstGeom>
          <a:solidFill>
            <a:srgbClr val="EFD2D1"/>
          </a:solidFill>
          <a:scene3d>
            <a:camera prst="perspectiveHeroicExtremeLeftFacing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err="1">
                <a:solidFill>
                  <a:schemeClr val="tx1"/>
                </a:solidFill>
              </a:rPr>
              <a:t>Sdo</a:t>
            </a:r>
            <a:r>
              <a:rPr lang="pt-BR" dirty="0">
                <a:solidFill>
                  <a:schemeClr val="tx1"/>
                </a:solidFill>
              </a:rPr>
              <a:t>. da Balança (E-I)</a:t>
            </a:r>
          </a:p>
        </p:txBody>
      </p:sp>
      <p:sp>
        <p:nvSpPr>
          <p:cNvPr id="4" name="Retângulo 3"/>
          <p:cNvSpPr/>
          <p:nvPr/>
        </p:nvSpPr>
        <p:spPr>
          <a:xfrm>
            <a:off x="3119072" y="2002488"/>
            <a:ext cx="4405256" cy="3802776"/>
          </a:xfrm>
          <a:prstGeom prst="rect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Mais 6"/>
          <p:cNvSpPr/>
          <p:nvPr/>
        </p:nvSpPr>
        <p:spPr>
          <a:xfrm>
            <a:off x="4973960" y="3843632"/>
            <a:ext cx="390128" cy="43204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4819088" y="1988840"/>
            <a:ext cx="6559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/>
              <a:t>PIB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3119072" y="2512060"/>
            <a:ext cx="4405256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/>
          <p:cNvCxnSpPr/>
          <p:nvPr/>
        </p:nvCxnSpPr>
        <p:spPr>
          <a:xfrm>
            <a:off x="2334087" y="3805032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reto 39"/>
          <p:cNvCxnSpPr/>
          <p:nvPr/>
        </p:nvCxnSpPr>
        <p:spPr>
          <a:xfrm flipH="1">
            <a:off x="2627784" y="3805032"/>
            <a:ext cx="3768" cy="26262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tângulo 40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42" name="Retângulo 41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Conceito</a:t>
            </a:r>
          </a:p>
        </p:txBody>
      </p:sp>
      <p:sp>
        <p:nvSpPr>
          <p:cNvPr id="43" name="Retângulo 42"/>
          <p:cNvSpPr/>
          <p:nvPr/>
        </p:nvSpPr>
        <p:spPr>
          <a:xfrm>
            <a:off x="539552" y="3629526"/>
            <a:ext cx="1794535" cy="30168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Equação</a:t>
            </a:r>
          </a:p>
        </p:txBody>
      </p:sp>
      <p:cxnSp>
        <p:nvCxnSpPr>
          <p:cNvPr id="45" name="Conector reto 44"/>
          <p:cNvCxnSpPr/>
          <p:nvPr/>
        </p:nvCxnSpPr>
        <p:spPr>
          <a:xfrm flipV="1">
            <a:off x="2645864" y="4053544"/>
            <a:ext cx="473208" cy="3254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5355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3A36C-A578-F95A-93D2-55AF9B979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tângulo: Cantos Arredondados 107">
            <a:extLst>
              <a:ext uri="{FF2B5EF4-FFF2-40B4-BE49-F238E27FC236}">
                <a16:creationId xmlns:a16="http://schemas.microsoft.com/office/drawing/2014/main" id="{1EFF597D-ACFA-DD2C-5958-EC333308AE08}"/>
              </a:ext>
            </a:extLst>
          </p:cNvPr>
          <p:cNvSpPr/>
          <p:nvPr/>
        </p:nvSpPr>
        <p:spPr>
          <a:xfrm>
            <a:off x="632684" y="3658090"/>
            <a:ext cx="2517856" cy="6379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107" name="Retângulo: Cantos Arredondados 106">
            <a:extLst>
              <a:ext uri="{FF2B5EF4-FFF2-40B4-BE49-F238E27FC236}">
                <a16:creationId xmlns:a16="http://schemas.microsoft.com/office/drawing/2014/main" id="{42770E97-2EEC-2F25-CF26-02A1A137263A}"/>
              </a:ext>
            </a:extLst>
          </p:cNvPr>
          <p:cNvSpPr/>
          <p:nvPr/>
        </p:nvSpPr>
        <p:spPr>
          <a:xfrm>
            <a:off x="4914057" y="3656042"/>
            <a:ext cx="2517856" cy="63796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B59792E8-76ED-D937-564D-A85608DF83B7}"/>
              </a:ext>
            </a:extLst>
          </p:cNvPr>
          <p:cNvSpPr txBox="1"/>
          <p:nvPr/>
        </p:nvSpPr>
        <p:spPr>
          <a:xfrm>
            <a:off x="264522" y="1844824"/>
            <a:ext cx="8195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Investimento é o gasto em acréscimo ao capital ( máquinas, instalações).</a:t>
            </a: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4A32FE37-6572-D717-3309-767F1BABC728}"/>
              </a:ext>
            </a:extLst>
          </p:cNvPr>
          <p:cNvSpPr txBox="1"/>
          <p:nvPr/>
        </p:nvSpPr>
        <p:spPr>
          <a:xfrm>
            <a:off x="264523" y="2184863"/>
            <a:ext cx="7866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Vamos analisar </a:t>
            </a: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investimento 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com o componente </a:t>
            </a:r>
            <a:r>
              <a:rPr lang="pt-BR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Taxa de Juros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EAE9B0BD-1CE6-AA28-E09A-5802E8E85B71}"/>
              </a:ext>
            </a:extLst>
          </p:cNvPr>
          <p:cNvSpPr txBox="1"/>
          <p:nvPr/>
        </p:nvSpPr>
        <p:spPr>
          <a:xfrm>
            <a:off x="264522" y="2841272"/>
            <a:ext cx="54596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Como se relacionam Taxa de juros e investimento?</a:t>
            </a: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98F68377-C714-C980-1F80-47395D0495B1}"/>
              </a:ext>
            </a:extLst>
          </p:cNvPr>
          <p:cNvSpPr txBox="1"/>
          <p:nvPr/>
        </p:nvSpPr>
        <p:spPr>
          <a:xfrm>
            <a:off x="730643" y="3682368"/>
            <a:ext cx="2419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Quanto maior i (taxa de juros)</a:t>
            </a:r>
          </a:p>
        </p:txBody>
      </p:sp>
      <p:cxnSp>
        <p:nvCxnSpPr>
          <p:cNvPr id="82" name="Conector de Seta Reta 81">
            <a:extLst>
              <a:ext uri="{FF2B5EF4-FFF2-40B4-BE49-F238E27FC236}">
                <a16:creationId xmlns:a16="http://schemas.microsoft.com/office/drawing/2014/main" id="{2CA51144-1C76-D52B-1CCD-1CDF780968F5}"/>
              </a:ext>
            </a:extLst>
          </p:cNvPr>
          <p:cNvCxnSpPr>
            <a:cxnSpLocks/>
          </p:cNvCxnSpPr>
          <p:nvPr/>
        </p:nvCxnSpPr>
        <p:spPr>
          <a:xfrm>
            <a:off x="825348" y="4809084"/>
            <a:ext cx="2024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3CA93BEA-0217-8DFB-650C-3277785DEA73}"/>
              </a:ext>
            </a:extLst>
          </p:cNvPr>
          <p:cNvSpPr txBox="1"/>
          <p:nvPr/>
        </p:nvSpPr>
        <p:spPr>
          <a:xfrm>
            <a:off x="1151918" y="4695190"/>
            <a:ext cx="2664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maior o custo de tomar empréstimo</a:t>
            </a: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33B95567-39CA-B83F-BC9A-2091CAED35F4}"/>
              </a:ext>
            </a:extLst>
          </p:cNvPr>
          <p:cNvSpPr txBox="1"/>
          <p:nvPr/>
        </p:nvSpPr>
        <p:spPr>
          <a:xfrm>
            <a:off x="1136099" y="5317379"/>
            <a:ext cx="3376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menor o retorno esperado de um investimento</a:t>
            </a: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EA8C435D-CCF0-BC12-86A5-55183EF96D92}"/>
              </a:ext>
            </a:extLst>
          </p:cNvPr>
          <p:cNvSpPr txBox="1"/>
          <p:nvPr/>
        </p:nvSpPr>
        <p:spPr>
          <a:xfrm>
            <a:off x="1151918" y="5898758"/>
            <a:ext cx="3376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menor o volume de investimento</a:t>
            </a:r>
          </a:p>
        </p:txBody>
      </p:sp>
      <p:cxnSp>
        <p:nvCxnSpPr>
          <p:cNvPr id="92" name="Conector de Seta Reta 91">
            <a:extLst>
              <a:ext uri="{FF2B5EF4-FFF2-40B4-BE49-F238E27FC236}">
                <a16:creationId xmlns:a16="http://schemas.microsoft.com/office/drawing/2014/main" id="{B39DEE08-198F-3E83-B058-78BC9556FBF1}"/>
              </a:ext>
            </a:extLst>
          </p:cNvPr>
          <p:cNvCxnSpPr>
            <a:cxnSpLocks/>
          </p:cNvCxnSpPr>
          <p:nvPr/>
        </p:nvCxnSpPr>
        <p:spPr>
          <a:xfrm>
            <a:off x="825348" y="5439854"/>
            <a:ext cx="2024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ector de Seta Reta 92">
            <a:extLst>
              <a:ext uri="{FF2B5EF4-FFF2-40B4-BE49-F238E27FC236}">
                <a16:creationId xmlns:a16="http://schemas.microsoft.com/office/drawing/2014/main" id="{BB7A3FA3-EDBA-4517-0B8C-FF4408A27A3D}"/>
              </a:ext>
            </a:extLst>
          </p:cNvPr>
          <p:cNvCxnSpPr>
            <a:cxnSpLocks/>
          </p:cNvCxnSpPr>
          <p:nvPr/>
        </p:nvCxnSpPr>
        <p:spPr>
          <a:xfrm>
            <a:off x="825347" y="6025715"/>
            <a:ext cx="2024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ector reto 94">
            <a:extLst>
              <a:ext uri="{FF2B5EF4-FFF2-40B4-BE49-F238E27FC236}">
                <a16:creationId xmlns:a16="http://schemas.microsoft.com/office/drawing/2014/main" id="{CE59856B-74F8-2F4D-B640-BAF810DC21FF}"/>
              </a:ext>
            </a:extLst>
          </p:cNvPr>
          <p:cNvCxnSpPr>
            <a:cxnSpLocks/>
          </p:cNvCxnSpPr>
          <p:nvPr/>
        </p:nvCxnSpPr>
        <p:spPr>
          <a:xfrm>
            <a:off x="822086" y="4315961"/>
            <a:ext cx="0" cy="170975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CaixaDeTexto 95">
            <a:extLst>
              <a:ext uri="{FF2B5EF4-FFF2-40B4-BE49-F238E27FC236}">
                <a16:creationId xmlns:a16="http://schemas.microsoft.com/office/drawing/2014/main" id="{72832179-D674-EB4F-9473-01548D162F3C}"/>
              </a:ext>
            </a:extLst>
          </p:cNvPr>
          <p:cNvSpPr txBox="1"/>
          <p:nvPr/>
        </p:nvSpPr>
        <p:spPr>
          <a:xfrm>
            <a:off x="5012006" y="3685026"/>
            <a:ext cx="2419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Quanto menor i (taxa de juros)</a:t>
            </a:r>
          </a:p>
        </p:txBody>
      </p:sp>
      <p:cxnSp>
        <p:nvCxnSpPr>
          <p:cNvPr id="97" name="Conector de Seta Reta 96">
            <a:extLst>
              <a:ext uri="{FF2B5EF4-FFF2-40B4-BE49-F238E27FC236}">
                <a16:creationId xmlns:a16="http://schemas.microsoft.com/office/drawing/2014/main" id="{BEF322D6-98AB-11D7-E789-B488D3973932}"/>
              </a:ext>
            </a:extLst>
          </p:cNvPr>
          <p:cNvCxnSpPr>
            <a:cxnSpLocks/>
          </p:cNvCxnSpPr>
          <p:nvPr/>
        </p:nvCxnSpPr>
        <p:spPr>
          <a:xfrm>
            <a:off x="5139365" y="4786219"/>
            <a:ext cx="2024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CaixaDeTexto 97">
            <a:extLst>
              <a:ext uri="{FF2B5EF4-FFF2-40B4-BE49-F238E27FC236}">
                <a16:creationId xmlns:a16="http://schemas.microsoft.com/office/drawing/2014/main" id="{DBD69868-B660-8733-1598-BB362EA27BF5}"/>
              </a:ext>
            </a:extLst>
          </p:cNvPr>
          <p:cNvSpPr txBox="1"/>
          <p:nvPr/>
        </p:nvSpPr>
        <p:spPr>
          <a:xfrm>
            <a:off x="5465935" y="4672325"/>
            <a:ext cx="26648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menor o custo de tomar empréstimo</a:t>
            </a:r>
          </a:p>
        </p:txBody>
      </p:sp>
      <p:sp>
        <p:nvSpPr>
          <p:cNvPr id="99" name="CaixaDeTexto 98">
            <a:extLst>
              <a:ext uri="{FF2B5EF4-FFF2-40B4-BE49-F238E27FC236}">
                <a16:creationId xmlns:a16="http://schemas.microsoft.com/office/drawing/2014/main" id="{3C600109-3561-95BA-4F79-476EEE91EB52}"/>
              </a:ext>
            </a:extLst>
          </p:cNvPr>
          <p:cNvSpPr txBox="1"/>
          <p:nvPr/>
        </p:nvSpPr>
        <p:spPr>
          <a:xfrm>
            <a:off x="5459648" y="5301208"/>
            <a:ext cx="3376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maior o retorno esperado de um investimento</a:t>
            </a:r>
          </a:p>
        </p:txBody>
      </p:sp>
      <p:sp>
        <p:nvSpPr>
          <p:cNvPr id="100" name="CaixaDeTexto 99">
            <a:extLst>
              <a:ext uri="{FF2B5EF4-FFF2-40B4-BE49-F238E27FC236}">
                <a16:creationId xmlns:a16="http://schemas.microsoft.com/office/drawing/2014/main" id="{A90A3019-7D8F-58AE-FB8B-C8ADC55866F9}"/>
              </a:ext>
            </a:extLst>
          </p:cNvPr>
          <p:cNvSpPr txBox="1"/>
          <p:nvPr/>
        </p:nvSpPr>
        <p:spPr>
          <a:xfrm>
            <a:off x="5465935" y="5949280"/>
            <a:ext cx="33767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maior o volume de investimento</a:t>
            </a:r>
          </a:p>
        </p:txBody>
      </p:sp>
      <p:cxnSp>
        <p:nvCxnSpPr>
          <p:cNvPr id="101" name="Conector de Seta Reta 100">
            <a:extLst>
              <a:ext uri="{FF2B5EF4-FFF2-40B4-BE49-F238E27FC236}">
                <a16:creationId xmlns:a16="http://schemas.microsoft.com/office/drawing/2014/main" id="{CDF69E52-7891-8AEB-3CA8-CFD57EA51A0D}"/>
              </a:ext>
            </a:extLst>
          </p:cNvPr>
          <p:cNvCxnSpPr>
            <a:cxnSpLocks/>
          </p:cNvCxnSpPr>
          <p:nvPr/>
        </p:nvCxnSpPr>
        <p:spPr>
          <a:xfrm>
            <a:off x="5139365" y="5428165"/>
            <a:ext cx="2024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ector de Seta Reta 101">
            <a:extLst>
              <a:ext uri="{FF2B5EF4-FFF2-40B4-BE49-F238E27FC236}">
                <a16:creationId xmlns:a16="http://schemas.microsoft.com/office/drawing/2014/main" id="{7642A82F-AFD2-C73E-1671-4142FFA7ABCF}"/>
              </a:ext>
            </a:extLst>
          </p:cNvPr>
          <p:cNvCxnSpPr>
            <a:cxnSpLocks/>
          </p:cNvCxnSpPr>
          <p:nvPr/>
        </p:nvCxnSpPr>
        <p:spPr>
          <a:xfrm>
            <a:off x="5139364" y="6093296"/>
            <a:ext cx="20247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ector reto 102">
            <a:extLst>
              <a:ext uri="{FF2B5EF4-FFF2-40B4-BE49-F238E27FC236}">
                <a16:creationId xmlns:a16="http://schemas.microsoft.com/office/drawing/2014/main" id="{7EFDB9CA-A099-48E3-A685-BEBB208D3481}"/>
              </a:ext>
            </a:extLst>
          </p:cNvPr>
          <p:cNvCxnSpPr>
            <a:cxnSpLocks/>
          </p:cNvCxnSpPr>
          <p:nvPr/>
        </p:nvCxnSpPr>
        <p:spPr>
          <a:xfrm>
            <a:off x="5136103" y="4293096"/>
            <a:ext cx="3261" cy="18002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6" name="Picture 2" descr="UMC">
            <a:extLst>
              <a:ext uri="{FF2B5EF4-FFF2-40B4-BE49-F238E27FC236}">
                <a16:creationId xmlns:a16="http://schemas.microsoft.com/office/drawing/2014/main" id="{D9107289-0D88-E53A-9C12-D0F9DAF8A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A4735CE8-1654-3A4B-080F-56F89C46CE6F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757AE62-A4C9-B448-02B0-E530D5862658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Pergaminho horizontal 24">
            <a:extLst>
              <a:ext uri="{FF2B5EF4-FFF2-40B4-BE49-F238E27FC236}">
                <a16:creationId xmlns:a16="http://schemas.microsoft.com/office/drawing/2014/main" id="{8F0864C1-262C-3993-2273-F0771CE153CA}"/>
              </a:ext>
            </a:extLst>
          </p:cNvPr>
          <p:cNvSpPr/>
          <p:nvPr/>
        </p:nvSpPr>
        <p:spPr>
          <a:xfrm>
            <a:off x="547432" y="1124744"/>
            <a:ext cx="1720312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Investimento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9FB2B27-DEE5-6D57-2F23-571B8620C482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</p:spTree>
    <p:extLst>
      <p:ext uri="{BB962C8B-B14F-4D97-AF65-F5344CB8AC3E}">
        <p14:creationId xmlns:p14="http://schemas.microsoft.com/office/powerpoint/2010/main" val="166383709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0042B-24F3-72A0-40E2-FAB9E2387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CaixaDeTexto 76">
            <a:extLst>
              <a:ext uri="{FF2B5EF4-FFF2-40B4-BE49-F238E27FC236}">
                <a16:creationId xmlns:a16="http://schemas.microsoft.com/office/drawing/2014/main" id="{3DBC4F28-DBA4-234A-7696-7A0BDBB86810}"/>
              </a:ext>
            </a:extLst>
          </p:cNvPr>
          <p:cNvSpPr txBox="1"/>
          <p:nvPr/>
        </p:nvSpPr>
        <p:spPr>
          <a:xfrm>
            <a:off x="297179" y="3687496"/>
            <a:ext cx="4366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 relação entre taxa de juros e investimento é NEGATIVA:</a:t>
            </a: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2F1004C6-CEFE-2DBF-22B5-0E49C86E230F}"/>
              </a:ext>
            </a:extLst>
          </p:cNvPr>
          <p:cNvSpPr txBox="1"/>
          <p:nvPr/>
        </p:nvSpPr>
        <p:spPr>
          <a:xfrm>
            <a:off x="297180" y="1782217"/>
            <a:ext cx="5931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Como se relacionam Taxa de juros e investimento?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D1C66E0-D9C1-1381-F026-925B02F0B71F}"/>
              </a:ext>
            </a:extLst>
          </p:cNvPr>
          <p:cNvSpPr txBox="1"/>
          <p:nvPr/>
        </p:nvSpPr>
        <p:spPr>
          <a:xfrm>
            <a:off x="297179" y="2231342"/>
            <a:ext cx="8523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A relação entre investimento e taxa de juros é negativa e é representada por:</a:t>
            </a:r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2991E7CF-E37F-ADAE-6CE1-7AE5E7EEE7D6}"/>
              </a:ext>
            </a:extLst>
          </p:cNvPr>
          <p:cNvGrpSpPr/>
          <p:nvPr/>
        </p:nvGrpSpPr>
        <p:grpSpPr>
          <a:xfrm>
            <a:off x="5076056" y="3501008"/>
            <a:ext cx="2740681" cy="2107159"/>
            <a:chOff x="744360" y="2053586"/>
            <a:chExt cx="1818683" cy="1940610"/>
          </a:xfrm>
        </p:grpSpPr>
        <p:cxnSp>
          <p:nvCxnSpPr>
            <p:cNvPr id="15" name="Conector reto 14">
              <a:extLst>
                <a:ext uri="{FF2B5EF4-FFF2-40B4-BE49-F238E27FC236}">
                  <a16:creationId xmlns:a16="http://schemas.microsoft.com/office/drawing/2014/main" id="{8B497B7E-295C-C3C5-E21E-631440543EEC}"/>
                </a:ext>
              </a:extLst>
            </p:cNvPr>
            <p:cNvCxnSpPr/>
            <p:nvPr/>
          </p:nvCxnSpPr>
          <p:spPr>
            <a:xfrm>
              <a:off x="1140643" y="2108200"/>
              <a:ext cx="0" cy="1320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>
              <a:extLst>
                <a:ext uri="{FF2B5EF4-FFF2-40B4-BE49-F238E27FC236}">
                  <a16:creationId xmlns:a16="http://schemas.microsoft.com/office/drawing/2014/main" id="{5199A543-71A2-8830-291B-6DB06C97C0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293" y="3429000"/>
              <a:ext cx="142875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4ECFD9B3-83F5-68E8-6CDD-0C1FA8E45BFB}"/>
                </a:ext>
              </a:extLst>
            </p:cNvPr>
            <p:cNvSpPr txBox="1"/>
            <p:nvPr/>
          </p:nvSpPr>
          <p:spPr>
            <a:xfrm rot="16200000">
              <a:off x="189258" y="2608688"/>
              <a:ext cx="1457405" cy="3472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8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Taxa de juros </a:t>
              </a:r>
              <a:r>
                <a:rPr lang="pt-BR" sz="20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i</a:t>
              </a:r>
            </a:p>
          </p:txBody>
        </p:sp>
        <p:sp>
          <p:nvSpPr>
            <p:cNvPr id="28" name="CaixaDeTexto 27">
              <a:extLst>
                <a:ext uri="{FF2B5EF4-FFF2-40B4-BE49-F238E27FC236}">
                  <a16:creationId xmlns:a16="http://schemas.microsoft.com/office/drawing/2014/main" id="{5E7D86F7-7C95-7BD0-FC5A-6F73869F1DD7}"/>
                </a:ext>
              </a:extLst>
            </p:cNvPr>
            <p:cNvSpPr txBox="1"/>
            <p:nvPr/>
          </p:nvSpPr>
          <p:spPr>
            <a:xfrm>
              <a:off x="1410086" y="3512331"/>
              <a:ext cx="1036290" cy="4818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2800" dirty="0">
                  <a:latin typeface="Angsana New" panose="02020603050405020304" pitchFamily="18" charset="-34"/>
                  <a:cs typeface="Angsana New" panose="02020603050405020304" pitchFamily="18" charset="-34"/>
                </a:rPr>
                <a:t>Investimento I</a:t>
              </a:r>
            </a:p>
          </p:txBody>
        </p:sp>
        <p:cxnSp>
          <p:nvCxnSpPr>
            <p:cNvPr id="41" name="Conector reto 40">
              <a:extLst>
                <a:ext uri="{FF2B5EF4-FFF2-40B4-BE49-F238E27FC236}">
                  <a16:creationId xmlns:a16="http://schemas.microsoft.com/office/drawing/2014/main" id="{E5341E30-3DA8-4D3E-C437-E714EFCD6729}"/>
                </a:ext>
              </a:extLst>
            </p:cNvPr>
            <p:cNvCxnSpPr/>
            <p:nvPr/>
          </p:nvCxnSpPr>
          <p:spPr>
            <a:xfrm>
              <a:off x="1396837" y="2310425"/>
              <a:ext cx="732223" cy="81163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2" descr="UMC">
            <a:extLst>
              <a:ext uri="{FF2B5EF4-FFF2-40B4-BE49-F238E27FC236}">
                <a16:creationId xmlns:a16="http://schemas.microsoft.com/office/drawing/2014/main" id="{AE03248C-8B06-B03D-3026-BD36A04E8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2904DF09-8894-4D80-2A5F-4490F238DDEA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BC8E80B-3D40-559C-53F2-71C02DB1F4EB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CF46E50-25C3-E726-1577-24C95298C3E0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sp>
        <p:nvSpPr>
          <p:cNvPr id="8" name="Pergaminho horizontal 24">
            <a:extLst>
              <a:ext uri="{FF2B5EF4-FFF2-40B4-BE49-F238E27FC236}">
                <a16:creationId xmlns:a16="http://schemas.microsoft.com/office/drawing/2014/main" id="{194ED3B1-8C17-DE98-E711-3F1CAC84FEBD}"/>
              </a:ext>
            </a:extLst>
          </p:cNvPr>
          <p:cNvSpPr/>
          <p:nvPr/>
        </p:nvSpPr>
        <p:spPr>
          <a:xfrm>
            <a:off x="547432" y="1124744"/>
            <a:ext cx="1720312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Investimento</a:t>
            </a:r>
          </a:p>
        </p:txBody>
      </p:sp>
    </p:spTree>
    <p:extLst>
      <p:ext uri="{BB962C8B-B14F-4D97-AF65-F5344CB8AC3E}">
        <p14:creationId xmlns:p14="http://schemas.microsoft.com/office/powerpoint/2010/main" val="28581134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8C7C1-C1AB-1F18-114B-863DB4283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ângulo de cantos arredondados 26">
            <a:extLst>
              <a:ext uri="{FF2B5EF4-FFF2-40B4-BE49-F238E27FC236}">
                <a16:creationId xmlns:a16="http://schemas.microsoft.com/office/drawing/2014/main" id="{81E8FA81-CE7D-5B63-1067-9308CD915559}"/>
              </a:ext>
            </a:extLst>
          </p:cNvPr>
          <p:cNvSpPr/>
          <p:nvPr/>
        </p:nvSpPr>
        <p:spPr>
          <a:xfrm>
            <a:off x="835272" y="2564804"/>
            <a:ext cx="1934836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Política monetária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86865653-CE9E-62B9-2B27-CDB48F3DBA62}"/>
              </a:ext>
            </a:extLst>
          </p:cNvPr>
          <p:cNvSpPr/>
          <p:nvPr/>
        </p:nvSpPr>
        <p:spPr>
          <a:xfrm>
            <a:off x="1058798" y="3399275"/>
            <a:ext cx="1512168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Contracionista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76" name="Seta entalhada para a direita 39">
            <a:extLst>
              <a:ext uri="{FF2B5EF4-FFF2-40B4-BE49-F238E27FC236}">
                <a16:creationId xmlns:a16="http://schemas.microsoft.com/office/drawing/2014/main" id="{8E43B87C-EB68-05A3-061E-98906D108701}"/>
              </a:ext>
            </a:extLst>
          </p:cNvPr>
          <p:cNvSpPr/>
          <p:nvPr/>
        </p:nvSpPr>
        <p:spPr>
          <a:xfrm rot="16200000">
            <a:off x="4089621" y="348030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7" name="Seta entalhada para a direita 39">
            <a:extLst>
              <a:ext uri="{FF2B5EF4-FFF2-40B4-BE49-F238E27FC236}">
                <a16:creationId xmlns:a16="http://schemas.microsoft.com/office/drawing/2014/main" id="{CAAB0E66-120D-E4A1-F1BE-34B1993A6E45}"/>
              </a:ext>
            </a:extLst>
          </p:cNvPr>
          <p:cNvSpPr/>
          <p:nvPr/>
        </p:nvSpPr>
        <p:spPr>
          <a:xfrm rot="5400000">
            <a:off x="4089621" y="4298419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pic>
        <p:nvPicPr>
          <p:cNvPr id="2" name="Picture 2" descr="UMC">
            <a:extLst>
              <a:ext uri="{FF2B5EF4-FFF2-40B4-BE49-F238E27FC236}">
                <a16:creationId xmlns:a16="http://schemas.microsoft.com/office/drawing/2014/main" id="{8133C0AC-67E4-F5BA-3A2B-AD49FE3AC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C274C20E-81F6-90F9-6414-A44DD14FD582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52C58F4-1BE7-7D7B-1004-30173DE52920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989E6BC-DACC-424B-9ECD-845D2A0A3659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sp>
        <p:nvSpPr>
          <p:cNvPr id="6" name="Retângulo de cantos arredondados 26">
            <a:extLst>
              <a:ext uri="{FF2B5EF4-FFF2-40B4-BE49-F238E27FC236}">
                <a16:creationId xmlns:a16="http://schemas.microsoft.com/office/drawing/2014/main" id="{6FECEA2C-8AB1-A6A1-D82F-AC9148ACC9D3}"/>
              </a:ext>
            </a:extLst>
          </p:cNvPr>
          <p:cNvSpPr/>
          <p:nvPr/>
        </p:nvSpPr>
        <p:spPr>
          <a:xfrm>
            <a:off x="3067520" y="2564804"/>
            <a:ext cx="151216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Taxa Selic</a:t>
            </a:r>
          </a:p>
        </p:txBody>
      </p:sp>
      <p:sp>
        <p:nvSpPr>
          <p:cNvPr id="7" name="Retângulo de cantos arredondados 26">
            <a:extLst>
              <a:ext uri="{FF2B5EF4-FFF2-40B4-BE49-F238E27FC236}">
                <a16:creationId xmlns:a16="http://schemas.microsoft.com/office/drawing/2014/main" id="{37FA025D-F4EE-444B-859B-30AD05438B22}"/>
              </a:ext>
            </a:extLst>
          </p:cNvPr>
          <p:cNvSpPr/>
          <p:nvPr/>
        </p:nvSpPr>
        <p:spPr>
          <a:xfrm>
            <a:off x="4877102" y="2564804"/>
            <a:ext cx="287093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Efeito no Mercado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38C968B-257C-4B61-DA9F-5B0FD790DD13}"/>
              </a:ext>
            </a:extLst>
          </p:cNvPr>
          <p:cNvSpPr/>
          <p:nvPr/>
        </p:nvSpPr>
        <p:spPr>
          <a:xfrm>
            <a:off x="3430812" y="3399275"/>
            <a:ext cx="75608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Sobe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5602431-BD5D-6262-0F85-E60C078B4C7E}"/>
              </a:ext>
            </a:extLst>
          </p:cNvPr>
          <p:cNvSpPr/>
          <p:nvPr/>
        </p:nvSpPr>
        <p:spPr>
          <a:xfrm>
            <a:off x="5011736" y="3405585"/>
            <a:ext cx="273630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Diminui crédito e consumo, reduz a inflação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E3A1F49E-99D9-EC76-D05F-5EBFBCF535D7}"/>
              </a:ext>
            </a:extLst>
          </p:cNvPr>
          <p:cNvSpPr/>
          <p:nvPr/>
        </p:nvSpPr>
        <p:spPr>
          <a:xfrm>
            <a:off x="1117093" y="4214778"/>
            <a:ext cx="1512168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Expansionista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A3A1BE5-C8AB-6442-81F9-B7BBFEF705CE}"/>
              </a:ext>
            </a:extLst>
          </p:cNvPr>
          <p:cNvSpPr/>
          <p:nvPr/>
        </p:nvSpPr>
        <p:spPr>
          <a:xfrm>
            <a:off x="3465952" y="4214778"/>
            <a:ext cx="517403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Cai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31E9336-43E0-2DE1-3175-DA9477702ADD}"/>
              </a:ext>
            </a:extLst>
          </p:cNvPr>
          <p:cNvSpPr/>
          <p:nvPr/>
        </p:nvSpPr>
        <p:spPr>
          <a:xfrm>
            <a:off x="5004048" y="4221088"/>
            <a:ext cx="273630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Estimula crédito e consumo e pode pressionar a inflação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14" name="Pergaminho horizontal 24">
            <a:extLst>
              <a:ext uri="{FF2B5EF4-FFF2-40B4-BE49-F238E27FC236}">
                <a16:creationId xmlns:a16="http://schemas.microsoft.com/office/drawing/2014/main" id="{F3D2F4A6-90AB-4DC9-C80D-7128641C919E}"/>
              </a:ext>
            </a:extLst>
          </p:cNvPr>
          <p:cNvSpPr/>
          <p:nvPr/>
        </p:nvSpPr>
        <p:spPr>
          <a:xfrm>
            <a:off x="547432" y="1330047"/>
            <a:ext cx="3355516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Tipos de política Monetária</a:t>
            </a:r>
          </a:p>
        </p:txBody>
      </p:sp>
    </p:spTree>
    <p:extLst>
      <p:ext uri="{BB962C8B-B14F-4D97-AF65-F5344CB8AC3E}">
        <p14:creationId xmlns:p14="http://schemas.microsoft.com/office/powerpoint/2010/main" val="334353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8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AEE8A-8490-E135-7A7D-570BFE8CE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aixaDeTexto 45">
            <a:extLst>
              <a:ext uri="{FF2B5EF4-FFF2-40B4-BE49-F238E27FC236}">
                <a16:creationId xmlns:a16="http://schemas.microsoft.com/office/drawing/2014/main" id="{B01933C4-4110-6163-56B7-776D8FF8498E}"/>
              </a:ext>
            </a:extLst>
          </p:cNvPr>
          <p:cNvSpPr txBox="1"/>
          <p:nvPr/>
        </p:nvSpPr>
        <p:spPr>
          <a:xfrm>
            <a:off x="287503" y="2828758"/>
            <a:ext cx="6263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PIB = Demanda Agregada (DA) = PRODUTO (Y) = Renda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E45D575-10C8-90A5-6B76-A918721CD1D1}"/>
              </a:ext>
            </a:extLst>
          </p:cNvPr>
          <p:cNvSpPr txBox="1"/>
          <p:nvPr/>
        </p:nvSpPr>
        <p:spPr>
          <a:xfrm>
            <a:off x="287503" y="3278450"/>
            <a:ext cx="66997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DA  =  C  +  I  +  G</a:t>
            </a:r>
          </a:p>
          <a:p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Para: C = Consumo     I= Investimento    G= Gastos do Governo</a:t>
            </a: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D5A0E76A-2C31-0B57-532B-C5B1FBC6C395}"/>
              </a:ext>
            </a:extLst>
          </p:cNvPr>
          <p:cNvSpPr/>
          <p:nvPr/>
        </p:nvSpPr>
        <p:spPr>
          <a:xfrm>
            <a:off x="287503" y="1398383"/>
            <a:ext cx="7708361" cy="806481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193BE4FD-62E8-F43C-E92E-2803E1AECB76}"/>
              </a:ext>
            </a:extLst>
          </p:cNvPr>
          <p:cNvSpPr/>
          <p:nvPr/>
        </p:nvSpPr>
        <p:spPr>
          <a:xfrm>
            <a:off x="391763" y="1556722"/>
            <a:ext cx="7234949" cy="466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Produto Interno Bruto-PIB  representa a soma , em valores monetários, de todos os bens e serviços  finais produzidos em uma determinada economia.</a:t>
            </a:r>
          </a:p>
        </p:txBody>
      </p:sp>
      <p:sp>
        <p:nvSpPr>
          <p:cNvPr id="56" name="Retângulo de cantos arredondados 26">
            <a:extLst>
              <a:ext uri="{FF2B5EF4-FFF2-40B4-BE49-F238E27FC236}">
                <a16:creationId xmlns:a16="http://schemas.microsoft.com/office/drawing/2014/main" id="{599C708B-E883-2204-FECA-751F4EAB929A}"/>
              </a:ext>
            </a:extLst>
          </p:cNvPr>
          <p:cNvSpPr/>
          <p:nvPr/>
        </p:nvSpPr>
        <p:spPr>
          <a:xfrm>
            <a:off x="1244989" y="5081575"/>
            <a:ext cx="1350150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62" name="Retângulo de cantos arredondados 28">
            <a:extLst>
              <a:ext uri="{FF2B5EF4-FFF2-40B4-BE49-F238E27FC236}">
                <a16:creationId xmlns:a16="http://schemas.microsoft.com/office/drawing/2014/main" id="{741BA20F-CBB8-4961-7316-1996080987C0}"/>
              </a:ext>
            </a:extLst>
          </p:cNvPr>
          <p:cNvSpPr/>
          <p:nvPr/>
        </p:nvSpPr>
        <p:spPr>
          <a:xfrm>
            <a:off x="4593361" y="5081576"/>
            <a:ext cx="1350150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67" name="Retângulo de cantos arredondados 29">
            <a:extLst>
              <a:ext uri="{FF2B5EF4-FFF2-40B4-BE49-F238E27FC236}">
                <a16:creationId xmlns:a16="http://schemas.microsoft.com/office/drawing/2014/main" id="{E1D2D71D-B757-E097-DE2E-7CA6E2481ADD}"/>
              </a:ext>
            </a:extLst>
          </p:cNvPr>
          <p:cNvSpPr/>
          <p:nvPr/>
        </p:nvSpPr>
        <p:spPr>
          <a:xfrm>
            <a:off x="2919175" y="5081575"/>
            <a:ext cx="1350150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0AA01013-B9C9-32B8-0BEC-E6ABF7DB1B4B}"/>
              </a:ext>
            </a:extLst>
          </p:cNvPr>
          <p:cNvSpPr/>
          <p:nvPr/>
        </p:nvSpPr>
        <p:spPr>
          <a:xfrm>
            <a:off x="3511904" y="5097873"/>
            <a:ext cx="289262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dirty="0">
                <a:solidFill>
                  <a:sysClr val="windowText" lastClr="000000"/>
                </a:solidFill>
              </a:rPr>
              <a:t>I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5DA4E7A1-1620-2D79-728A-72E3BE1A0ABB}"/>
              </a:ext>
            </a:extLst>
          </p:cNvPr>
          <p:cNvSpPr/>
          <p:nvPr/>
        </p:nvSpPr>
        <p:spPr>
          <a:xfrm>
            <a:off x="1833332" y="5097873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i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852BBB73-42A1-83D3-1364-285127A8FDBB}"/>
              </a:ext>
            </a:extLst>
          </p:cNvPr>
          <p:cNvSpPr/>
          <p:nvPr/>
        </p:nvSpPr>
        <p:spPr>
          <a:xfrm>
            <a:off x="5142527" y="5110814"/>
            <a:ext cx="467623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dirty="0">
                <a:solidFill>
                  <a:sysClr val="windowText" lastClr="000000"/>
                </a:solidFill>
              </a:rPr>
              <a:t>DA</a:t>
            </a:r>
          </a:p>
        </p:txBody>
      </p:sp>
      <p:sp>
        <p:nvSpPr>
          <p:cNvPr id="76" name="Seta entalhada para a direita 39">
            <a:extLst>
              <a:ext uri="{FF2B5EF4-FFF2-40B4-BE49-F238E27FC236}">
                <a16:creationId xmlns:a16="http://schemas.microsoft.com/office/drawing/2014/main" id="{4A911BFD-3622-658E-57AE-4C85216E87B6}"/>
              </a:ext>
            </a:extLst>
          </p:cNvPr>
          <p:cNvSpPr/>
          <p:nvPr/>
        </p:nvSpPr>
        <p:spPr>
          <a:xfrm rot="16200000">
            <a:off x="1791845" y="556128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1" name="Retângulo de cantos arredondados 28">
            <a:extLst>
              <a:ext uri="{FF2B5EF4-FFF2-40B4-BE49-F238E27FC236}">
                <a16:creationId xmlns:a16="http://schemas.microsoft.com/office/drawing/2014/main" id="{8F2CFB3C-FE85-5FE3-B6B6-A59B17280291}"/>
              </a:ext>
            </a:extLst>
          </p:cNvPr>
          <p:cNvSpPr/>
          <p:nvPr/>
        </p:nvSpPr>
        <p:spPr>
          <a:xfrm>
            <a:off x="6269010" y="5081575"/>
            <a:ext cx="1350150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B8FA7D21-8C57-0DD1-DCF6-B988CA833729}"/>
              </a:ext>
            </a:extLst>
          </p:cNvPr>
          <p:cNvSpPr/>
          <p:nvPr/>
        </p:nvSpPr>
        <p:spPr>
          <a:xfrm>
            <a:off x="6799977" y="5099353"/>
            <a:ext cx="467623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dirty="0">
                <a:solidFill>
                  <a:sysClr val="windowText" lastClr="000000"/>
                </a:solidFill>
              </a:rPr>
              <a:t>Y</a:t>
            </a:r>
          </a:p>
        </p:txBody>
      </p:sp>
      <p:sp>
        <p:nvSpPr>
          <p:cNvPr id="84" name="Seta entalhada para a direita 39">
            <a:extLst>
              <a:ext uri="{FF2B5EF4-FFF2-40B4-BE49-F238E27FC236}">
                <a16:creationId xmlns:a16="http://schemas.microsoft.com/office/drawing/2014/main" id="{CF66A719-851E-861A-41D2-CA0C67667671}"/>
              </a:ext>
            </a:extLst>
          </p:cNvPr>
          <p:cNvSpPr/>
          <p:nvPr/>
        </p:nvSpPr>
        <p:spPr>
          <a:xfrm rot="5400000">
            <a:off x="3484431" y="556128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5" name="Seta entalhada para a direita 39">
            <a:extLst>
              <a:ext uri="{FF2B5EF4-FFF2-40B4-BE49-F238E27FC236}">
                <a16:creationId xmlns:a16="http://schemas.microsoft.com/office/drawing/2014/main" id="{0DF1E68C-854B-E3C2-FE0B-C48D30471323}"/>
              </a:ext>
            </a:extLst>
          </p:cNvPr>
          <p:cNvSpPr/>
          <p:nvPr/>
        </p:nvSpPr>
        <p:spPr>
          <a:xfrm rot="5400000">
            <a:off x="5179031" y="556128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6" name="Seta entalhada para a direita 39">
            <a:extLst>
              <a:ext uri="{FF2B5EF4-FFF2-40B4-BE49-F238E27FC236}">
                <a16:creationId xmlns:a16="http://schemas.microsoft.com/office/drawing/2014/main" id="{5C856950-3881-80DB-6A34-E06C82A719B3}"/>
              </a:ext>
            </a:extLst>
          </p:cNvPr>
          <p:cNvSpPr/>
          <p:nvPr/>
        </p:nvSpPr>
        <p:spPr>
          <a:xfrm rot="5400000">
            <a:off x="6815539" y="556399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7" name="Seta entalhada para a direita 39">
            <a:extLst>
              <a:ext uri="{FF2B5EF4-FFF2-40B4-BE49-F238E27FC236}">
                <a16:creationId xmlns:a16="http://schemas.microsoft.com/office/drawing/2014/main" id="{C900E019-7983-8922-09E4-A454EEC9A00B}"/>
              </a:ext>
            </a:extLst>
          </p:cNvPr>
          <p:cNvSpPr/>
          <p:nvPr/>
        </p:nvSpPr>
        <p:spPr>
          <a:xfrm rot="5400000">
            <a:off x="1791845" y="5933967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8" name="Seta entalhada para a direita 39">
            <a:extLst>
              <a:ext uri="{FF2B5EF4-FFF2-40B4-BE49-F238E27FC236}">
                <a16:creationId xmlns:a16="http://schemas.microsoft.com/office/drawing/2014/main" id="{B8598F11-6ECD-FC50-3F5A-1716DAF9E613}"/>
              </a:ext>
            </a:extLst>
          </p:cNvPr>
          <p:cNvSpPr/>
          <p:nvPr/>
        </p:nvSpPr>
        <p:spPr>
          <a:xfrm rot="16200000">
            <a:off x="3496554" y="5933967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89" name="Seta entalhada para a direita 39">
            <a:extLst>
              <a:ext uri="{FF2B5EF4-FFF2-40B4-BE49-F238E27FC236}">
                <a16:creationId xmlns:a16="http://schemas.microsoft.com/office/drawing/2014/main" id="{E9D0F89E-847B-7665-8593-82633B13E98D}"/>
              </a:ext>
            </a:extLst>
          </p:cNvPr>
          <p:cNvSpPr/>
          <p:nvPr/>
        </p:nvSpPr>
        <p:spPr>
          <a:xfrm rot="16200000">
            <a:off x="5183024" y="593332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90" name="Seta entalhada para a direita 39">
            <a:extLst>
              <a:ext uri="{FF2B5EF4-FFF2-40B4-BE49-F238E27FC236}">
                <a16:creationId xmlns:a16="http://schemas.microsoft.com/office/drawing/2014/main" id="{F3293E5B-411E-3713-B45F-6AB11163626E}"/>
              </a:ext>
            </a:extLst>
          </p:cNvPr>
          <p:cNvSpPr/>
          <p:nvPr/>
        </p:nvSpPr>
        <p:spPr>
          <a:xfrm rot="16200000">
            <a:off x="6815107" y="5933321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pic>
        <p:nvPicPr>
          <p:cNvPr id="2" name="Picture 2" descr="UMC">
            <a:extLst>
              <a:ext uri="{FF2B5EF4-FFF2-40B4-BE49-F238E27FC236}">
                <a16:creationId xmlns:a16="http://schemas.microsoft.com/office/drawing/2014/main" id="{E05714F4-E8BF-9AE0-82E0-67F3D1033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B5AC730-9BE4-E8D2-9EDE-D74358BFD93A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29F0960-947C-2405-3F03-5BC7D5E3CA5C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D4AD508-266A-38FD-5CF2-0207BE685A48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</p:spTree>
    <p:extLst>
      <p:ext uri="{BB962C8B-B14F-4D97-AF65-F5344CB8AC3E}">
        <p14:creationId xmlns:p14="http://schemas.microsoft.com/office/powerpoint/2010/main" val="334797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A6E33-AE32-BFAB-28DF-2648A95CB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CaixaDeTexto 34">
            <a:extLst>
              <a:ext uri="{FF2B5EF4-FFF2-40B4-BE49-F238E27FC236}">
                <a16:creationId xmlns:a16="http://schemas.microsoft.com/office/drawing/2014/main" id="{ED80FA7D-F3B7-1A20-1B76-F1CF8362BE06}"/>
              </a:ext>
            </a:extLst>
          </p:cNvPr>
          <p:cNvSpPr txBox="1"/>
          <p:nvPr/>
        </p:nvSpPr>
        <p:spPr>
          <a:xfrm rot="18118147">
            <a:off x="4761355" y="1756749"/>
            <a:ext cx="1776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Demanda Agregada</a:t>
            </a:r>
          </a:p>
        </p:txBody>
      </p:sp>
      <p:sp>
        <p:nvSpPr>
          <p:cNvPr id="8" name="Retângulo de cantos arredondados 26">
            <a:extLst>
              <a:ext uri="{FF2B5EF4-FFF2-40B4-BE49-F238E27FC236}">
                <a16:creationId xmlns:a16="http://schemas.microsoft.com/office/drawing/2014/main" id="{351C409F-EA99-5551-D4A9-B01DCBFDC998}"/>
              </a:ext>
            </a:extLst>
          </p:cNvPr>
          <p:cNvSpPr/>
          <p:nvPr/>
        </p:nvSpPr>
        <p:spPr>
          <a:xfrm>
            <a:off x="4085248" y="2902189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69330E3-8331-9B5F-5264-250ADA1E26CD}"/>
              </a:ext>
            </a:extLst>
          </p:cNvPr>
          <p:cNvSpPr/>
          <p:nvPr/>
        </p:nvSpPr>
        <p:spPr>
          <a:xfrm>
            <a:off x="4340300" y="2931231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BR" sz="1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tângulo de cantos arredondados 26">
            <a:extLst>
              <a:ext uri="{FF2B5EF4-FFF2-40B4-BE49-F238E27FC236}">
                <a16:creationId xmlns:a16="http://schemas.microsoft.com/office/drawing/2014/main" id="{BC1913B5-3799-F90F-AFD5-7B4CE4839C9E}"/>
              </a:ext>
            </a:extLst>
          </p:cNvPr>
          <p:cNvSpPr/>
          <p:nvPr/>
        </p:nvSpPr>
        <p:spPr>
          <a:xfrm>
            <a:off x="4929115" y="2897687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B48CFB82-711B-6BD6-7A01-EC40342C344A}"/>
              </a:ext>
            </a:extLst>
          </p:cNvPr>
          <p:cNvSpPr/>
          <p:nvPr/>
        </p:nvSpPr>
        <p:spPr>
          <a:xfrm>
            <a:off x="5106717" y="2926833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endParaRPr lang="pt-BR" sz="1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tângulo de cantos arredondados 26">
            <a:extLst>
              <a:ext uri="{FF2B5EF4-FFF2-40B4-BE49-F238E27FC236}">
                <a16:creationId xmlns:a16="http://schemas.microsoft.com/office/drawing/2014/main" id="{0A02FC31-50C8-6ADB-399E-F2FA4B10274E}"/>
              </a:ext>
            </a:extLst>
          </p:cNvPr>
          <p:cNvSpPr/>
          <p:nvPr/>
        </p:nvSpPr>
        <p:spPr>
          <a:xfrm>
            <a:off x="5786119" y="2888048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657A1E73-9E62-3942-5278-BE1FCC4FA6D1}"/>
              </a:ext>
            </a:extLst>
          </p:cNvPr>
          <p:cNvSpPr/>
          <p:nvPr/>
        </p:nvSpPr>
        <p:spPr>
          <a:xfrm>
            <a:off x="6017396" y="2918210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endParaRPr lang="pt-BR" sz="1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tângulo de cantos arredondados 26">
            <a:extLst>
              <a:ext uri="{FF2B5EF4-FFF2-40B4-BE49-F238E27FC236}">
                <a16:creationId xmlns:a16="http://schemas.microsoft.com/office/drawing/2014/main" id="{335EDE7A-6591-D8ED-84E9-6AA5C992A72C}"/>
              </a:ext>
            </a:extLst>
          </p:cNvPr>
          <p:cNvSpPr/>
          <p:nvPr/>
        </p:nvSpPr>
        <p:spPr>
          <a:xfrm>
            <a:off x="3262487" y="2900637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CEF3F11-26AC-3D4A-A137-9B3BF4C6EAE6}"/>
              </a:ext>
            </a:extLst>
          </p:cNvPr>
          <p:cNvSpPr/>
          <p:nvPr/>
        </p:nvSpPr>
        <p:spPr>
          <a:xfrm>
            <a:off x="3493765" y="2930799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endParaRPr lang="pt-BR" sz="1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tângulo de cantos arredondados 26">
            <a:extLst>
              <a:ext uri="{FF2B5EF4-FFF2-40B4-BE49-F238E27FC236}">
                <a16:creationId xmlns:a16="http://schemas.microsoft.com/office/drawing/2014/main" id="{A9818767-4959-1783-F523-FC1311AE1943}"/>
              </a:ext>
            </a:extLst>
          </p:cNvPr>
          <p:cNvSpPr/>
          <p:nvPr/>
        </p:nvSpPr>
        <p:spPr>
          <a:xfrm>
            <a:off x="2462095" y="2914411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7B85A8F-4DF3-B2D0-07CD-2E0AAC697976}"/>
              </a:ext>
            </a:extLst>
          </p:cNvPr>
          <p:cNvSpPr/>
          <p:nvPr/>
        </p:nvSpPr>
        <p:spPr>
          <a:xfrm>
            <a:off x="2717147" y="2943453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pt-BR" sz="140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eta entalhada para a direita 39">
            <a:extLst>
              <a:ext uri="{FF2B5EF4-FFF2-40B4-BE49-F238E27FC236}">
                <a16:creationId xmlns:a16="http://schemas.microsoft.com/office/drawing/2014/main" id="{6EA21F85-3DC2-84BE-2DFE-A289C6A8E1DC}"/>
              </a:ext>
            </a:extLst>
          </p:cNvPr>
          <p:cNvSpPr/>
          <p:nvPr/>
        </p:nvSpPr>
        <p:spPr>
          <a:xfrm rot="16200000">
            <a:off x="2680437" y="348095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F455A5F-A2EF-1F3F-F544-572D66BDD95B}"/>
              </a:ext>
            </a:extLst>
          </p:cNvPr>
          <p:cNvSpPr txBox="1"/>
          <p:nvPr/>
        </p:nvSpPr>
        <p:spPr>
          <a:xfrm rot="18118147">
            <a:off x="2352431" y="1932006"/>
            <a:ext cx="14800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Taxa de juros 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000EE99B-FBFF-A1FF-AEB2-59EAD4A7523A}"/>
              </a:ext>
            </a:extLst>
          </p:cNvPr>
          <p:cNvSpPr txBox="1"/>
          <p:nvPr/>
        </p:nvSpPr>
        <p:spPr>
          <a:xfrm rot="18118147">
            <a:off x="4067931" y="2005550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Investimento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3FAD002A-F942-1E4D-217A-C2187F5DD43D}"/>
              </a:ext>
            </a:extLst>
          </p:cNvPr>
          <p:cNvSpPr txBox="1"/>
          <p:nvPr/>
        </p:nvSpPr>
        <p:spPr>
          <a:xfrm rot="18118147">
            <a:off x="5792865" y="1978468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Produto (PIB)</a:t>
            </a:r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42661FD6-8F18-F85E-B84B-526E9016C875}"/>
              </a:ext>
            </a:extLst>
          </p:cNvPr>
          <p:cNvSpPr txBox="1"/>
          <p:nvPr/>
        </p:nvSpPr>
        <p:spPr>
          <a:xfrm rot="18118147">
            <a:off x="3181254" y="1839671"/>
            <a:ext cx="15568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Demanda Moeda</a:t>
            </a:r>
          </a:p>
        </p:txBody>
      </p:sp>
      <p:sp>
        <p:nvSpPr>
          <p:cNvPr id="38" name="Seta entalhada para a direita 39">
            <a:extLst>
              <a:ext uri="{FF2B5EF4-FFF2-40B4-BE49-F238E27FC236}">
                <a16:creationId xmlns:a16="http://schemas.microsoft.com/office/drawing/2014/main" id="{8DA4A8CA-C048-7BCE-8004-0A151F999F0F}"/>
              </a:ext>
            </a:extLst>
          </p:cNvPr>
          <p:cNvSpPr/>
          <p:nvPr/>
        </p:nvSpPr>
        <p:spPr>
          <a:xfrm rot="5400000">
            <a:off x="3467312" y="3464226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eta entalhada para a direita 39">
            <a:extLst>
              <a:ext uri="{FF2B5EF4-FFF2-40B4-BE49-F238E27FC236}">
                <a16:creationId xmlns:a16="http://schemas.microsoft.com/office/drawing/2014/main" id="{345DA42D-448F-E654-FE78-0D910276CB42}"/>
              </a:ext>
            </a:extLst>
          </p:cNvPr>
          <p:cNvSpPr/>
          <p:nvPr/>
        </p:nvSpPr>
        <p:spPr>
          <a:xfrm rot="5400000">
            <a:off x="4325134" y="3464227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eta entalhada para a direita 39">
            <a:extLst>
              <a:ext uri="{FF2B5EF4-FFF2-40B4-BE49-F238E27FC236}">
                <a16:creationId xmlns:a16="http://schemas.microsoft.com/office/drawing/2014/main" id="{F716E458-895C-D682-32A9-54C69D5AABF2}"/>
              </a:ext>
            </a:extLst>
          </p:cNvPr>
          <p:cNvSpPr/>
          <p:nvPr/>
        </p:nvSpPr>
        <p:spPr>
          <a:xfrm rot="5400000">
            <a:off x="5169237" y="3464228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eta entalhada para a direita 39">
            <a:extLst>
              <a:ext uri="{FF2B5EF4-FFF2-40B4-BE49-F238E27FC236}">
                <a16:creationId xmlns:a16="http://schemas.microsoft.com/office/drawing/2014/main" id="{18155C32-E16D-F7E6-F4AE-B7DA6346B9AB}"/>
              </a:ext>
            </a:extLst>
          </p:cNvPr>
          <p:cNvSpPr/>
          <p:nvPr/>
        </p:nvSpPr>
        <p:spPr>
          <a:xfrm rot="5400000">
            <a:off x="6050871" y="345681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E101F6CB-CBFA-DA14-E987-53E05DFD5E32}"/>
              </a:ext>
            </a:extLst>
          </p:cNvPr>
          <p:cNvSpPr txBox="1"/>
          <p:nvPr/>
        </p:nvSpPr>
        <p:spPr>
          <a:xfrm>
            <a:off x="1033942" y="2962191"/>
            <a:ext cx="12730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Cenário 1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tângulo de cantos arredondados 26">
            <a:extLst>
              <a:ext uri="{FF2B5EF4-FFF2-40B4-BE49-F238E27FC236}">
                <a16:creationId xmlns:a16="http://schemas.microsoft.com/office/drawing/2014/main" id="{B7722379-1DDF-FB9C-33CD-F0BFC024FE13}"/>
              </a:ext>
            </a:extLst>
          </p:cNvPr>
          <p:cNvSpPr/>
          <p:nvPr/>
        </p:nvSpPr>
        <p:spPr>
          <a:xfrm>
            <a:off x="2462095" y="4274533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516D3A90-82CF-775A-D8EF-B7C875EDB611}"/>
              </a:ext>
            </a:extLst>
          </p:cNvPr>
          <p:cNvSpPr/>
          <p:nvPr/>
        </p:nvSpPr>
        <p:spPr>
          <a:xfrm>
            <a:off x="2717146" y="4303575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</a:rPr>
              <a:t>i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  <p:sp>
        <p:nvSpPr>
          <p:cNvPr id="50" name="Seta entalhada para a direita 39">
            <a:extLst>
              <a:ext uri="{FF2B5EF4-FFF2-40B4-BE49-F238E27FC236}">
                <a16:creationId xmlns:a16="http://schemas.microsoft.com/office/drawing/2014/main" id="{A46901F1-1759-3880-1519-01CE9F2A36E2}"/>
              </a:ext>
            </a:extLst>
          </p:cNvPr>
          <p:cNvSpPr/>
          <p:nvPr/>
        </p:nvSpPr>
        <p:spPr>
          <a:xfrm rot="5400000">
            <a:off x="2680437" y="484107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51" name="Retângulo de cantos arredondados 26">
            <a:extLst>
              <a:ext uri="{FF2B5EF4-FFF2-40B4-BE49-F238E27FC236}">
                <a16:creationId xmlns:a16="http://schemas.microsoft.com/office/drawing/2014/main" id="{197CB4EE-2231-0078-F229-C8E6EAF4BDE7}"/>
              </a:ext>
            </a:extLst>
          </p:cNvPr>
          <p:cNvSpPr/>
          <p:nvPr/>
        </p:nvSpPr>
        <p:spPr>
          <a:xfrm>
            <a:off x="4085248" y="4262310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C900D96C-BE5F-6135-F96B-7608E968D082}"/>
              </a:ext>
            </a:extLst>
          </p:cNvPr>
          <p:cNvSpPr/>
          <p:nvPr/>
        </p:nvSpPr>
        <p:spPr>
          <a:xfrm>
            <a:off x="4340299" y="4291352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</a:rPr>
              <a:t>I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  <p:sp>
        <p:nvSpPr>
          <p:cNvPr id="53" name="Retângulo de cantos arredondados 26">
            <a:extLst>
              <a:ext uri="{FF2B5EF4-FFF2-40B4-BE49-F238E27FC236}">
                <a16:creationId xmlns:a16="http://schemas.microsoft.com/office/drawing/2014/main" id="{F189BB33-297B-B39C-C27C-AAF3C752B15B}"/>
              </a:ext>
            </a:extLst>
          </p:cNvPr>
          <p:cNvSpPr/>
          <p:nvPr/>
        </p:nvSpPr>
        <p:spPr>
          <a:xfrm>
            <a:off x="4929114" y="4257809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3ECDFC79-2813-53A3-D351-EA60A2E3A7F3}"/>
              </a:ext>
            </a:extLst>
          </p:cNvPr>
          <p:cNvSpPr/>
          <p:nvPr/>
        </p:nvSpPr>
        <p:spPr>
          <a:xfrm>
            <a:off x="5106716" y="4286954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</a:rPr>
              <a:t>DA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  <p:sp>
        <p:nvSpPr>
          <p:cNvPr id="55" name="Retângulo de cantos arredondados 26">
            <a:extLst>
              <a:ext uri="{FF2B5EF4-FFF2-40B4-BE49-F238E27FC236}">
                <a16:creationId xmlns:a16="http://schemas.microsoft.com/office/drawing/2014/main" id="{327855B0-C85B-F674-5AC7-FD00DBA07B72}"/>
              </a:ext>
            </a:extLst>
          </p:cNvPr>
          <p:cNvSpPr/>
          <p:nvPr/>
        </p:nvSpPr>
        <p:spPr>
          <a:xfrm>
            <a:off x="5786117" y="4248170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EE191FFD-9BE1-DE9B-A0FE-1D2F9B34FBB3}"/>
              </a:ext>
            </a:extLst>
          </p:cNvPr>
          <p:cNvSpPr/>
          <p:nvPr/>
        </p:nvSpPr>
        <p:spPr>
          <a:xfrm>
            <a:off x="6017395" y="4278332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</a:rPr>
              <a:t>Y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  <p:sp>
        <p:nvSpPr>
          <p:cNvPr id="57" name="Retângulo de cantos arredondados 26">
            <a:extLst>
              <a:ext uri="{FF2B5EF4-FFF2-40B4-BE49-F238E27FC236}">
                <a16:creationId xmlns:a16="http://schemas.microsoft.com/office/drawing/2014/main" id="{75BE95D8-63D0-0640-B42C-B6E50506FFFF}"/>
              </a:ext>
            </a:extLst>
          </p:cNvPr>
          <p:cNvSpPr/>
          <p:nvPr/>
        </p:nvSpPr>
        <p:spPr>
          <a:xfrm>
            <a:off x="3262487" y="4260758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A80B8044-A3D9-4D02-AF76-CD07F42BD11E}"/>
              </a:ext>
            </a:extLst>
          </p:cNvPr>
          <p:cNvSpPr/>
          <p:nvPr/>
        </p:nvSpPr>
        <p:spPr>
          <a:xfrm>
            <a:off x="3493765" y="4290920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i="1" dirty="0">
                <a:solidFill>
                  <a:sysClr val="windowText" lastClr="000000"/>
                </a:solidFill>
              </a:rPr>
              <a:t>L</a:t>
            </a:r>
            <a:endParaRPr lang="pt-BR" sz="1400" dirty="0">
              <a:solidFill>
                <a:sysClr val="windowText" lastClr="000000"/>
              </a:solidFill>
            </a:endParaRPr>
          </a:p>
        </p:txBody>
      </p:sp>
      <p:sp>
        <p:nvSpPr>
          <p:cNvPr id="63" name="Seta entalhada para a direita 39">
            <a:extLst>
              <a:ext uri="{FF2B5EF4-FFF2-40B4-BE49-F238E27FC236}">
                <a16:creationId xmlns:a16="http://schemas.microsoft.com/office/drawing/2014/main" id="{933ECF37-A4CC-427A-E5D7-26F289063208}"/>
              </a:ext>
            </a:extLst>
          </p:cNvPr>
          <p:cNvSpPr/>
          <p:nvPr/>
        </p:nvSpPr>
        <p:spPr>
          <a:xfrm rot="15935802">
            <a:off x="3502663" y="4824348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65" name="Seta entalhada para a direita 39">
            <a:extLst>
              <a:ext uri="{FF2B5EF4-FFF2-40B4-BE49-F238E27FC236}">
                <a16:creationId xmlns:a16="http://schemas.microsoft.com/office/drawing/2014/main" id="{D0130410-9D4C-6FB7-82EB-59119D0A6CC2}"/>
              </a:ext>
            </a:extLst>
          </p:cNvPr>
          <p:cNvSpPr/>
          <p:nvPr/>
        </p:nvSpPr>
        <p:spPr>
          <a:xfrm rot="15935802">
            <a:off x="4339274" y="4824349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66" name="Seta entalhada para a direita 39">
            <a:extLst>
              <a:ext uri="{FF2B5EF4-FFF2-40B4-BE49-F238E27FC236}">
                <a16:creationId xmlns:a16="http://schemas.microsoft.com/office/drawing/2014/main" id="{C451C2BB-548C-5D2A-CE9B-2151B5E4DC2A}"/>
              </a:ext>
            </a:extLst>
          </p:cNvPr>
          <p:cNvSpPr/>
          <p:nvPr/>
        </p:nvSpPr>
        <p:spPr>
          <a:xfrm rot="15935802">
            <a:off x="5197517" y="482435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67" name="Seta entalhada para a direita 39">
            <a:extLst>
              <a:ext uri="{FF2B5EF4-FFF2-40B4-BE49-F238E27FC236}">
                <a16:creationId xmlns:a16="http://schemas.microsoft.com/office/drawing/2014/main" id="{7DEF866E-C62D-4B75-7A4F-399554FB97AE}"/>
              </a:ext>
            </a:extLst>
          </p:cNvPr>
          <p:cNvSpPr/>
          <p:nvPr/>
        </p:nvSpPr>
        <p:spPr>
          <a:xfrm rot="15935802">
            <a:off x="6065010" y="481693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11FD8249-C8AD-E3EC-31D3-DF602AC80B8F}"/>
              </a:ext>
            </a:extLst>
          </p:cNvPr>
          <p:cNvSpPr txBox="1"/>
          <p:nvPr/>
        </p:nvSpPr>
        <p:spPr>
          <a:xfrm>
            <a:off x="1061138" y="4310908"/>
            <a:ext cx="12730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>
                <a:latin typeface="Arial" panose="020B0604020202020204" pitchFamily="34" charset="0"/>
                <a:cs typeface="Arial" panose="020B0604020202020204" pitchFamily="34" charset="0"/>
              </a:rPr>
              <a:t>Cenário 2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 descr="UMC">
            <a:extLst>
              <a:ext uri="{FF2B5EF4-FFF2-40B4-BE49-F238E27FC236}">
                <a16:creationId xmlns:a16="http://schemas.microsoft.com/office/drawing/2014/main" id="{883BF1AC-974D-3B0E-3AB5-CF60D64D6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3D9AE42-BA4F-F118-88B0-0ED7DF334A44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132C7293-D2FF-17A4-54E1-BD3989EF2E26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3064E85-BF9F-6354-FDB8-036EDF36B299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</p:spTree>
    <p:extLst>
      <p:ext uri="{BB962C8B-B14F-4D97-AF65-F5344CB8AC3E}">
        <p14:creationId xmlns:p14="http://schemas.microsoft.com/office/powerpoint/2010/main" val="114677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63" grpId="0" animBg="1"/>
      <p:bldP spid="65" grpId="0" animBg="1"/>
      <p:bldP spid="66" grpId="0" animBg="1"/>
      <p:bldP spid="6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3674B-A52D-3DBA-76DC-CD4E93675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CD7D908-91B2-6BE8-979C-75A24AA267B8}"/>
              </a:ext>
            </a:extLst>
          </p:cNvPr>
          <p:cNvSpPr txBox="1"/>
          <p:nvPr/>
        </p:nvSpPr>
        <p:spPr>
          <a:xfrm>
            <a:off x="1033942" y="2764254"/>
            <a:ext cx="12730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Cenário 3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19E8555-0195-73BD-8537-91FB1C376D59}"/>
              </a:ext>
            </a:extLst>
          </p:cNvPr>
          <p:cNvSpPr txBox="1"/>
          <p:nvPr/>
        </p:nvSpPr>
        <p:spPr>
          <a:xfrm>
            <a:off x="1061138" y="4112971"/>
            <a:ext cx="12730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latin typeface="Arial" panose="020B0604020202020204" pitchFamily="34" charset="0"/>
                <a:cs typeface="Arial" panose="020B0604020202020204" pitchFamily="34" charset="0"/>
              </a:rPr>
              <a:t>Cenário 4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de cantos arredondados 26">
            <a:extLst>
              <a:ext uri="{FF2B5EF4-FFF2-40B4-BE49-F238E27FC236}">
                <a16:creationId xmlns:a16="http://schemas.microsoft.com/office/drawing/2014/main" id="{A64A0207-0134-E618-F399-A488E99FCD15}"/>
              </a:ext>
            </a:extLst>
          </p:cNvPr>
          <p:cNvSpPr/>
          <p:nvPr/>
        </p:nvSpPr>
        <p:spPr>
          <a:xfrm>
            <a:off x="3542014" y="2764253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59D7F7A-D551-A657-0C32-6B58D102AFC8}"/>
              </a:ext>
            </a:extLst>
          </p:cNvPr>
          <p:cNvSpPr/>
          <p:nvPr/>
        </p:nvSpPr>
        <p:spPr>
          <a:xfrm>
            <a:off x="3797065" y="2793296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i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6" name="Seta entalhada para a direita 39">
            <a:extLst>
              <a:ext uri="{FF2B5EF4-FFF2-40B4-BE49-F238E27FC236}">
                <a16:creationId xmlns:a16="http://schemas.microsoft.com/office/drawing/2014/main" id="{91790552-0BBE-5D04-D688-8D49491F82E5}"/>
              </a:ext>
            </a:extLst>
          </p:cNvPr>
          <p:cNvSpPr/>
          <p:nvPr/>
        </p:nvSpPr>
        <p:spPr>
          <a:xfrm rot="5400000">
            <a:off x="3760356" y="333079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" name="Retângulo de cantos arredondados 26">
            <a:extLst>
              <a:ext uri="{FF2B5EF4-FFF2-40B4-BE49-F238E27FC236}">
                <a16:creationId xmlns:a16="http://schemas.microsoft.com/office/drawing/2014/main" id="{890692D5-5DC4-BF45-E805-5AA0F0C875F0}"/>
              </a:ext>
            </a:extLst>
          </p:cNvPr>
          <p:cNvSpPr/>
          <p:nvPr/>
        </p:nvSpPr>
        <p:spPr>
          <a:xfrm>
            <a:off x="5174761" y="2747529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DE995DD-D8AE-7DFE-D542-DF96C0FAB4E9}"/>
              </a:ext>
            </a:extLst>
          </p:cNvPr>
          <p:cNvSpPr/>
          <p:nvPr/>
        </p:nvSpPr>
        <p:spPr>
          <a:xfrm>
            <a:off x="5352363" y="2776675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DA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15" name="Retângulo de cantos arredondados 26">
            <a:extLst>
              <a:ext uri="{FF2B5EF4-FFF2-40B4-BE49-F238E27FC236}">
                <a16:creationId xmlns:a16="http://schemas.microsoft.com/office/drawing/2014/main" id="{3777711C-3C8A-7D49-B217-2BEE9507A034}"/>
              </a:ext>
            </a:extLst>
          </p:cNvPr>
          <p:cNvSpPr/>
          <p:nvPr/>
        </p:nvSpPr>
        <p:spPr>
          <a:xfrm>
            <a:off x="6031764" y="2737890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C8FCF844-1A13-CC8C-E18D-3FF7BD377BD9}"/>
              </a:ext>
            </a:extLst>
          </p:cNvPr>
          <p:cNvSpPr/>
          <p:nvPr/>
        </p:nvSpPr>
        <p:spPr>
          <a:xfrm>
            <a:off x="6263042" y="2768052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Y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25" name="Retângulo de cantos arredondados 26">
            <a:extLst>
              <a:ext uri="{FF2B5EF4-FFF2-40B4-BE49-F238E27FC236}">
                <a16:creationId xmlns:a16="http://schemas.microsoft.com/office/drawing/2014/main" id="{018EB12E-7850-9CE0-222D-C9D3C784BB24}"/>
              </a:ext>
            </a:extLst>
          </p:cNvPr>
          <p:cNvSpPr/>
          <p:nvPr/>
        </p:nvSpPr>
        <p:spPr>
          <a:xfrm>
            <a:off x="4342406" y="2750479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87025A6B-E2F7-702E-A3FE-14717F21F3B5}"/>
              </a:ext>
            </a:extLst>
          </p:cNvPr>
          <p:cNvSpPr/>
          <p:nvPr/>
        </p:nvSpPr>
        <p:spPr>
          <a:xfrm>
            <a:off x="4573684" y="2780641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L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12C1E1A8-D521-97ED-4840-B1EBF9B66E8D}"/>
              </a:ext>
            </a:extLst>
          </p:cNvPr>
          <p:cNvSpPr txBox="1"/>
          <p:nvPr/>
        </p:nvSpPr>
        <p:spPr>
          <a:xfrm rot="18118147">
            <a:off x="3586443" y="1905189"/>
            <a:ext cx="129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Taxa de juros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9BE1EBCC-DB2D-2C0D-5168-2BEF110F8B4E}"/>
              </a:ext>
            </a:extLst>
          </p:cNvPr>
          <p:cNvSpPr txBox="1"/>
          <p:nvPr/>
        </p:nvSpPr>
        <p:spPr>
          <a:xfrm rot="18118147">
            <a:off x="5026222" y="1798824"/>
            <a:ext cx="1768433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Demanda</a:t>
            </a:r>
            <a:r>
              <a:rPr lang="pt-BR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Agregada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21871F20-AFD4-BADD-8C60-A2B4D97499D9}"/>
              </a:ext>
            </a:extLst>
          </p:cNvPr>
          <p:cNvSpPr txBox="1"/>
          <p:nvPr/>
        </p:nvSpPr>
        <p:spPr>
          <a:xfrm rot="18118147">
            <a:off x="6069565" y="1909340"/>
            <a:ext cx="125226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Produto</a:t>
            </a:r>
            <a:r>
              <a:rPr lang="pt-BR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(PIB)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0DD0675-E549-1D32-48B6-803D8983FEDF}"/>
              </a:ext>
            </a:extLst>
          </p:cNvPr>
          <p:cNvSpPr txBox="1"/>
          <p:nvPr/>
        </p:nvSpPr>
        <p:spPr>
          <a:xfrm rot="18118147">
            <a:off x="4257607" y="1885179"/>
            <a:ext cx="1556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Demanda Moeda</a:t>
            </a:r>
          </a:p>
        </p:txBody>
      </p:sp>
      <p:sp>
        <p:nvSpPr>
          <p:cNvPr id="32" name="Retângulo de cantos arredondados 26">
            <a:extLst>
              <a:ext uri="{FF2B5EF4-FFF2-40B4-BE49-F238E27FC236}">
                <a16:creationId xmlns:a16="http://schemas.microsoft.com/office/drawing/2014/main" id="{BFC726FF-E6FE-2EDE-918D-39FA7C505B3A}"/>
              </a:ext>
            </a:extLst>
          </p:cNvPr>
          <p:cNvSpPr/>
          <p:nvPr/>
        </p:nvSpPr>
        <p:spPr>
          <a:xfrm>
            <a:off x="2665574" y="2779943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33" name="Retângulo 32">
            <a:extLst>
              <a:ext uri="{FF2B5EF4-FFF2-40B4-BE49-F238E27FC236}">
                <a16:creationId xmlns:a16="http://schemas.microsoft.com/office/drawing/2014/main" id="{8727A374-6DF9-3C2D-6B8C-C41388038E48}"/>
              </a:ext>
            </a:extLst>
          </p:cNvPr>
          <p:cNvSpPr/>
          <p:nvPr/>
        </p:nvSpPr>
        <p:spPr>
          <a:xfrm>
            <a:off x="2899415" y="2808986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G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34" name="Seta entalhada para a direita 39">
            <a:extLst>
              <a:ext uri="{FF2B5EF4-FFF2-40B4-BE49-F238E27FC236}">
                <a16:creationId xmlns:a16="http://schemas.microsoft.com/office/drawing/2014/main" id="{00D1E547-AB0A-6C8F-A213-C1BE3E698BFF}"/>
              </a:ext>
            </a:extLst>
          </p:cNvPr>
          <p:cNvSpPr/>
          <p:nvPr/>
        </p:nvSpPr>
        <p:spPr>
          <a:xfrm rot="5400000">
            <a:off x="2915227" y="3328949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4AC0B6F2-0AC4-01DB-FFAA-A68B447D4388}"/>
              </a:ext>
            </a:extLst>
          </p:cNvPr>
          <p:cNvSpPr txBox="1"/>
          <p:nvPr/>
        </p:nvSpPr>
        <p:spPr>
          <a:xfrm rot="18118147">
            <a:off x="2681848" y="1914328"/>
            <a:ext cx="1398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Gasto Governo</a:t>
            </a:r>
          </a:p>
        </p:txBody>
      </p:sp>
      <p:sp>
        <p:nvSpPr>
          <p:cNvPr id="44" name="Seta entalhada para a direita 39">
            <a:extLst>
              <a:ext uri="{FF2B5EF4-FFF2-40B4-BE49-F238E27FC236}">
                <a16:creationId xmlns:a16="http://schemas.microsoft.com/office/drawing/2014/main" id="{43142D12-2C02-D5DC-CC43-8658EB034716}"/>
              </a:ext>
            </a:extLst>
          </p:cNvPr>
          <p:cNvSpPr/>
          <p:nvPr/>
        </p:nvSpPr>
        <p:spPr>
          <a:xfrm rot="5400000">
            <a:off x="6294441" y="3328949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45" name="Seta entalhada para a direita 39">
            <a:extLst>
              <a:ext uri="{FF2B5EF4-FFF2-40B4-BE49-F238E27FC236}">
                <a16:creationId xmlns:a16="http://schemas.microsoft.com/office/drawing/2014/main" id="{239B3087-F0D6-B3AE-4F18-73E5B60259C3}"/>
              </a:ext>
            </a:extLst>
          </p:cNvPr>
          <p:cNvSpPr/>
          <p:nvPr/>
        </p:nvSpPr>
        <p:spPr>
          <a:xfrm rot="5400000">
            <a:off x="4597336" y="3328949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46" name="Seta entalhada para a direita 39">
            <a:extLst>
              <a:ext uri="{FF2B5EF4-FFF2-40B4-BE49-F238E27FC236}">
                <a16:creationId xmlns:a16="http://schemas.microsoft.com/office/drawing/2014/main" id="{798AD157-96BE-F1B4-FA23-F1745FA803A5}"/>
              </a:ext>
            </a:extLst>
          </p:cNvPr>
          <p:cNvSpPr/>
          <p:nvPr/>
        </p:nvSpPr>
        <p:spPr>
          <a:xfrm rot="5400000">
            <a:off x="5445889" y="3335057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59" name="Retângulo de cantos arredondados 26">
            <a:extLst>
              <a:ext uri="{FF2B5EF4-FFF2-40B4-BE49-F238E27FC236}">
                <a16:creationId xmlns:a16="http://schemas.microsoft.com/office/drawing/2014/main" id="{B5F7CA0F-85D3-300B-F358-8EB0DEE8B6D7}"/>
              </a:ext>
            </a:extLst>
          </p:cNvPr>
          <p:cNvSpPr/>
          <p:nvPr/>
        </p:nvSpPr>
        <p:spPr>
          <a:xfrm>
            <a:off x="3542014" y="4013984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FB831498-7445-7EB8-4531-91FEB562DC5F}"/>
              </a:ext>
            </a:extLst>
          </p:cNvPr>
          <p:cNvSpPr/>
          <p:nvPr/>
        </p:nvSpPr>
        <p:spPr>
          <a:xfrm>
            <a:off x="3797065" y="4043026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i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61" name="Retângulo de cantos arredondados 26">
            <a:extLst>
              <a:ext uri="{FF2B5EF4-FFF2-40B4-BE49-F238E27FC236}">
                <a16:creationId xmlns:a16="http://schemas.microsoft.com/office/drawing/2014/main" id="{9EB29293-BF8B-9CE8-2625-7BD50FAECA1B}"/>
              </a:ext>
            </a:extLst>
          </p:cNvPr>
          <p:cNvSpPr/>
          <p:nvPr/>
        </p:nvSpPr>
        <p:spPr>
          <a:xfrm>
            <a:off x="5174761" y="3997259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6F33DB70-A218-5E7F-2C89-3AABB5D72C60}"/>
              </a:ext>
            </a:extLst>
          </p:cNvPr>
          <p:cNvSpPr/>
          <p:nvPr/>
        </p:nvSpPr>
        <p:spPr>
          <a:xfrm>
            <a:off x="5352363" y="4026405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DA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69" name="Retângulo de cantos arredondados 26">
            <a:extLst>
              <a:ext uri="{FF2B5EF4-FFF2-40B4-BE49-F238E27FC236}">
                <a16:creationId xmlns:a16="http://schemas.microsoft.com/office/drawing/2014/main" id="{AA65F63B-B5DE-035D-2312-B8D3CF8AE9C5}"/>
              </a:ext>
            </a:extLst>
          </p:cNvPr>
          <p:cNvSpPr/>
          <p:nvPr/>
        </p:nvSpPr>
        <p:spPr>
          <a:xfrm>
            <a:off x="6031764" y="3987620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C5654C8C-F682-9388-EB85-FDCD01012B4D}"/>
              </a:ext>
            </a:extLst>
          </p:cNvPr>
          <p:cNvSpPr/>
          <p:nvPr/>
        </p:nvSpPr>
        <p:spPr>
          <a:xfrm>
            <a:off x="6263042" y="4017782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Y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71" name="Retângulo de cantos arredondados 26">
            <a:extLst>
              <a:ext uri="{FF2B5EF4-FFF2-40B4-BE49-F238E27FC236}">
                <a16:creationId xmlns:a16="http://schemas.microsoft.com/office/drawing/2014/main" id="{69B05165-1412-B3EA-8762-CA43FEAF13BC}"/>
              </a:ext>
            </a:extLst>
          </p:cNvPr>
          <p:cNvSpPr/>
          <p:nvPr/>
        </p:nvSpPr>
        <p:spPr>
          <a:xfrm>
            <a:off x="4342406" y="4000209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D46C05A4-7CDF-8761-ACA8-42E1BBB14B66}"/>
              </a:ext>
            </a:extLst>
          </p:cNvPr>
          <p:cNvSpPr/>
          <p:nvPr/>
        </p:nvSpPr>
        <p:spPr>
          <a:xfrm>
            <a:off x="4573684" y="4030371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L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73" name="Retângulo de cantos arredondados 26">
            <a:extLst>
              <a:ext uri="{FF2B5EF4-FFF2-40B4-BE49-F238E27FC236}">
                <a16:creationId xmlns:a16="http://schemas.microsoft.com/office/drawing/2014/main" id="{BAE731D0-036A-D164-A3C3-0730DC1AF004}"/>
              </a:ext>
            </a:extLst>
          </p:cNvPr>
          <p:cNvSpPr/>
          <p:nvPr/>
        </p:nvSpPr>
        <p:spPr>
          <a:xfrm>
            <a:off x="2665574" y="4029674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12A881DD-97F2-7639-39A5-07F05444AF6B}"/>
              </a:ext>
            </a:extLst>
          </p:cNvPr>
          <p:cNvSpPr/>
          <p:nvPr/>
        </p:nvSpPr>
        <p:spPr>
          <a:xfrm>
            <a:off x="2899415" y="4058716"/>
            <a:ext cx="230855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G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75" name="Seta entalhada para a direita 39">
            <a:extLst>
              <a:ext uri="{FF2B5EF4-FFF2-40B4-BE49-F238E27FC236}">
                <a16:creationId xmlns:a16="http://schemas.microsoft.com/office/drawing/2014/main" id="{24BCBA23-9D4C-7DF1-7D71-F3D60C15DD7D}"/>
              </a:ext>
            </a:extLst>
          </p:cNvPr>
          <p:cNvSpPr/>
          <p:nvPr/>
        </p:nvSpPr>
        <p:spPr>
          <a:xfrm rot="16036345">
            <a:off x="2915227" y="4578679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6" name="Seta entalhada para a direita 39">
            <a:extLst>
              <a:ext uri="{FF2B5EF4-FFF2-40B4-BE49-F238E27FC236}">
                <a16:creationId xmlns:a16="http://schemas.microsoft.com/office/drawing/2014/main" id="{ABCF9158-ACF0-D5DE-7F12-D6AE6D140768}"/>
              </a:ext>
            </a:extLst>
          </p:cNvPr>
          <p:cNvSpPr/>
          <p:nvPr/>
        </p:nvSpPr>
        <p:spPr>
          <a:xfrm rot="16036345">
            <a:off x="3768694" y="457910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7" name="Seta entalhada para a direita 39">
            <a:extLst>
              <a:ext uri="{FF2B5EF4-FFF2-40B4-BE49-F238E27FC236}">
                <a16:creationId xmlns:a16="http://schemas.microsoft.com/office/drawing/2014/main" id="{A874DB73-8FA5-CA5D-A6C6-C038AD3D799C}"/>
              </a:ext>
            </a:extLst>
          </p:cNvPr>
          <p:cNvSpPr/>
          <p:nvPr/>
        </p:nvSpPr>
        <p:spPr>
          <a:xfrm rot="16036345">
            <a:off x="4582463" y="457422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8" name="Seta entalhada para a direita 39">
            <a:extLst>
              <a:ext uri="{FF2B5EF4-FFF2-40B4-BE49-F238E27FC236}">
                <a16:creationId xmlns:a16="http://schemas.microsoft.com/office/drawing/2014/main" id="{17123DA5-848D-C80F-9322-28A96C9FEFEF}"/>
              </a:ext>
            </a:extLst>
          </p:cNvPr>
          <p:cNvSpPr/>
          <p:nvPr/>
        </p:nvSpPr>
        <p:spPr>
          <a:xfrm rot="16036345">
            <a:off x="5414883" y="457868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sp>
        <p:nvSpPr>
          <p:cNvPr id="79" name="Seta entalhada para a direita 39">
            <a:extLst>
              <a:ext uri="{FF2B5EF4-FFF2-40B4-BE49-F238E27FC236}">
                <a16:creationId xmlns:a16="http://schemas.microsoft.com/office/drawing/2014/main" id="{29F5D58E-C62B-A22A-A04F-2256DF86CC6D}"/>
              </a:ext>
            </a:extLst>
          </p:cNvPr>
          <p:cNvSpPr/>
          <p:nvPr/>
        </p:nvSpPr>
        <p:spPr>
          <a:xfrm rot="16036345">
            <a:off x="6324091" y="4574220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600" dirty="0"/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74B79AC0-9198-902F-267D-4DD0878D0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3091B209-7676-9A31-B35E-9DD76FF2A876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6F3C724-958F-1287-10D3-76CE7665C022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F82B126-63DB-3D2D-4FD7-D89F42C1807B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</p:spTree>
    <p:extLst>
      <p:ext uri="{BB962C8B-B14F-4D97-AF65-F5344CB8AC3E}">
        <p14:creationId xmlns:p14="http://schemas.microsoft.com/office/powerpoint/2010/main" val="3238653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9" grpId="0"/>
      <p:bldP spid="15" grpId="0" animBg="1"/>
      <p:bldP spid="24" grpId="0"/>
      <p:bldP spid="25" grpId="0" animBg="1"/>
      <p:bldP spid="26" grpId="0"/>
      <p:bldP spid="27" grpId="0"/>
      <p:bldP spid="28" grpId="0"/>
      <p:bldP spid="29" grpId="0"/>
      <p:bldP spid="30" grpId="0"/>
      <p:bldP spid="32" grpId="0" animBg="1"/>
      <p:bldP spid="33" grpId="0"/>
      <p:bldP spid="34" grpId="0" animBg="1"/>
      <p:bldP spid="43" grpId="0"/>
      <p:bldP spid="44" grpId="0" animBg="1"/>
      <p:bldP spid="45" grpId="0" animBg="1"/>
      <p:bldP spid="46" grpId="0" animBg="1"/>
      <p:bldP spid="59" grpId="0" animBg="1"/>
      <p:bldP spid="60" grpId="0"/>
      <p:bldP spid="61" grpId="0" animBg="1"/>
      <p:bldP spid="62" grpId="0"/>
      <p:bldP spid="69" grpId="0" animBg="1"/>
      <p:bldP spid="70" grpId="0"/>
      <p:bldP spid="71" grpId="0" animBg="1"/>
      <p:bldP spid="72" grpId="0"/>
      <p:bldP spid="73" grpId="0" animBg="1"/>
      <p:bldP spid="74" grpId="0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FE47-D3A0-CDBA-51B4-D6EDB3B41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FCC9589-1C52-C26E-827B-FFBC1DAB162F}"/>
              </a:ext>
            </a:extLst>
          </p:cNvPr>
          <p:cNvSpPr txBox="1"/>
          <p:nvPr/>
        </p:nvSpPr>
        <p:spPr>
          <a:xfrm>
            <a:off x="1033942" y="2855638"/>
            <a:ext cx="127309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Cenário 5</a:t>
            </a: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2AED2B0-290F-9F2E-C694-A7C6C11451CC}"/>
              </a:ext>
            </a:extLst>
          </p:cNvPr>
          <p:cNvSpPr txBox="1"/>
          <p:nvPr/>
        </p:nvSpPr>
        <p:spPr>
          <a:xfrm>
            <a:off x="1061138" y="4204355"/>
            <a:ext cx="127309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500" b="1" dirty="0">
                <a:latin typeface="Arial" panose="020B0604020202020204" pitchFamily="34" charset="0"/>
                <a:cs typeface="Arial" panose="020B0604020202020204" pitchFamily="34" charset="0"/>
              </a:rPr>
              <a:t>Cenário 6</a:t>
            </a:r>
            <a:endParaRPr lang="pt-BR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tângulo de cantos arredondados 26">
            <a:extLst>
              <a:ext uri="{FF2B5EF4-FFF2-40B4-BE49-F238E27FC236}">
                <a16:creationId xmlns:a16="http://schemas.microsoft.com/office/drawing/2014/main" id="{0A73F44E-C13C-883A-30D6-D971E6162F2B}"/>
              </a:ext>
            </a:extLst>
          </p:cNvPr>
          <p:cNvSpPr/>
          <p:nvPr/>
        </p:nvSpPr>
        <p:spPr>
          <a:xfrm>
            <a:off x="3850405" y="2829927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A351FEE-4645-AD3F-68C7-521B488FE01B}"/>
              </a:ext>
            </a:extLst>
          </p:cNvPr>
          <p:cNvSpPr/>
          <p:nvPr/>
        </p:nvSpPr>
        <p:spPr>
          <a:xfrm>
            <a:off x="3982622" y="2859783"/>
            <a:ext cx="545172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IPCA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11" name="Retângulo de cantos arredondados 26">
            <a:extLst>
              <a:ext uri="{FF2B5EF4-FFF2-40B4-BE49-F238E27FC236}">
                <a16:creationId xmlns:a16="http://schemas.microsoft.com/office/drawing/2014/main" id="{0176A5AB-3EAA-978E-869B-6CEDFBD9B4D3}"/>
              </a:ext>
            </a:extLst>
          </p:cNvPr>
          <p:cNvSpPr/>
          <p:nvPr/>
        </p:nvSpPr>
        <p:spPr>
          <a:xfrm>
            <a:off x="4650797" y="2816153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063301C-897D-A496-DB77-AD8F1272C471}"/>
              </a:ext>
            </a:extLst>
          </p:cNvPr>
          <p:cNvSpPr/>
          <p:nvPr/>
        </p:nvSpPr>
        <p:spPr>
          <a:xfrm>
            <a:off x="4882075" y="2846315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i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E5F73BC-762A-C8FB-414A-2508FA1ED022}"/>
              </a:ext>
            </a:extLst>
          </p:cNvPr>
          <p:cNvSpPr txBox="1"/>
          <p:nvPr/>
        </p:nvSpPr>
        <p:spPr>
          <a:xfrm rot="18118147">
            <a:off x="3885476" y="2050972"/>
            <a:ext cx="8114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Inflação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1C52D2F-CDD8-BB59-E32D-B5F9BB1A2716}"/>
              </a:ext>
            </a:extLst>
          </p:cNvPr>
          <p:cNvSpPr txBox="1"/>
          <p:nvPr/>
        </p:nvSpPr>
        <p:spPr>
          <a:xfrm rot="18118147">
            <a:off x="4536379" y="1977452"/>
            <a:ext cx="12484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Taxa de juros</a:t>
            </a:r>
          </a:p>
        </p:txBody>
      </p:sp>
      <p:sp>
        <p:nvSpPr>
          <p:cNvPr id="18" name="Retângulo de cantos arredondados 26">
            <a:extLst>
              <a:ext uri="{FF2B5EF4-FFF2-40B4-BE49-F238E27FC236}">
                <a16:creationId xmlns:a16="http://schemas.microsoft.com/office/drawing/2014/main" id="{7E90D5A8-10B7-2289-E2AB-49B619D87478}"/>
              </a:ext>
            </a:extLst>
          </p:cNvPr>
          <p:cNvSpPr/>
          <p:nvPr/>
        </p:nvSpPr>
        <p:spPr>
          <a:xfrm>
            <a:off x="2973965" y="2845617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D06CF00B-9C2E-9A93-7A61-2440AACDAEB3}"/>
              </a:ext>
            </a:extLst>
          </p:cNvPr>
          <p:cNvSpPr/>
          <p:nvPr/>
        </p:nvSpPr>
        <p:spPr>
          <a:xfrm>
            <a:off x="3115893" y="2874660"/>
            <a:ext cx="433857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US$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20" name="Seta entalhada para a direita 39">
            <a:extLst>
              <a:ext uri="{FF2B5EF4-FFF2-40B4-BE49-F238E27FC236}">
                <a16:creationId xmlns:a16="http://schemas.microsoft.com/office/drawing/2014/main" id="{D12E554B-8835-0808-98C2-DE9EBA5BDF9B}"/>
              </a:ext>
            </a:extLst>
          </p:cNvPr>
          <p:cNvSpPr/>
          <p:nvPr/>
        </p:nvSpPr>
        <p:spPr>
          <a:xfrm rot="16036345">
            <a:off x="3223618" y="3394623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DF01EE2F-49A5-FA43-6B67-D991629D9252}"/>
              </a:ext>
            </a:extLst>
          </p:cNvPr>
          <p:cNvSpPr txBox="1"/>
          <p:nvPr/>
        </p:nvSpPr>
        <p:spPr>
          <a:xfrm rot="18118147">
            <a:off x="3118248" y="2122762"/>
            <a:ext cx="612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Dólar</a:t>
            </a:r>
          </a:p>
        </p:txBody>
      </p:sp>
      <p:sp>
        <p:nvSpPr>
          <p:cNvPr id="22" name="Seta entalhada para a direita 39">
            <a:extLst>
              <a:ext uri="{FF2B5EF4-FFF2-40B4-BE49-F238E27FC236}">
                <a16:creationId xmlns:a16="http://schemas.microsoft.com/office/drawing/2014/main" id="{F224322E-C3D4-33E7-BB66-DBE97121E8AE}"/>
              </a:ext>
            </a:extLst>
          </p:cNvPr>
          <p:cNvSpPr/>
          <p:nvPr/>
        </p:nvSpPr>
        <p:spPr>
          <a:xfrm rot="16036345">
            <a:off x="4077085" y="3395046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23" name="Seta entalhada para a direita 39">
            <a:extLst>
              <a:ext uri="{FF2B5EF4-FFF2-40B4-BE49-F238E27FC236}">
                <a16:creationId xmlns:a16="http://schemas.microsoft.com/office/drawing/2014/main" id="{23A7317F-411D-AA86-F7EF-33B1C9DBA233}"/>
              </a:ext>
            </a:extLst>
          </p:cNvPr>
          <p:cNvSpPr/>
          <p:nvPr/>
        </p:nvSpPr>
        <p:spPr>
          <a:xfrm rot="16036345">
            <a:off x="4890854" y="3390164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31" name="Retângulo de cantos arredondados 26">
            <a:extLst>
              <a:ext uri="{FF2B5EF4-FFF2-40B4-BE49-F238E27FC236}">
                <a16:creationId xmlns:a16="http://schemas.microsoft.com/office/drawing/2014/main" id="{62405CB6-EF77-FEAB-C309-8C7769481A09}"/>
              </a:ext>
            </a:extLst>
          </p:cNvPr>
          <p:cNvSpPr/>
          <p:nvPr/>
        </p:nvSpPr>
        <p:spPr>
          <a:xfrm>
            <a:off x="5483152" y="2813203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35" name="Retângulo 34">
            <a:extLst>
              <a:ext uri="{FF2B5EF4-FFF2-40B4-BE49-F238E27FC236}">
                <a16:creationId xmlns:a16="http://schemas.microsoft.com/office/drawing/2014/main" id="{D58542EA-41F3-58B3-35C2-B74A7646EC18}"/>
              </a:ext>
            </a:extLst>
          </p:cNvPr>
          <p:cNvSpPr/>
          <p:nvPr/>
        </p:nvSpPr>
        <p:spPr>
          <a:xfrm>
            <a:off x="5717316" y="2842349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I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36" name="Retângulo de cantos arredondados 26">
            <a:extLst>
              <a:ext uri="{FF2B5EF4-FFF2-40B4-BE49-F238E27FC236}">
                <a16:creationId xmlns:a16="http://schemas.microsoft.com/office/drawing/2014/main" id="{7EC799EF-471E-E00F-81F9-BCCCDF533917}"/>
              </a:ext>
            </a:extLst>
          </p:cNvPr>
          <p:cNvSpPr/>
          <p:nvPr/>
        </p:nvSpPr>
        <p:spPr>
          <a:xfrm>
            <a:off x="6340155" y="2803564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9D27661A-0A51-062C-80A2-F9794FAF90A6}"/>
              </a:ext>
            </a:extLst>
          </p:cNvPr>
          <p:cNvSpPr/>
          <p:nvPr/>
        </p:nvSpPr>
        <p:spPr>
          <a:xfrm>
            <a:off x="6571433" y="2833726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Y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0C4CE89D-9796-35BC-136E-FA7291976413}"/>
              </a:ext>
            </a:extLst>
          </p:cNvPr>
          <p:cNvSpPr txBox="1"/>
          <p:nvPr/>
        </p:nvSpPr>
        <p:spPr>
          <a:xfrm rot="18118147">
            <a:off x="5411520" y="1975760"/>
            <a:ext cx="119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Investimento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E17CFDC-EAAA-DAE6-17C6-9C4D8B7565D6}"/>
              </a:ext>
            </a:extLst>
          </p:cNvPr>
          <p:cNvSpPr txBox="1"/>
          <p:nvPr/>
        </p:nvSpPr>
        <p:spPr>
          <a:xfrm rot="18118147">
            <a:off x="6222618" y="1951023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>
                <a:latin typeface="Arial" panose="020B0604020202020204" pitchFamily="34" charset="0"/>
                <a:cs typeface="Arial" panose="020B0604020202020204" pitchFamily="34" charset="0"/>
              </a:rPr>
              <a:t>Produto (PIB)</a:t>
            </a:r>
          </a:p>
        </p:txBody>
      </p:sp>
      <p:sp>
        <p:nvSpPr>
          <p:cNvPr id="40" name="Seta entalhada para a direita 39">
            <a:extLst>
              <a:ext uri="{FF2B5EF4-FFF2-40B4-BE49-F238E27FC236}">
                <a16:creationId xmlns:a16="http://schemas.microsoft.com/office/drawing/2014/main" id="{31D4E25C-89C3-1ED4-8755-A31E44BC320E}"/>
              </a:ext>
            </a:extLst>
          </p:cNvPr>
          <p:cNvSpPr/>
          <p:nvPr/>
        </p:nvSpPr>
        <p:spPr>
          <a:xfrm rot="5400000">
            <a:off x="5704806" y="339218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41" name="Seta entalhada para a direita 39">
            <a:extLst>
              <a:ext uri="{FF2B5EF4-FFF2-40B4-BE49-F238E27FC236}">
                <a16:creationId xmlns:a16="http://schemas.microsoft.com/office/drawing/2014/main" id="{14C35BA1-D517-5959-E27B-4775C785B3B6}"/>
              </a:ext>
            </a:extLst>
          </p:cNvPr>
          <p:cNvSpPr/>
          <p:nvPr/>
        </p:nvSpPr>
        <p:spPr>
          <a:xfrm rot="5400000">
            <a:off x="6586440" y="3384765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42" name="Retângulo de cantos arredondados 26">
            <a:extLst>
              <a:ext uri="{FF2B5EF4-FFF2-40B4-BE49-F238E27FC236}">
                <a16:creationId xmlns:a16="http://schemas.microsoft.com/office/drawing/2014/main" id="{3208DE90-B145-D70B-B09E-E446FBC4790E}"/>
              </a:ext>
            </a:extLst>
          </p:cNvPr>
          <p:cNvSpPr/>
          <p:nvPr/>
        </p:nvSpPr>
        <p:spPr>
          <a:xfrm>
            <a:off x="3850405" y="4140442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47" name="Retângulo 46">
            <a:extLst>
              <a:ext uri="{FF2B5EF4-FFF2-40B4-BE49-F238E27FC236}">
                <a16:creationId xmlns:a16="http://schemas.microsoft.com/office/drawing/2014/main" id="{EE5F5DB0-E7EE-968C-BBDB-14FF25CB00D3}"/>
              </a:ext>
            </a:extLst>
          </p:cNvPr>
          <p:cNvSpPr/>
          <p:nvPr/>
        </p:nvSpPr>
        <p:spPr>
          <a:xfrm>
            <a:off x="3982622" y="4170298"/>
            <a:ext cx="545172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IPCA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48" name="Retângulo de cantos arredondados 26">
            <a:extLst>
              <a:ext uri="{FF2B5EF4-FFF2-40B4-BE49-F238E27FC236}">
                <a16:creationId xmlns:a16="http://schemas.microsoft.com/office/drawing/2014/main" id="{3100FB42-F66A-60F0-52F1-614E3EA06404}"/>
              </a:ext>
            </a:extLst>
          </p:cNvPr>
          <p:cNvSpPr/>
          <p:nvPr/>
        </p:nvSpPr>
        <p:spPr>
          <a:xfrm>
            <a:off x="5483152" y="4123718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791ECC3B-EF1E-8FB8-4661-7794DD8042B1}"/>
              </a:ext>
            </a:extLst>
          </p:cNvPr>
          <p:cNvSpPr/>
          <p:nvPr/>
        </p:nvSpPr>
        <p:spPr>
          <a:xfrm>
            <a:off x="5717316" y="4152864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I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50" name="Retângulo de cantos arredondados 26">
            <a:extLst>
              <a:ext uri="{FF2B5EF4-FFF2-40B4-BE49-F238E27FC236}">
                <a16:creationId xmlns:a16="http://schemas.microsoft.com/office/drawing/2014/main" id="{08623BF7-2A3E-FEF9-3432-12C3DE82EF51}"/>
              </a:ext>
            </a:extLst>
          </p:cNvPr>
          <p:cNvSpPr/>
          <p:nvPr/>
        </p:nvSpPr>
        <p:spPr>
          <a:xfrm>
            <a:off x="6340155" y="4114079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3479DE46-1ABA-2E50-ADCC-FEB6AB870CC2}"/>
              </a:ext>
            </a:extLst>
          </p:cNvPr>
          <p:cNvSpPr/>
          <p:nvPr/>
        </p:nvSpPr>
        <p:spPr>
          <a:xfrm>
            <a:off x="6571433" y="4144241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Y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52" name="Retângulo de cantos arredondados 26">
            <a:extLst>
              <a:ext uri="{FF2B5EF4-FFF2-40B4-BE49-F238E27FC236}">
                <a16:creationId xmlns:a16="http://schemas.microsoft.com/office/drawing/2014/main" id="{1B1D4515-2A9E-1898-FFC2-E2EEBB8086EA}"/>
              </a:ext>
            </a:extLst>
          </p:cNvPr>
          <p:cNvSpPr/>
          <p:nvPr/>
        </p:nvSpPr>
        <p:spPr>
          <a:xfrm>
            <a:off x="4650797" y="4126668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640859C2-1228-623C-0859-8B0CB606D18F}"/>
              </a:ext>
            </a:extLst>
          </p:cNvPr>
          <p:cNvSpPr/>
          <p:nvPr/>
        </p:nvSpPr>
        <p:spPr>
          <a:xfrm>
            <a:off x="4882075" y="4156830"/>
            <a:ext cx="312494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i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54" name="Retângulo de cantos arredondados 26">
            <a:extLst>
              <a:ext uri="{FF2B5EF4-FFF2-40B4-BE49-F238E27FC236}">
                <a16:creationId xmlns:a16="http://schemas.microsoft.com/office/drawing/2014/main" id="{27E5DF7B-8736-1FD5-4740-D302B95D85CD}"/>
              </a:ext>
            </a:extLst>
          </p:cNvPr>
          <p:cNvSpPr/>
          <p:nvPr/>
        </p:nvSpPr>
        <p:spPr>
          <a:xfrm>
            <a:off x="2973965" y="4156132"/>
            <a:ext cx="667698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F259539F-7336-7707-174A-13769DE4C09D}"/>
              </a:ext>
            </a:extLst>
          </p:cNvPr>
          <p:cNvSpPr/>
          <p:nvPr/>
        </p:nvSpPr>
        <p:spPr>
          <a:xfrm>
            <a:off x="3115893" y="4185174"/>
            <a:ext cx="433857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050" i="1" dirty="0">
                <a:solidFill>
                  <a:sysClr val="windowText" lastClr="000000"/>
                </a:solidFill>
              </a:rPr>
              <a:t>US$</a:t>
            </a:r>
            <a:endParaRPr lang="pt-BR" sz="1050" dirty="0">
              <a:solidFill>
                <a:sysClr val="windowText" lastClr="000000"/>
              </a:solidFill>
            </a:endParaRPr>
          </a:p>
        </p:txBody>
      </p:sp>
      <p:sp>
        <p:nvSpPr>
          <p:cNvPr id="56" name="Seta entalhada para a direita 39">
            <a:extLst>
              <a:ext uri="{FF2B5EF4-FFF2-40B4-BE49-F238E27FC236}">
                <a16:creationId xmlns:a16="http://schemas.microsoft.com/office/drawing/2014/main" id="{DF7D68B0-20E4-4843-ED08-3CD3115E848F}"/>
              </a:ext>
            </a:extLst>
          </p:cNvPr>
          <p:cNvSpPr/>
          <p:nvPr/>
        </p:nvSpPr>
        <p:spPr>
          <a:xfrm rot="5400000">
            <a:off x="4090527" y="468553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57" name="Seta entalhada para a direita 39">
            <a:extLst>
              <a:ext uri="{FF2B5EF4-FFF2-40B4-BE49-F238E27FC236}">
                <a16:creationId xmlns:a16="http://schemas.microsoft.com/office/drawing/2014/main" id="{0FBB5E2F-137B-79C0-C8A6-D17C943C11F6}"/>
              </a:ext>
            </a:extLst>
          </p:cNvPr>
          <p:cNvSpPr/>
          <p:nvPr/>
        </p:nvSpPr>
        <p:spPr>
          <a:xfrm rot="5400000">
            <a:off x="3206431" y="4697055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58" name="Seta entalhada para a direita 39">
            <a:extLst>
              <a:ext uri="{FF2B5EF4-FFF2-40B4-BE49-F238E27FC236}">
                <a16:creationId xmlns:a16="http://schemas.microsoft.com/office/drawing/2014/main" id="{1AFB0CA2-FBC0-ECC7-0CAA-B110C3C92C46}"/>
              </a:ext>
            </a:extLst>
          </p:cNvPr>
          <p:cNvSpPr/>
          <p:nvPr/>
        </p:nvSpPr>
        <p:spPr>
          <a:xfrm rot="5400000">
            <a:off x="4890919" y="4697055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63" name="Seta entalhada para a direita 39">
            <a:extLst>
              <a:ext uri="{FF2B5EF4-FFF2-40B4-BE49-F238E27FC236}">
                <a16:creationId xmlns:a16="http://schemas.microsoft.com/office/drawing/2014/main" id="{20235808-F2A7-02E0-1CD5-37F4E5B092FB}"/>
              </a:ext>
            </a:extLst>
          </p:cNvPr>
          <p:cNvSpPr/>
          <p:nvPr/>
        </p:nvSpPr>
        <p:spPr>
          <a:xfrm rot="16036345">
            <a:off x="5706337" y="4693432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sp>
        <p:nvSpPr>
          <p:cNvPr id="65" name="Seta entalhada para a direita 39">
            <a:extLst>
              <a:ext uri="{FF2B5EF4-FFF2-40B4-BE49-F238E27FC236}">
                <a16:creationId xmlns:a16="http://schemas.microsoft.com/office/drawing/2014/main" id="{B5367C07-611E-5552-07C5-E62ECBC02A9D}"/>
              </a:ext>
            </a:extLst>
          </p:cNvPr>
          <p:cNvSpPr/>
          <p:nvPr/>
        </p:nvSpPr>
        <p:spPr>
          <a:xfrm rot="16036345">
            <a:off x="6560455" y="4681909"/>
            <a:ext cx="187453" cy="156754"/>
          </a:xfrm>
          <a:prstGeom prst="notch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050" dirty="0"/>
          </a:p>
        </p:txBody>
      </p:sp>
      <p:pic>
        <p:nvPicPr>
          <p:cNvPr id="4" name="Picture 2" descr="UMC">
            <a:extLst>
              <a:ext uri="{FF2B5EF4-FFF2-40B4-BE49-F238E27FC236}">
                <a16:creationId xmlns:a16="http://schemas.microsoft.com/office/drawing/2014/main" id="{02A19C3A-CC40-9C9C-D3FA-41E5E8B44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AAD8A2FA-2D76-A52B-7B0C-4EC575F44935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2B3D438-6AA0-F868-7D44-96E69EF844E7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F3BA456-FC4A-B006-03D1-51EF52095DD7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</p:spTree>
    <p:extLst>
      <p:ext uri="{BB962C8B-B14F-4D97-AF65-F5344CB8AC3E}">
        <p14:creationId xmlns:p14="http://schemas.microsoft.com/office/powerpoint/2010/main" val="226036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  <p:bldP spid="12" grpId="0"/>
      <p:bldP spid="14" grpId="0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 animBg="1"/>
      <p:bldP spid="31" grpId="0" animBg="1"/>
      <p:bldP spid="35" grpId="0"/>
      <p:bldP spid="36" grpId="0" animBg="1"/>
      <p:bldP spid="37" grpId="0"/>
      <p:bldP spid="38" grpId="0"/>
      <p:bldP spid="39" grpId="0"/>
      <p:bldP spid="40" grpId="0" animBg="1"/>
      <p:bldP spid="41" grpId="0" animBg="1"/>
      <p:bldP spid="42" grpId="0" animBg="1"/>
      <p:bldP spid="47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 animBg="1"/>
      <p:bldP spid="55" grpId="0"/>
      <p:bldP spid="56" grpId="0" animBg="1"/>
      <p:bldP spid="57" grpId="0" animBg="1"/>
      <p:bldP spid="58" grpId="0" animBg="1"/>
      <p:bldP spid="63" grpId="0" animBg="1"/>
      <p:bldP spid="6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B069-810F-D960-A085-68B5623EA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ângulo de cantos arredondados 26">
            <a:extLst>
              <a:ext uri="{FF2B5EF4-FFF2-40B4-BE49-F238E27FC236}">
                <a16:creationId xmlns:a16="http://schemas.microsoft.com/office/drawing/2014/main" id="{805EF88F-B507-1D74-1A51-6D9B0FF3316E}"/>
              </a:ext>
            </a:extLst>
          </p:cNvPr>
          <p:cNvSpPr/>
          <p:nvPr/>
        </p:nvSpPr>
        <p:spPr>
          <a:xfrm>
            <a:off x="644054" y="2265180"/>
            <a:ext cx="3135857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</a:rPr>
              <a:t>Operações de mercado aberto</a:t>
            </a:r>
          </a:p>
        </p:txBody>
      </p:sp>
      <p:pic>
        <p:nvPicPr>
          <p:cNvPr id="2" name="Picture 2" descr="UMC">
            <a:extLst>
              <a:ext uri="{FF2B5EF4-FFF2-40B4-BE49-F238E27FC236}">
                <a16:creationId xmlns:a16="http://schemas.microsoft.com/office/drawing/2014/main" id="{5BA522A1-B975-6042-9D1C-A942FE463E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C96D3BF-2CC1-C360-8331-C5F0DDC98161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666246F4-8268-BF99-EF0F-A6CA24218484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C5B2D32-3927-6CD1-5601-B4BC259CF73E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471DBFE-36B6-B3F9-83D0-5C1CE949AACA}"/>
              </a:ext>
            </a:extLst>
          </p:cNvPr>
          <p:cNvSpPr/>
          <p:nvPr/>
        </p:nvSpPr>
        <p:spPr>
          <a:xfrm>
            <a:off x="4507872" y="2276872"/>
            <a:ext cx="4312600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i="1" dirty="0">
                <a:solidFill>
                  <a:sysClr val="windowText" lastClr="000000"/>
                </a:solidFill>
              </a:rPr>
              <a:t>Compra ou venda de títulos públicos federais para ajustar a liquidez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4" name="Pergaminho horizontal 24">
            <a:extLst>
              <a:ext uri="{FF2B5EF4-FFF2-40B4-BE49-F238E27FC236}">
                <a16:creationId xmlns:a16="http://schemas.microsoft.com/office/drawing/2014/main" id="{8A3115E4-CC28-43DE-5FB8-0CC3AA01C636}"/>
              </a:ext>
            </a:extLst>
          </p:cNvPr>
          <p:cNvSpPr/>
          <p:nvPr/>
        </p:nvSpPr>
        <p:spPr>
          <a:xfrm>
            <a:off x="547432" y="1330047"/>
            <a:ext cx="4168584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Instrumentos de controle de liquidez</a:t>
            </a:r>
          </a:p>
        </p:txBody>
      </p:sp>
      <p:sp>
        <p:nvSpPr>
          <p:cNvPr id="11" name="Retângulo de cantos arredondados 26">
            <a:extLst>
              <a:ext uri="{FF2B5EF4-FFF2-40B4-BE49-F238E27FC236}">
                <a16:creationId xmlns:a16="http://schemas.microsoft.com/office/drawing/2014/main" id="{67E85DD9-0E65-CDC1-212A-882A76FEAA04}"/>
              </a:ext>
            </a:extLst>
          </p:cNvPr>
          <p:cNvSpPr/>
          <p:nvPr/>
        </p:nvSpPr>
        <p:spPr>
          <a:xfrm>
            <a:off x="629789" y="3740857"/>
            <a:ext cx="3135857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</a:rPr>
              <a:t>Depósitos compulsórios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578AFE5-9075-70B5-DE39-BC6BED7301BE}"/>
              </a:ext>
            </a:extLst>
          </p:cNvPr>
          <p:cNvSpPr/>
          <p:nvPr/>
        </p:nvSpPr>
        <p:spPr>
          <a:xfrm>
            <a:off x="4493607" y="3717032"/>
            <a:ext cx="4312600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i="1" dirty="0">
                <a:solidFill>
                  <a:sysClr val="windowText" lastClr="000000"/>
                </a:solidFill>
              </a:rPr>
              <a:t>Percentual do dinheiro que os bancos devem manter “preso” no Banco Central</a:t>
            </a:r>
            <a:endParaRPr lang="pt-BR" dirty="0">
              <a:solidFill>
                <a:sysClr val="windowText" lastClr="000000"/>
              </a:solidFill>
            </a:endParaRPr>
          </a:p>
        </p:txBody>
      </p:sp>
      <p:sp>
        <p:nvSpPr>
          <p:cNvPr id="16" name="Retângulo de cantos arredondados 26">
            <a:extLst>
              <a:ext uri="{FF2B5EF4-FFF2-40B4-BE49-F238E27FC236}">
                <a16:creationId xmlns:a16="http://schemas.microsoft.com/office/drawing/2014/main" id="{A972346C-FA2B-4310-43E1-C162068EA5E6}"/>
              </a:ext>
            </a:extLst>
          </p:cNvPr>
          <p:cNvSpPr/>
          <p:nvPr/>
        </p:nvSpPr>
        <p:spPr>
          <a:xfrm>
            <a:off x="629790" y="5301208"/>
            <a:ext cx="3135856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dirty="0">
                <a:solidFill>
                  <a:schemeClr val="tx1"/>
                </a:solidFill>
              </a:rPr>
              <a:t>Taxa Selic Meta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DCE2EC2A-AB35-8C28-6E84-9863314BDDBC}"/>
              </a:ext>
            </a:extLst>
          </p:cNvPr>
          <p:cNvSpPr/>
          <p:nvPr/>
        </p:nvSpPr>
        <p:spPr>
          <a:xfrm>
            <a:off x="4493607" y="5355214"/>
            <a:ext cx="4312600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i="1" dirty="0">
                <a:solidFill>
                  <a:sysClr val="windowText" lastClr="000000"/>
                </a:solidFill>
              </a:rPr>
              <a:t>Principal ferramenta: regula o custo do crédito e o incentivo ao consumo/investimento</a:t>
            </a:r>
            <a:endParaRPr lang="pt-BR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24328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5974-54A1-DE5B-5554-B8D9D5243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A309F07-B2AF-CBB8-94C1-4C5CF1A3C41B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D474830-2329-2948-6100-DE6D1D357F9C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32BB55D5-A313-01A0-911D-0611E64DAD0C}"/>
              </a:ext>
            </a:extLst>
          </p:cNvPr>
          <p:cNvSpPr/>
          <p:nvPr/>
        </p:nvSpPr>
        <p:spPr>
          <a:xfrm>
            <a:off x="2956096" y="2094020"/>
            <a:ext cx="5720360" cy="2055060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09B3C114-AA78-C09C-D6F8-FCC4A57BEAC5}"/>
              </a:ext>
            </a:extLst>
          </p:cNvPr>
          <p:cNvCxnSpPr/>
          <p:nvPr/>
        </p:nvCxnSpPr>
        <p:spPr>
          <a:xfrm>
            <a:off x="2334087" y="2846090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7FDB9F1B-43EA-B718-03AB-7DB8BDEDFE99}"/>
              </a:ext>
            </a:extLst>
          </p:cNvPr>
          <p:cNvCxnSpPr/>
          <p:nvPr/>
        </p:nvCxnSpPr>
        <p:spPr>
          <a:xfrm>
            <a:off x="2627784" y="2492896"/>
            <a:ext cx="0" cy="353194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id="{FB2E671E-E050-CC84-A494-A9CFB7DCF4BB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7392DDF0-2950-675A-3D46-9FA552E3BDFC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87F26FD4-FA14-7215-FFBD-ECE52D186B01}"/>
              </a:ext>
            </a:extLst>
          </p:cNvPr>
          <p:cNvCxnSpPr/>
          <p:nvPr/>
        </p:nvCxnSpPr>
        <p:spPr>
          <a:xfrm>
            <a:off x="2627784" y="2492896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>
            <a:extLst>
              <a:ext uri="{FF2B5EF4-FFF2-40B4-BE49-F238E27FC236}">
                <a16:creationId xmlns:a16="http://schemas.microsoft.com/office/drawing/2014/main" id="{92401E10-82BA-CED3-4555-4AE50FE65977}"/>
              </a:ext>
            </a:extLst>
          </p:cNvPr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CBCCC8F-6C10-B865-B9B7-A7D3909F915A}"/>
              </a:ext>
            </a:extLst>
          </p:cNvPr>
          <p:cNvSpPr/>
          <p:nvPr/>
        </p:nvSpPr>
        <p:spPr>
          <a:xfrm>
            <a:off x="2999111" y="2672916"/>
            <a:ext cx="5173289" cy="900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Comitê de Política Monetária que estabelece as diretrizes da política monetária e define a taxa de juros.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Criado em junho de 1.996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Composição:   diretoria colegiada do BACEN</a:t>
            </a:r>
          </a:p>
          <a:p>
            <a:pPr algn="just">
              <a:buClr>
                <a:srgbClr val="FF0000"/>
              </a:buClr>
              <a:buSzPct val="65000"/>
            </a:pPr>
            <a:r>
              <a:rPr lang="pt-BR" sz="1600" dirty="0">
                <a:solidFill>
                  <a:sysClr val="windowText" lastClr="000000"/>
                </a:solidFill>
              </a:rPr>
              <a:t>                                7 diretores  +  1 diretor presidente                        </a:t>
            </a:r>
          </a:p>
        </p:txBody>
      </p:sp>
      <p:sp>
        <p:nvSpPr>
          <p:cNvPr id="28" name="Retângulo 27">
            <a:hlinkClick r:id="" action="ppaction://noaction"/>
            <a:extLst>
              <a:ext uri="{FF2B5EF4-FFF2-40B4-BE49-F238E27FC236}">
                <a16:creationId xmlns:a16="http://schemas.microsoft.com/office/drawing/2014/main" id="{D24E7F73-6B17-03D0-4D48-437D4192169C}"/>
              </a:ext>
            </a:extLst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Atribuições</a:t>
            </a:r>
          </a:p>
        </p:txBody>
      </p:sp>
      <p:sp>
        <p:nvSpPr>
          <p:cNvPr id="30" name="Retângulo 29">
            <a:hlinkClick r:id="" action="ppaction://noaction"/>
            <a:extLst>
              <a:ext uri="{FF2B5EF4-FFF2-40B4-BE49-F238E27FC236}">
                <a16:creationId xmlns:a16="http://schemas.microsoft.com/office/drawing/2014/main" id="{18EEBFB5-22EF-0546-BF99-9B2ECC5967DC}"/>
              </a:ext>
            </a:extLst>
          </p:cNvPr>
          <p:cNvSpPr/>
          <p:nvPr/>
        </p:nvSpPr>
        <p:spPr>
          <a:xfrm>
            <a:off x="539552" y="3645024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Agenda</a:t>
            </a:r>
          </a:p>
        </p:txBody>
      </p:sp>
      <p:pic>
        <p:nvPicPr>
          <p:cNvPr id="3" name="Picture 2" descr="UMC">
            <a:extLst>
              <a:ext uri="{FF2B5EF4-FFF2-40B4-BE49-F238E27FC236}">
                <a16:creationId xmlns:a16="http://schemas.microsoft.com/office/drawing/2014/main" id="{135F676D-74F1-7D3D-7792-4F8D25BCCE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46189CC-5451-B205-37A1-6E8F86D90430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COPOM</a:t>
            </a:r>
          </a:p>
        </p:txBody>
      </p:sp>
    </p:spTree>
    <p:extLst>
      <p:ext uri="{BB962C8B-B14F-4D97-AF65-F5344CB8AC3E}">
        <p14:creationId xmlns:p14="http://schemas.microsoft.com/office/powerpoint/2010/main" val="170151456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2956096" y="1552483"/>
            <a:ext cx="5720360" cy="1728192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2440797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2087603"/>
            <a:ext cx="0" cy="353194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/>
          <p:cNvCxnSpPr/>
          <p:nvPr/>
        </p:nvCxnSpPr>
        <p:spPr>
          <a:xfrm>
            <a:off x="2627784" y="2087603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545217" y="1840515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2999111" y="2128547"/>
            <a:ext cx="5173289" cy="900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Definir a taxa de juros “SELIC – META” e também a existência ou não de viés.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Uma vez definido o viés cabe, ao presidente  do BACEN executar.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28" name="Retângulo 27">
            <a:hlinkClick r:id="" action="ppaction://noaction"/>
          </p:cNvPr>
          <p:cNvSpPr/>
          <p:nvPr/>
        </p:nvSpPr>
        <p:spPr>
          <a:xfrm>
            <a:off x="545216" y="2309695"/>
            <a:ext cx="1794535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Atribuições</a:t>
            </a:r>
          </a:p>
        </p:txBody>
      </p:sp>
      <p:grpSp>
        <p:nvGrpSpPr>
          <p:cNvPr id="27" name="Grupo 26"/>
          <p:cNvGrpSpPr/>
          <p:nvPr/>
        </p:nvGrpSpPr>
        <p:grpSpPr>
          <a:xfrm>
            <a:off x="611560" y="4216779"/>
            <a:ext cx="8018112" cy="1012421"/>
            <a:chOff x="611560" y="5445224"/>
            <a:chExt cx="8018112" cy="1012421"/>
          </a:xfrm>
        </p:grpSpPr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5494767"/>
              <a:ext cx="1604958" cy="847727"/>
            </a:xfrm>
            <a:prstGeom prst="rect">
              <a:avLst/>
            </a:prstGeom>
          </p:spPr>
        </p:pic>
        <p:sp>
          <p:nvSpPr>
            <p:cNvPr id="30" name="Retângulo 29"/>
            <p:cNvSpPr/>
            <p:nvPr/>
          </p:nvSpPr>
          <p:spPr>
            <a:xfrm>
              <a:off x="2321434" y="5445224"/>
              <a:ext cx="6308238" cy="10124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buSzPct val="50000"/>
                <a:buFont typeface="Wingdings" panose="05000000000000000000" pitchFamily="2" charset="2"/>
                <a:buChar char="§"/>
              </a:pPr>
              <a:r>
                <a:rPr lang="pt-BR" sz="1600" b="1" dirty="0">
                  <a:solidFill>
                    <a:srgbClr val="FF0000"/>
                  </a:solidFill>
                </a:rPr>
                <a:t>A meta da inflação é definida pelo Conselho Monetário </a:t>
              </a:r>
              <a:r>
                <a:rPr lang="pt-BR" sz="1600" b="1" dirty="0" err="1">
                  <a:solidFill>
                    <a:srgbClr val="FF0000"/>
                  </a:solidFill>
                </a:rPr>
                <a:t>Nacioal</a:t>
              </a:r>
              <a:endParaRPr lang="pt-BR" sz="1600" b="1" dirty="0">
                <a:solidFill>
                  <a:srgbClr val="FF0000"/>
                </a:solidFill>
              </a:endParaRPr>
            </a:p>
            <a:p>
              <a:pPr marL="285750" indent="-285750" algn="just">
                <a:buSzPct val="50000"/>
                <a:buFont typeface="Wingdings" panose="05000000000000000000" pitchFamily="2" charset="2"/>
                <a:buChar char="§"/>
              </a:pPr>
              <a:endParaRPr lang="pt-BR" sz="1600" b="1" dirty="0">
                <a:solidFill>
                  <a:srgbClr val="FF0000"/>
                </a:solidFill>
              </a:endParaRPr>
            </a:p>
            <a:p>
              <a:pPr marL="285750" indent="-285750" algn="just">
                <a:buSzPct val="50000"/>
                <a:buFont typeface="Wingdings" panose="05000000000000000000" pitchFamily="2" charset="2"/>
                <a:buChar char="§"/>
              </a:pPr>
              <a:r>
                <a:rPr lang="pt-BR" sz="1600" b="1" dirty="0">
                  <a:solidFill>
                    <a:srgbClr val="FF0000"/>
                  </a:solidFill>
                </a:rPr>
                <a:t>O índice utilizado na meta é o IPCA</a:t>
              </a:r>
            </a:p>
          </p:txBody>
        </p:sp>
      </p:grpSp>
      <p:sp>
        <p:nvSpPr>
          <p:cNvPr id="31" name="Retângulo 30">
            <a:hlinkClick r:id="" action="ppaction://noaction"/>
          </p:cNvPr>
          <p:cNvSpPr/>
          <p:nvPr/>
        </p:nvSpPr>
        <p:spPr>
          <a:xfrm>
            <a:off x="539552" y="2776619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Agenda</a:t>
            </a:r>
          </a:p>
        </p:txBody>
      </p:sp>
      <p:pic>
        <p:nvPicPr>
          <p:cNvPr id="3" name="Picture 2" descr="UMC">
            <a:extLst>
              <a:ext uri="{FF2B5EF4-FFF2-40B4-BE49-F238E27FC236}">
                <a16:creationId xmlns:a16="http://schemas.microsoft.com/office/drawing/2014/main" id="{56DE41B6-2B71-6079-37A6-E686765D4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8BD1A433-3611-6670-E8F5-511061C9B3B2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COPOM</a:t>
            </a:r>
          </a:p>
        </p:txBody>
      </p:sp>
    </p:spTree>
    <p:extLst>
      <p:ext uri="{BB962C8B-B14F-4D97-AF65-F5344CB8AC3E}">
        <p14:creationId xmlns:p14="http://schemas.microsoft.com/office/powerpoint/2010/main" val="16543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2956096" y="1700808"/>
            <a:ext cx="5576344" cy="3384376"/>
          </a:xfrm>
          <a:prstGeom prst="rect">
            <a:avLst/>
          </a:prstGeom>
          <a:solidFill>
            <a:schemeClr val="bg1"/>
          </a:solidFill>
          <a:ln w="317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endParaRPr lang="pt-BR" sz="1600">
              <a:solidFill>
                <a:sysClr val="windowText" lastClr="000000"/>
              </a:solidFill>
            </a:endParaRPr>
          </a:p>
        </p:txBody>
      </p:sp>
      <p:cxnSp>
        <p:nvCxnSpPr>
          <p:cNvPr id="20" name="Conector reto 19"/>
          <p:cNvCxnSpPr/>
          <p:nvPr/>
        </p:nvCxnSpPr>
        <p:spPr>
          <a:xfrm>
            <a:off x="2334087" y="3789040"/>
            <a:ext cx="293697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/>
          <p:cNvCxnSpPr/>
          <p:nvPr/>
        </p:nvCxnSpPr>
        <p:spPr>
          <a:xfrm>
            <a:off x="2627784" y="2420888"/>
            <a:ext cx="0" cy="1368152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4" name="Conector reto 3"/>
          <p:cNvCxnSpPr/>
          <p:nvPr/>
        </p:nvCxnSpPr>
        <p:spPr>
          <a:xfrm>
            <a:off x="2627784" y="2420888"/>
            <a:ext cx="328312" cy="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tângulo 17"/>
          <p:cNvSpPr/>
          <p:nvPr/>
        </p:nvSpPr>
        <p:spPr>
          <a:xfrm>
            <a:off x="545217" y="2708920"/>
            <a:ext cx="1788870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O que é?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2999111" y="3537012"/>
            <a:ext cx="5173289" cy="900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Reunião realizada em dois dias (terças e quartas). Sendo que no primeiro é feito a apresentação de dados e discussões e no segundo a votação e a definição da taxa de juros.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chemeClr val="tx1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chemeClr val="tx1"/>
                </a:solidFill>
              </a:rPr>
              <a:t>As reuniões ocorrem 8 vezes ao ano e seu calendário é divulgado ao final do ano anterior.</a:t>
            </a: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r>
              <a:rPr lang="pt-BR" sz="1600" dirty="0">
                <a:solidFill>
                  <a:sysClr val="windowText" lastClr="000000"/>
                </a:solidFill>
              </a:rPr>
              <a:t>A divulgação da reunião deve ser divulgada em português e inglês em 6 dias úteis.</a:t>
            </a:r>
          </a:p>
          <a:p>
            <a:pPr algn="just">
              <a:buClr>
                <a:srgbClr val="FF0000"/>
              </a:buClr>
              <a:buSzPct val="65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algn="just">
              <a:buClr>
                <a:srgbClr val="FF0000"/>
              </a:buClr>
              <a:buSzPct val="65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algn="just">
              <a:buClr>
                <a:srgbClr val="FF0000"/>
              </a:buClr>
              <a:buSzPct val="65000"/>
            </a:pPr>
            <a:endParaRPr lang="pt-BR" sz="1600" dirty="0">
              <a:solidFill>
                <a:sysClr val="windowText" lastClr="000000"/>
              </a:solidFill>
            </a:endParaRPr>
          </a:p>
          <a:p>
            <a:pPr marL="285750" indent="-285750" algn="just">
              <a:buClr>
                <a:srgbClr val="FF0000"/>
              </a:buClr>
              <a:buSzPct val="65000"/>
              <a:buFont typeface="Wingdings" panose="05000000000000000000" pitchFamily="2" charset="2"/>
              <a:buChar char="§"/>
            </a:pP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28" name="Retângulo 27">
            <a:hlinkClick r:id="" action="ppaction://noaction"/>
          </p:cNvPr>
          <p:cNvSpPr/>
          <p:nvPr/>
        </p:nvSpPr>
        <p:spPr>
          <a:xfrm>
            <a:off x="545216" y="3178100"/>
            <a:ext cx="1794535" cy="2743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Atribuições</a:t>
            </a:r>
          </a:p>
        </p:txBody>
      </p:sp>
      <p:sp>
        <p:nvSpPr>
          <p:cNvPr id="31" name="Retângulo 30">
            <a:hlinkClick r:id="" action="ppaction://noaction"/>
          </p:cNvPr>
          <p:cNvSpPr/>
          <p:nvPr/>
        </p:nvSpPr>
        <p:spPr>
          <a:xfrm>
            <a:off x="539552" y="3645024"/>
            <a:ext cx="1794535" cy="274340"/>
          </a:xfrm>
          <a:prstGeom prst="rect">
            <a:avLst/>
          </a:prstGeom>
          <a:solidFill>
            <a:srgbClr val="BCCEE6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SzPct val="50000"/>
            </a:pPr>
            <a:r>
              <a:rPr lang="pt-BR" sz="1600" dirty="0">
                <a:solidFill>
                  <a:sysClr val="windowText" lastClr="000000"/>
                </a:solidFill>
              </a:rPr>
              <a:t>Agenda</a:t>
            </a:r>
          </a:p>
        </p:txBody>
      </p:sp>
      <p:sp>
        <p:nvSpPr>
          <p:cNvPr id="35" name="Retângulo 34"/>
          <p:cNvSpPr/>
          <p:nvPr/>
        </p:nvSpPr>
        <p:spPr>
          <a:xfrm>
            <a:off x="748910" y="5445224"/>
            <a:ext cx="7927546" cy="10124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dirty="0">
                <a:solidFill>
                  <a:schemeClr val="tx1"/>
                </a:solidFill>
              </a:rPr>
              <a:t>Caso a Inflação (medida pelo IPCA) ultrapasse a </a:t>
            </a:r>
            <a:r>
              <a:rPr lang="pt-BR" sz="1600" dirty="0" err="1">
                <a:solidFill>
                  <a:schemeClr val="tx1"/>
                </a:solidFill>
              </a:rPr>
              <a:t>meta,o</a:t>
            </a:r>
            <a:r>
              <a:rPr lang="pt-BR" sz="1600" dirty="0">
                <a:solidFill>
                  <a:schemeClr val="tx1"/>
                </a:solidFill>
              </a:rPr>
              <a:t> Presidente do Banco Central deve explicar os motivos do não cumprimento da meta através de uma Carta Aberta ao Ministro da Fazenda.</a:t>
            </a:r>
          </a:p>
        </p:txBody>
      </p:sp>
      <p:pic>
        <p:nvPicPr>
          <p:cNvPr id="3" name="Picture 2" descr="UMC">
            <a:extLst>
              <a:ext uri="{FF2B5EF4-FFF2-40B4-BE49-F238E27FC236}">
                <a16:creationId xmlns:a16="http://schemas.microsoft.com/office/drawing/2014/main" id="{8887E68F-F063-3535-1AF0-13352E42F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B782CA4E-C0C3-5F44-8813-63ABAC124D73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COPOM</a:t>
            </a:r>
          </a:p>
        </p:txBody>
      </p:sp>
    </p:spTree>
    <p:extLst>
      <p:ext uri="{BB962C8B-B14F-4D97-AF65-F5344CB8AC3E}">
        <p14:creationId xmlns:p14="http://schemas.microsoft.com/office/powerpoint/2010/main" val="38554074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6E4FE-FE2E-C751-3361-DD59A2B13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4354484-D5A1-5773-F597-E892385E1FC7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A5775609-2857-ADB0-D7F2-6C3C026B03FE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2709854E-CE63-3B4C-3809-1D07717FC76E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EDCAEA28-03BC-9A2D-3E43-1B0E3F396155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28EE2AA-813E-959B-8415-0DA738C55648}"/>
              </a:ext>
            </a:extLst>
          </p:cNvPr>
          <p:cNvGrpSpPr/>
          <p:nvPr/>
        </p:nvGrpSpPr>
        <p:grpSpPr>
          <a:xfrm>
            <a:off x="1058466" y="2306588"/>
            <a:ext cx="8108157" cy="2672680"/>
            <a:chOff x="1058466" y="2306588"/>
            <a:chExt cx="8108157" cy="2672680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8A21C2C3-2CB2-3A9E-BBCD-4DAE0B3562FA}"/>
                </a:ext>
              </a:extLst>
            </p:cNvPr>
            <p:cNvGrpSpPr/>
            <p:nvPr/>
          </p:nvGrpSpPr>
          <p:grpSpPr>
            <a:xfrm>
              <a:off x="1058466" y="2306588"/>
              <a:ext cx="8108157" cy="2672680"/>
              <a:chOff x="1058466" y="2306588"/>
              <a:chExt cx="8108157" cy="2672680"/>
            </a:xfrm>
          </p:grpSpPr>
          <p:graphicFrame>
            <p:nvGraphicFramePr>
              <p:cNvPr id="3" name="Diagrama 2">
                <a:extLst>
                  <a:ext uri="{FF2B5EF4-FFF2-40B4-BE49-F238E27FC236}">
                    <a16:creationId xmlns:a16="http://schemas.microsoft.com/office/drawing/2014/main" id="{E29B9BDA-6F18-2F6B-DCD5-FC74D5FEE92A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67318281"/>
                  </p:ext>
                </p:extLst>
              </p:nvPr>
            </p:nvGraphicFramePr>
            <p:xfrm>
              <a:off x="4442842" y="2386980"/>
              <a:ext cx="4723781" cy="25922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aphicFrame>
            <p:nvGraphicFramePr>
              <p:cNvPr id="20" name="Diagrama 19">
                <a:extLst>
                  <a:ext uri="{FF2B5EF4-FFF2-40B4-BE49-F238E27FC236}">
                    <a16:creationId xmlns:a16="http://schemas.microsoft.com/office/drawing/2014/main" id="{B33C3038-4418-290B-BA04-7114DD3627F0}"/>
                  </a:ext>
                </a:extLst>
              </p:cNvPr>
              <p:cNvGraphicFramePr/>
              <p:nvPr/>
            </p:nvGraphicFramePr>
            <p:xfrm>
              <a:off x="1058466" y="2306588"/>
              <a:ext cx="4723781" cy="25922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p:grpSp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C5697F6B-8BD0-3E3B-1354-FE7FD5FCE8BB}"/>
                </a:ext>
              </a:extLst>
            </p:cNvPr>
            <p:cNvSpPr txBox="1"/>
            <p:nvPr/>
          </p:nvSpPr>
          <p:spPr>
            <a:xfrm rot="17597552">
              <a:off x="5905697" y="3756589"/>
              <a:ext cx="486030" cy="36933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rgbClr val="FF6D6D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pt-BR" dirty="0"/>
                <a:t>PIB</a:t>
              </a:r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DDBD0854-96DE-A4E9-6DC7-5B2842D72653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Monetária e Indicadores Econômicos</a:t>
            </a:r>
          </a:p>
        </p:txBody>
      </p:sp>
      <p:pic>
        <p:nvPicPr>
          <p:cNvPr id="5" name="Picture 2" descr="UMC">
            <a:extLst>
              <a:ext uri="{FF2B5EF4-FFF2-40B4-BE49-F238E27FC236}">
                <a16:creationId xmlns:a16="http://schemas.microsoft.com/office/drawing/2014/main" id="{D95EB733-05B2-1E62-599A-D9D3D0DF0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04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Pergaminho horizontal 21"/>
          <p:cNvSpPr/>
          <p:nvPr/>
        </p:nvSpPr>
        <p:spPr>
          <a:xfrm>
            <a:off x="547431" y="1124744"/>
            <a:ext cx="2080353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Política Fiscal</a:t>
            </a:r>
          </a:p>
        </p:txBody>
      </p:sp>
      <p:grpSp>
        <p:nvGrpSpPr>
          <p:cNvPr id="51" name="Grupo 50"/>
          <p:cNvGrpSpPr/>
          <p:nvPr/>
        </p:nvGrpSpPr>
        <p:grpSpPr>
          <a:xfrm>
            <a:off x="2318396" y="3140968"/>
            <a:ext cx="3013708" cy="1134712"/>
            <a:chOff x="2318396" y="2924944"/>
            <a:chExt cx="3013708" cy="1134712"/>
          </a:xfrm>
        </p:grpSpPr>
        <p:sp>
          <p:nvSpPr>
            <p:cNvPr id="31" name="Retângulo 30"/>
            <p:cNvSpPr/>
            <p:nvPr/>
          </p:nvSpPr>
          <p:spPr>
            <a:xfrm>
              <a:off x="3707904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Renda</a:t>
              </a:r>
            </a:p>
          </p:txBody>
        </p:sp>
        <p:cxnSp>
          <p:nvCxnSpPr>
            <p:cNvPr id="9" name="Conector reto 8"/>
            <p:cNvCxnSpPr>
              <a:stCxn id="7" idx="2"/>
              <a:endCxn id="28" idx="0"/>
            </p:cNvCxnSpPr>
            <p:nvPr/>
          </p:nvCxnSpPr>
          <p:spPr>
            <a:xfrm flipH="1">
              <a:off x="2318396" y="2924944"/>
              <a:ext cx="1344" cy="11347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/>
            <p:cNvCxnSpPr>
              <a:endCxn id="31" idx="1"/>
            </p:cNvCxnSpPr>
            <p:nvPr/>
          </p:nvCxnSpPr>
          <p:spPr>
            <a:xfrm>
              <a:off x="2319740" y="3429000"/>
              <a:ext cx="13881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o 51"/>
          <p:cNvGrpSpPr/>
          <p:nvPr/>
        </p:nvGrpSpPr>
        <p:grpSpPr>
          <a:xfrm>
            <a:off x="5086856" y="2132856"/>
            <a:ext cx="1631736" cy="3024336"/>
            <a:chOff x="5086856" y="1916832"/>
            <a:chExt cx="1631736" cy="3024336"/>
          </a:xfrm>
        </p:grpSpPr>
        <p:sp>
          <p:nvSpPr>
            <p:cNvPr id="32" name="Retângulo 31"/>
            <p:cNvSpPr/>
            <p:nvPr/>
          </p:nvSpPr>
          <p:spPr>
            <a:xfrm>
              <a:off x="5086856" y="1916832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Consumo</a:t>
              </a: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5094392" y="4509120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Poupança</a:t>
              </a:r>
            </a:p>
          </p:txBody>
        </p:sp>
        <p:cxnSp>
          <p:nvCxnSpPr>
            <p:cNvPr id="37" name="Conector de seta reta 36"/>
            <p:cNvCxnSpPr/>
            <p:nvPr/>
          </p:nvCxnSpPr>
          <p:spPr>
            <a:xfrm>
              <a:off x="5320296" y="3429000"/>
              <a:ext cx="5760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de seta reta 15"/>
            <p:cNvCxnSpPr>
              <a:endCxn id="32" idx="2"/>
            </p:cNvCxnSpPr>
            <p:nvPr/>
          </p:nvCxnSpPr>
          <p:spPr>
            <a:xfrm flipH="1" flipV="1">
              <a:off x="5898956" y="2348880"/>
              <a:ext cx="7536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de seta reta 38"/>
            <p:cNvCxnSpPr>
              <a:endCxn id="33" idx="0"/>
            </p:cNvCxnSpPr>
            <p:nvPr/>
          </p:nvCxnSpPr>
          <p:spPr>
            <a:xfrm>
              <a:off x="5896360" y="3415308"/>
              <a:ext cx="10132" cy="1093812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o 52"/>
          <p:cNvGrpSpPr/>
          <p:nvPr/>
        </p:nvGrpSpPr>
        <p:grpSpPr>
          <a:xfrm>
            <a:off x="6711056" y="2348880"/>
            <a:ext cx="1717392" cy="2592288"/>
            <a:chOff x="6711056" y="2132856"/>
            <a:chExt cx="1717392" cy="2592288"/>
          </a:xfrm>
        </p:grpSpPr>
        <p:sp>
          <p:nvSpPr>
            <p:cNvPr id="35" name="Retângulo 34"/>
            <p:cNvSpPr/>
            <p:nvPr/>
          </p:nvSpPr>
          <p:spPr>
            <a:xfrm>
              <a:off x="6804248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PIB</a:t>
              </a:r>
            </a:p>
          </p:txBody>
        </p:sp>
        <p:cxnSp>
          <p:nvCxnSpPr>
            <p:cNvPr id="41" name="Conector reto 40"/>
            <p:cNvCxnSpPr/>
            <p:nvPr/>
          </p:nvCxnSpPr>
          <p:spPr>
            <a:xfrm>
              <a:off x="6711056" y="2136624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de seta reta 42"/>
            <p:cNvCxnSpPr>
              <a:endCxn id="35" idx="0"/>
            </p:cNvCxnSpPr>
            <p:nvPr/>
          </p:nvCxnSpPr>
          <p:spPr>
            <a:xfrm>
              <a:off x="7616348" y="2132856"/>
              <a:ext cx="0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to 43"/>
            <p:cNvCxnSpPr/>
            <p:nvPr/>
          </p:nvCxnSpPr>
          <p:spPr>
            <a:xfrm>
              <a:off x="6735756" y="4725144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de seta reta 45"/>
            <p:cNvCxnSpPr>
              <a:endCxn id="35" idx="2"/>
            </p:cNvCxnSpPr>
            <p:nvPr/>
          </p:nvCxnSpPr>
          <p:spPr>
            <a:xfrm flipH="1" flipV="1">
              <a:off x="7616348" y="3645024"/>
              <a:ext cx="24700" cy="1064279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7544" y="2564904"/>
            <a:ext cx="448243" cy="2360423"/>
            <a:chOff x="467544" y="2348880"/>
            <a:chExt cx="448243" cy="2360423"/>
          </a:xfrm>
        </p:grpSpPr>
        <p:sp>
          <p:nvSpPr>
            <p:cNvPr id="3" name="Retângulo 2"/>
            <p:cNvSpPr/>
            <p:nvPr/>
          </p:nvSpPr>
          <p:spPr>
            <a:xfrm>
              <a:off x="467544" y="2348880"/>
              <a:ext cx="448243" cy="2360423"/>
            </a:xfrm>
            <a:prstGeom prst="rect">
              <a:avLst/>
            </a:prstGeom>
            <a:gradFill flip="none" rotWithShape="1">
              <a:gsLst>
                <a:gs pos="0">
                  <a:srgbClr val="85A7D1">
                    <a:tint val="66000"/>
                    <a:satMod val="160000"/>
                  </a:srgbClr>
                </a:gs>
                <a:gs pos="50000">
                  <a:srgbClr val="85A7D1">
                    <a:tint val="44500"/>
                    <a:satMod val="160000"/>
                  </a:srgbClr>
                </a:gs>
                <a:gs pos="100000">
                  <a:srgbClr val="85A7D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6" name="CaixaDeTexto 5"/>
            <p:cNvSpPr txBox="1"/>
            <p:nvPr/>
          </p:nvSpPr>
          <p:spPr>
            <a:xfrm rot="16200000">
              <a:off x="-45428" y="3293484"/>
              <a:ext cx="1476238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/>
                <a:t>Política Fiscal</a:t>
              </a: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1043608" y="2708920"/>
            <a:ext cx="2088232" cy="1998808"/>
            <a:chOff x="1043608" y="2492896"/>
            <a:chExt cx="2088232" cy="1998808"/>
          </a:xfrm>
        </p:grpSpPr>
        <p:sp>
          <p:nvSpPr>
            <p:cNvPr id="7" name="Retângulo 6"/>
            <p:cNvSpPr/>
            <p:nvPr/>
          </p:nvSpPr>
          <p:spPr>
            <a:xfrm>
              <a:off x="1507640" y="249289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Impostos</a:t>
              </a: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1504952" y="4059656"/>
              <a:ext cx="1626888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Gastos</a:t>
              </a:r>
            </a:p>
          </p:txBody>
        </p:sp>
        <p:cxnSp>
          <p:nvCxnSpPr>
            <p:cNvPr id="55" name="Conector de seta reta 54"/>
            <p:cNvCxnSpPr/>
            <p:nvPr/>
          </p:nvCxnSpPr>
          <p:spPr>
            <a:xfrm>
              <a:off x="1043608" y="2708920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de seta reta 57"/>
            <p:cNvCxnSpPr/>
            <p:nvPr/>
          </p:nvCxnSpPr>
          <p:spPr>
            <a:xfrm>
              <a:off x="1043608" y="4262032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id="{784130F7-88A9-C253-2C59-B0A5901F6A50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Fiscal e Indicadores econômicos</a:t>
            </a:r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A97E0449-B6D2-1FA5-6CF6-05EC7E8EB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906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07CFC-BEB4-5E76-BBBD-407301067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F96C4C8-B65B-378F-3114-FA0154DD3D0D}"/>
              </a:ext>
            </a:extLst>
          </p:cNvPr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B66EA965-7D04-4E40-1A36-582803E019CB}"/>
              </a:ext>
            </a:extLst>
          </p:cNvPr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037F8A5-1E24-A286-3123-00A6E3D10521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B92A2D77-30CD-58AB-1718-7CF2AABBA48F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628977-5228-B67B-0710-F2A2A2D88C9D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Fiscal</a:t>
            </a:r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5782823E-0229-3FED-F60A-E0A011242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3A28F9B-183B-AA57-D574-C978CF5C6ABA}"/>
              </a:ext>
            </a:extLst>
          </p:cNvPr>
          <p:cNvSpPr txBox="1"/>
          <p:nvPr/>
        </p:nvSpPr>
        <p:spPr>
          <a:xfrm>
            <a:off x="511546" y="1815207"/>
            <a:ext cx="8195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b="1" dirty="0"/>
              <a:t>Política fiscal</a:t>
            </a:r>
            <a:r>
              <a:rPr lang="pt-BR" dirty="0"/>
              <a:t> é o conjunto de decisões do governo relacionadas à </a:t>
            </a:r>
            <a:r>
              <a:rPr lang="pt-BR" b="1" dirty="0"/>
              <a:t>arrecadação de tributos (impostos, taxas e contribuições)</a:t>
            </a:r>
            <a:r>
              <a:rPr lang="pt-BR" dirty="0"/>
              <a:t> e aos </a:t>
            </a:r>
            <a:r>
              <a:rPr lang="pt-BR" b="1" dirty="0"/>
              <a:t>gastos públicos (investimentos, transferências, salários etc.)</a:t>
            </a:r>
            <a:r>
              <a:rPr lang="pt-BR" dirty="0"/>
              <a:t>, com o objetivo de: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47A90D3-4CC4-14DF-DA5B-0111C16B84F0}"/>
              </a:ext>
            </a:extLst>
          </p:cNvPr>
          <p:cNvSpPr txBox="1"/>
          <p:nvPr/>
        </p:nvSpPr>
        <p:spPr>
          <a:xfrm>
            <a:off x="547432" y="3196134"/>
            <a:ext cx="44220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Estimular ou conter a atividade econômica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Garantir o controle das conas públicas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dirty="0"/>
              <a:t>Controlar a inflação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0046389B-26A2-9EA7-EC88-FE1661AD2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512" y="3207249"/>
            <a:ext cx="4204220" cy="3635089"/>
          </a:xfrm>
          <a:prstGeom prst="rect">
            <a:avLst/>
          </a:prstGeom>
        </p:spPr>
      </p:pic>
      <p:sp>
        <p:nvSpPr>
          <p:cNvPr id="17" name="Retângulo 16">
            <a:extLst>
              <a:ext uri="{FF2B5EF4-FFF2-40B4-BE49-F238E27FC236}">
                <a16:creationId xmlns:a16="http://schemas.microsoft.com/office/drawing/2014/main" id="{91B139DC-5A73-7503-C43C-262772AC4E27}"/>
              </a:ext>
            </a:extLst>
          </p:cNvPr>
          <p:cNvSpPr/>
          <p:nvPr/>
        </p:nvSpPr>
        <p:spPr>
          <a:xfrm>
            <a:off x="4939780" y="3207249"/>
            <a:ext cx="4204220" cy="3635089"/>
          </a:xfrm>
          <a:prstGeom prst="rect">
            <a:avLst/>
          </a:prstGeom>
          <a:solidFill>
            <a:srgbClr val="FFFFFF">
              <a:alpha val="92941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70542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67B559-7D7B-57FA-607D-D68EBE99C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tângulo de cantos arredondados 26">
            <a:extLst>
              <a:ext uri="{FF2B5EF4-FFF2-40B4-BE49-F238E27FC236}">
                <a16:creationId xmlns:a16="http://schemas.microsoft.com/office/drawing/2014/main" id="{580E0201-F024-1220-A17C-AF70B419DE3A}"/>
              </a:ext>
            </a:extLst>
          </p:cNvPr>
          <p:cNvSpPr/>
          <p:nvPr/>
        </p:nvSpPr>
        <p:spPr>
          <a:xfrm>
            <a:off x="835272" y="2564804"/>
            <a:ext cx="1934836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Política fiscal</a:t>
            </a: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1D703230-89A0-F7E3-286E-2A773E635E73}"/>
              </a:ext>
            </a:extLst>
          </p:cNvPr>
          <p:cNvSpPr/>
          <p:nvPr/>
        </p:nvSpPr>
        <p:spPr>
          <a:xfrm>
            <a:off x="1058798" y="3399275"/>
            <a:ext cx="1512168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Contracionista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pic>
        <p:nvPicPr>
          <p:cNvPr id="2" name="Picture 2" descr="UMC">
            <a:extLst>
              <a:ext uri="{FF2B5EF4-FFF2-40B4-BE49-F238E27FC236}">
                <a16:creationId xmlns:a16="http://schemas.microsoft.com/office/drawing/2014/main" id="{2943C570-CE15-CE1F-874C-1C4DBCDAF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D450B821-271E-83FC-D52A-7DCCBDA910BE}"/>
              </a:ext>
            </a:extLst>
          </p:cNvPr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AE7819C-2492-FD42-2EFB-2AFEA336EA0A}"/>
              </a:ext>
            </a:extLst>
          </p:cNvPr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481E033-A99D-8E32-73FE-3F57E5EE4AC1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Fiscal</a:t>
            </a:r>
          </a:p>
        </p:txBody>
      </p:sp>
      <p:sp>
        <p:nvSpPr>
          <p:cNvPr id="6" name="Retângulo de cantos arredondados 26">
            <a:extLst>
              <a:ext uri="{FF2B5EF4-FFF2-40B4-BE49-F238E27FC236}">
                <a16:creationId xmlns:a16="http://schemas.microsoft.com/office/drawing/2014/main" id="{4ADE9747-4027-5F71-9123-CAE8FCB90C2E}"/>
              </a:ext>
            </a:extLst>
          </p:cNvPr>
          <p:cNvSpPr/>
          <p:nvPr/>
        </p:nvSpPr>
        <p:spPr>
          <a:xfrm>
            <a:off x="3067520" y="2564804"/>
            <a:ext cx="4378134" cy="378042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solidFill>
                  <a:schemeClr val="tx1"/>
                </a:solidFill>
              </a:rPr>
              <a:t>Características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EC27C21-CC39-BC78-D1E2-FCCB27E96AF0}"/>
              </a:ext>
            </a:extLst>
          </p:cNvPr>
          <p:cNvSpPr/>
          <p:nvPr/>
        </p:nvSpPr>
        <p:spPr>
          <a:xfrm>
            <a:off x="3430811" y="3399275"/>
            <a:ext cx="4565051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Reduz gastos públicos e/ ou aumenta impostos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C1CCA61-9DF0-E534-7E55-412BC719E113}"/>
              </a:ext>
            </a:extLst>
          </p:cNvPr>
          <p:cNvSpPr/>
          <p:nvPr/>
        </p:nvSpPr>
        <p:spPr>
          <a:xfrm>
            <a:off x="1117093" y="4214778"/>
            <a:ext cx="1512168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Expansionista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  <p:sp>
        <p:nvSpPr>
          <p:cNvPr id="14" name="Pergaminho horizontal 24">
            <a:extLst>
              <a:ext uri="{FF2B5EF4-FFF2-40B4-BE49-F238E27FC236}">
                <a16:creationId xmlns:a16="http://schemas.microsoft.com/office/drawing/2014/main" id="{807D926A-168E-A0E4-0039-E969F01BA2D2}"/>
              </a:ext>
            </a:extLst>
          </p:cNvPr>
          <p:cNvSpPr/>
          <p:nvPr/>
        </p:nvSpPr>
        <p:spPr>
          <a:xfrm>
            <a:off x="547432" y="1330047"/>
            <a:ext cx="3355516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Tipos de política Fiscal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62A5363-872A-FEB1-2B48-6A295549DB11}"/>
              </a:ext>
            </a:extLst>
          </p:cNvPr>
          <p:cNvSpPr/>
          <p:nvPr/>
        </p:nvSpPr>
        <p:spPr>
          <a:xfrm>
            <a:off x="3430810" y="4214778"/>
            <a:ext cx="4565051" cy="324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600" i="1" dirty="0">
                <a:solidFill>
                  <a:sysClr val="windowText" lastClr="000000"/>
                </a:solidFill>
              </a:rPr>
              <a:t>Aumenta gastos públicos e/ ou reduz impostos</a:t>
            </a:r>
            <a:endParaRPr lang="pt-BR" sz="16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71277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Pergaminho horizontal 21"/>
          <p:cNvSpPr/>
          <p:nvPr/>
        </p:nvSpPr>
        <p:spPr>
          <a:xfrm>
            <a:off x="547431" y="1124744"/>
            <a:ext cx="2080353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Política Fiscal</a:t>
            </a:r>
          </a:p>
        </p:txBody>
      </p:sp>
      <p:grpSp>
        <p:nvGrpSpPr>
          <p:cNvPr id="51" name="Grupo 50"/>
          <p:cNvGrpSpPr/>
          <p:nvPr/>
        </p:nvGrpSpPr>
        <p:grpSpPr>
          <a:xfrm>
            <a:off x="2318396" y="3140968"/>
            <a:ext cx="3013708" cy="1134712"/>
            <a:chOff x="2318396" y="2924944"/>
            <a:chExt cx="3013708" cy="1134712"/>
          </a:xfrm>
        </p:grpSpPr>
        <p:sp>
          <p:nvSpPr>
            <p:cNvPr id="31" name="Retângulo 30"/>
            <p:cNvSpPr/>
            <p:nvPr/>
          </p:nvSpPr>
          <p:spPr>
            <a:xfrm>
              <a:off x="3707904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Renda</a:t>
              </a:r>
            </a:p>
          </p:txBody>
        </p:sp>
        <p:cxnSp>
          <p:nvCxnSpPr>
            <p:cNvPr id="9" name="Conector reto 8"/>
            <p:cNvCxnSpPr>
              <a:stCxn id="7" idx="2"/>
              <a:endCxn id="28" idx="0"/>
            </p:cNvCxnSpPr>
            <p:nvPr/>
          </p:nvCxnSpPr>
          <p:spPr>
            <a:xfrm flipH="1">
              <a:off x="2318396" y="2924944"/>
              <a:ext cx="1344" cy="11347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/>
            <p:cNvCxnSpPr>
              <a:endCxn id="31" idx="1"/>
            </p:cNvCxnSpPr>
            <p:nvPr/>
          </p:nvCxnSpPr>
          <p:spPr>
            <a:xfrm>
              <a:off x="2319740" y="3429000"/>
              <a:ext cx="13881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o 51"/>
          <p:cNvGrpSpPr/>
          <p:nvPr/>
        </p:nvGrpSpPr>
        <p:grpSpPr>
          <a:xfrm>
            <a:off x="5086856" y="2132856"/>
            <a:ext cx="1631736" cy="3024336"/>
            <a:chOff x="5086856" y="1916832"/>
            <a:chExt cx="1631736" cy="3024336"/>
          </a:xfrm>
        </p:grpSpPr>
        <p:sp>
          <p:nvSpPr>
            <p:cNvPr id="32" name="Retângulo 31"/>
            <p:cNvSpPr/>
            <p:nvPr/>
          </p:nvSpPr>
          <p:spPr>
            <a:xfrm>
              <a:off x="5086856" y="1916832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Consumo</a:t>
              </a: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5094392" y="4509120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Poupança</a:t>
              </a:r>
            </a:p>
          </p:txBody>
        </p:sp>
        <p:cxnSp>
          <p:nvCxnSpPr>
            <p:cNvPr id="37" name="Conector de seta reta 36"/>
            <p:cNvCxnSpPr/>
            <p:nvPr/>
          </p:nvCxnSpPr>
          <p:spPr>
            <a:xfrm>
              <a:off x="5320296" y="3429000"/>
              <a:ext cx="5760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de seta reta 15"/>
            <p:cNvCxnSpPr>
              <a:endCxn id="32" idx="2"/>
            </p:cNvCxnSpPr>
            <p:nvPr/>
          </p:nvCxnSpPr>
          <p:spPr>
            <a:xfrm flipH="1" flipV="1">
              <a:off x="5898956" y="2348880"/>
              <a:ext cx="7536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de seta reta 38"/>
            <p:cNvCxnSpPr>
              <a:endCxn id="33" idx="0"/>
            </p:cNvCxnSpPr>
            <p:nvPr/>
          </p:nvCxnSpPr>
          <p:spPr>
            <a:xfrm>
              <a:off x="5896360" y="3415308"/>
              <a:ext cx="10132" cy="1093812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o 52"/>
          <p:cNvGrpSpPr/>
          <p:nvPr/>
        </p:nvGrpSpPr>
        <p:grpSpPr>
          <a:xfrm>
            <a:off x="6711056" y="2348880"/>
            <a:ext cx="1717392" cy="2592288"/>
            <a:chOff x="6711056" y="2132856"/>
            <a:chExt cx="1717392" cy="2592288"/>
          </a:xfrm>
        </p:grpSpPr>
        <p:sp>
          <p:nvSpPr>
            <p:cNvPr id="35" name="Retângulo 34"/>
            <p:cNvSpPr/>
            <p:nvPr/>
          </p:nvSpPr>
          <p:spPr>
            <a:xfrm>
              <a:off x="6804248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PIB</a:t>
              </a:r>
            </a:p>
          </p:txBody>
        </p:sp>
        <p:cxnSp>
          <p:nvCxnSpPr>
            <p:cNvPr id="41" name="Conector reto 40"/>
            <p:cNvCxnSpPr/>
            <p:nvPr/>
          </p:nvCxnSpPr>
          <p:spPr>
            <a:xfrm>
              <a:off x="6711056" y="2136624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de seta reta 42"/>
            <p:cNvCxnSpPr>
              <a:endCxn id="35" idx="0"/>
            </p:cNvCxnSpPr>
            <p:nvPr/>
          </p:nvCxnSpPr>
          <p:spPr>
            <a:xfrm>
              <a:off x="7616348" y="2132856"/>
              <a:ext cx="0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to 43"/>
            <p:cNvCxnSpPr/>
            <p:nvPr/>
          </p:nvCxnSpPr>
          <p:spPr>
            <a:xfrm>
              <a:off x="6735756" y="4725144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de seta reta 45"/>
            <p:cNvCxnSpPr>
              <a:endCxn id="35" idx="2"/>
            </p:cNvCxnSpPr>
            <p:nvPr/>
          </p:nvCxnSpPr>
          <p:spPr>
            <a:xfrm flipH="1" flipV="1">
              <a:off x="7616348" y="3645024"/>
              <a:ext cx="24700" cy="1064279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7544" y="2564904"/>
            <a:ext cx="448243" cy="2360423"/>
            <a:chOff x="467544" y="2348880"/>
            <a:chExt cx="448243" cy="2360423"/>
          </a:xfrm>
        </p:grpSpPr>
        <p:sp>
          <p:nvSpPr>
            <p:cNvPr id="3" name="Retângulo 2"/>
            <p:cNvSpPr/>
            <p:nvPr/>
          </p:nvSpPr>
          <p:spPr>
            <a:xfrm>
              <a:off x="467544" y="2348880"/>
              <a:ext cx="448243" cy="2360423"/>
            </a:xfrm>
            <a:prstGeom prst="rect">
              <a:avLst/>
            </a:prstGeom>
            <a:gradFill flip="none" rotWithShape="1">
              <a:gsLst>
                <a:gs pos="0">
                  <a:srgbClr val="85A7D1">
                    <a:tint val="66000"/>
                    <a:satMod val="160000"/>
                  </a:srgbClr>
                </a:gs>
                <a:gs pos="50000">
                  <a:srgbClr val="85A7D1">
                    <a:tint val="44500"/>
                    <a:satMod val="160000"/>
                  </a:srgbClr>
                </a:gs>
                <a:gs pos="100000">
                  <a:srgbClr val="85A7D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6" name="CaixaDeTexto 5"/>
            <p:cNvSpPr txBox="1"/>
            <p:nvPr/>
          </p:nvSpPr>
          <p:spPr>
            <a:xfrm rot="16200000">
              <a:off x="-45428" y="3293484"/>
              <a:ext cx="1476238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/>
                <a:t>Política Fiscal</a:t>
              </a: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1043608" y="2708920"/>
            <a:ext cx="2088232" cy="1998808"/>
            <a:chOff x="1043608" y="2492896"/>
            <a:chExt cx="2088232" cy="1998808"/>
          </a:xfrm>
        </p:grpSpPr>
        <p:sp>
          <p:nvSpPr>
            <p:cNvPr id="7" name="Retângulo 6"/>
            <p:cNvSpPr/>
            <p:nvPr/>
          </p:nvSpPr>
          <p:spPr>
            <a:xfrm>
              <a:off x="1507640" y="249289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Impostos</a:t>
              </a: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1504952" y="4059656"/>
              <a:ext cx="1626888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Gastos</a:t>
              </a:r>
            </a:p>
          </p:txBody>
        </p:sp>
        <p:cxnSp>
          <p:nvCxnSpPr>
            <p:cNvPr id="55" name="Conector de seta reta 54"/>
            <p:cNvCxnSpPr/>
            <p:nvPr/>
          </p:nvCxnSpPr>
          <p:spPr>
            <a:xfrm>
              <a:off x="1043608" y="2708920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de seta reta 57"/>
            <p:cNvCxnSpPr/>
            <p:nvPr/>
          </p:nvCxnSpPr>
          <p:spPr>
            <a:xfrm>
              <a:off x="1043608" y="4262032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Mais 60"/>
          <p:cNvSpPr/>
          <p:nvPr/>
        </p:nvSpPr>
        <p:spPr>
          <a:xfrm>
            <a:off x="4990084" y="3551146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Retângulo 39"/>
          <p:cNvSpPr/>
          <p:nvPr/>
        </p:nvSpPr>
        <p:spPr>
          <a:xfrm>
            <a:off x="2857723" y="2916594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Mais 41"/>
          <p:cNvSpPr/>
          <p:nvPr/>
        </p:nvSpPr>
        <p:spPr>
          <a:xfrm>
            <a:off x="6402948" y="2245808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Mais 44"/>
          <p:cNvSpPr/>
          <p:nvPr/>
        </p:nvSpPr>
        <p:spPr>
          <a:xfrm>
            <a:off x="6418868" y="4843522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Mais 46"/>
          <p:cNvSpPr/>
          <p:nvPr/>
        </p:nvSpPr>
        <p:spPr>
          <a:xfrm>
            <a:off x="8100392" y="3537498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82BA9BA-687F-9A94-3021-054A7428A359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Fiscal e impactos sobre renda e PIB</a:t>
            </a:r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A67BB2DC-D30E-BFE5-4B09-3B4428317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08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40" grpId="0" animBg="1"/>
      <p:bldP spid="42" grpId="0" animBg="1"/>
      <p:bldP spid="45" grpId="0" animBg="1"/>
      <p:bldP spid="47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Pergaminho horizontal 21"/>
          <p:cNvSpPr/>
          <p:nvPr/>
        </p:nvSpPr>
        <p:spPr>
          <a:xfrm>
            <a:off x="547431" y="1124744"/>
            <a:ext cx="2080353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Política Fiscal</a:t>
            </a:r>
          </a:p>
        </p:txBody>
      </p:sp>
      <p:grpSp>
        <p:nvGrpSpPr>
          <p:cNvPr id="51" name="Grupo 50"/>
          <p:cNvGrpSpPr/>
          <p:nvPr/>
        </p:nvGrpSpPr>
        <p:grpSpPr>
          <a:xfrm>
            <a:off x="2318396" y="3140968"/>
            <a:ext cx="3013708" cy="1134712"/>
            <a:chOff x="2318396" y="2924944"/>
            <a:chExt cx="3013708" cy="1134712"/>
          </a:xfrm>
        </p:grpSpPr>
        <p:sp>
          <p:nvSpPr>
            <p:cNvPr id="31" name="Retângulo 30"/>
            <p:cNvSpPr/>
            <p:nvPr/>
          </p:nvSpPr>
          <p:spPr>
            <a:xfrm>
              <a:off x="3707904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Renda</a:t>
              </a:r>
            </a:p>
          </p:txBody>
        </p:sp>
        <p:cxnSp>
          <p:nvCxnSpPr>
            <p:cNvPr id="9" name="Conector reto 8"/>
            <p:cNvCxnSpPr>
              <a:stCxn id="7" idx="2"/>
              <a:endCxn id="28" idx="0"/>
            </p:cNvCxnSpPr>
            <p:nvPr/>
          </p:nvCxnSpPr>
          <p:spPr>
            <a:xfrm flipH="1">
              <a:off x="2318396" y="2924944"/>
              <a:ext cx="1344" cy="11347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/>
            <p:cNvCxnSpPr>
              <a:endCxn id="31" idx="1"/>
            </p:cNvCxnSpPr>
            <p:nvPr/>
          </p:nvCxnSpPr>
          <p:spPr>
            <a:xfrm>
              <a:off x="2319740" y="3429000"/>
              <a:ext cx="13881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o 51"/>
          <p:cNvGrpSpPr/>
          <p:nvPr/>
        </p:nvGrpSpPr>
        <p:grpSpPr>
          <a:xfrm>
            <a:off x="5086856" y="2132856"/>
            <a:ext cx="1631736" cy="3024336"/>
            <a:chOff x="5086856" y="1916832"/>
            <a:chExt cx="1631736" cy="3024336"/>
          </a:xfrm>
        </p:grpSpPr>
        <p:sp>
          <p:nvSpPr>
            <p:cNvPr id="32" name="Retângulo 31"/>
            <p:cNvSpPr/>
            <p:nvPr/>
          </p:nvSpPr>
          <p:spPr>
            <a:xfrm>
              <a:off x="5086856" y="1916832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Consumo</a:t>
              </a: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5094392" y="4509120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Poupança</a:t>
              </a:r>
            </a:p>
          </p:txBody>
        </p:sp>
        <p:cxnSp>
          <p:nvCxnSpPr>
            <p:cNvPr id="37" name="Conector de seta reta 36"/>
            <p:cNvCxnSpPr/>
            <p:nvPr/>
          </p:nvCxnSpPr>
          <p:spPr>
            <a:xfrm>
              <a:off x="5320296" y="3429000"/>
              <a:ext cx="5760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de seta reta 15"/>
            <p:cNvCxnSpPr>
              <a:endCxn id="32" idx="2"/>
            </p:cNvCxnSpPr>
            <p:nvPr/>
          </p:nvCxnSpPr>
          <p:spPr>
            <a:xfrm flipH="1" flipV="1">
              <a:off x="5898956" y="2348880"/>
              <a:ext cx="7536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de seta reta 38"/>
            <p:cNvCxnSpPr>
              <a:endCxn id="33" idx="0"/>
            </p:cNvCxnSpPr>
            <p:nvPr/>
          </p:nvCxnSpPr>
          <p:spPr>
            <a:xfrm>
              <a:off x="5896360" y="3415308"/>
              <a:ext cx="10132" cy="1093812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o 52"/>
          <p:cNvGrpSpPr/>
          <p:nvPr/>
        </p:nvGrpSpPr>
        <p:grpSpPr>
          <a:xfrm>
            <a:off x="6711056" y="2346536"/>
            <a:ext cx="1717392" cy="2594632"/>
            <a:chOff x="6711056" y="2130512"/>
            <a:chExt cx="1717392" cy="2594632"/>
          </a:xfrm>
        </p:grpSpPr>
        <p:sp>
          <p:nvSpPr>
            <p:cNvPr id="35" name="Retângulo 34"/>
            <p:cNvSpPr/>
            <p:nvPr/>
          </p:nvSpPr>
          <p:spPr>
            <a:xfrm>
              <a:off x="6804248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PIB</a:t>
              </a:r>
            </a:p>
          </p:txBody>
        </p:sp>
        <p:cxnSp>
          <p:nvCxnSpPr>
            <p:cNvPr id="41" name="Conector reto 40"/>
            <p:cNvCxnSpPr/>
            <p:nvPr/>
          </p:nvCxnSpPr>
          <p:spPr>
            <a:xfrm>
              <a:off x="6711056" y="2130512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de seta reta 42"/>
            <p:cNvCxnSpPr>
              <a:endCxn id="35" idx="0"/>
            </p:cNvCxnSpPr>
            <p:nvPr/>
          </p:nvCxnSpPr>
          <p:spPr>
            <a:xfrm>
              <a:off x="7616348" y="2132856"/>
              <a:ext cx="0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to 43"/>
            <p:cNvCxnSpPr/>
            <p:nvPr/>
          </p:nvCxnSpPr>
          <p:spPr>
            <a:xfrm>
              <a:off x="6735756" y="4725144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de seta reta 45"/>
            <p:cNvCxnSpPr>
              <a:endCxn id="35" idx="2"/>
            </p:cNvCxnSpPr>
            <p:nvPr/>
          </p:nvCxnSpPr>
          <p:spPr>
            <a:xfrm flipH="1" flipV="1">
              <a:off x="7616348" y="3645024"/>
              <a:ext cx="24700" cy="1064279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7544" y="2564904"/>
            <a:ext cx="448243" cy="2360423"/>
            <a:chOff x="467544" y="2348880"/>
            <a:chExt cx="448243" cy="2360423"/>
          </a:xfrm>
        </p:grpSpPr>
        <p:sp>
          <p:nvSpPr>
            <p:cNvPr id="3" name="Retângulo 2"/>
            <p:cNvSpPr/>
            <p:nvPr/>
          </p:nvSpPr>
          <p:spPr>
            <a:xfrm>
              <a:off x="467544" y="2348880"/>
              <a:ext cx="448243" cy="2360423"/>
            </a:xfrm>
            <a:prstGeom prst="rect">
              <a:avLst/>
            </a:prstGeom>
            <a:gradFill flip="none" rotWithShape="1">
              <a:gsLst>
                <a:gs pos="0">
                  <a:srgbClr val="85A7D1">
                    <a:tint val="66000"/>
                    <a:satMod val="160000"/>
                  </a:srgbClr>
                </a:gs>
                <a:gs pos="50000">
                  <a:srgbClr val="85A7D1">
                    <a:tint val="44500"/>
                    <a:satMod val="160000"/>
                  </a:srgbClr>
                </a:gs>
                <a:gs pos="100000">
                  <a:srgbClr val="85A7D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6" name="CaixaDeTexto 5"/>
            <p:cNvSpPr txBox="1"/>
            <p:nvPr/>
          </p:nvSpPr>
          <p:spPr>
            <a:xfrm rot="16200000">
              <a:off x="-45428" y="3293484"/>
              <a:ext cx="1476238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/>
                <a:t>Política Fiscal</a:t>
              </a: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1043608" y="2708920"/>
            <a:ext cx="2088232" cy="1998808"/>
            <a:chOff x="1043608" y="2492896"/>
            <a:chExt cx="2088232" cy="1998808"/>
          </a:xfrm>
        </p:grpSpPr>
        <p:sp>
          <p:nvSpPr>
            <p:cNvPr id="7" name="Retângulo 6"/>
            <p:cNvSpPr/>
            <p:nvPr/>
          </p:nvSpPr>
          <p:spPr>
            <a:xfrm>
              <a:off x="1507640" y="249289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Impostos</a:t>
              </a: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1504952" y="4059656"/>
              <a:ext cx="1626888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Gastos</a:t>
              </a:r>
            </a:p>
          </p:txBody>
        </p:sp>
        <p:cxnSp>
          <p:nvCxnSpPr>
            <p:cNvPr id="55" name="Conector de seta reta 54"/>
            <p:cNvCxnSpPr/>
            <p:nvPr/>
          </p:nvCxnSpPr>
          <p:spPr>
            <a:xfrm>
              <a:off x="1043608" y="2708920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de seta reta 57"/>
            <p:cNvCxnSpPr/>
            <p:nvPr/>
          </p:nvCxnSpPr>
          <p:spPr>
            <a:xfrm>
              <a:off x="1043608" y="4262032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Mais 46"/>
          <p:cNvSpPr/>
          <p:nvPr/>
        </p:nvSpPr>
        <p:spPr>
          <a:xfrm>
            <a:off x="2816512" y="2825640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Retângulo 47"/>
          <p:cNvSpPr/>
          <p:nvPr/>
        </p:nvSpPr>
        <p:spPr>
          <a:xfrm>
            <a:off x="5031344" y="3626601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9" name="Retângulo 48"/>
          <p:cNvSpPr/>
          <p:nvPr/>
        </p:nvSpPr>
        <p:spPr>
          <a:xfrm>
            <a:off x="8145104" y="3631376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4" name="Retângulo 53"/>
          <p:cNvSpPr/>
          <p:nvPr/>
        </p:nvSpPr>
        <p:spPr>
          <a:xfrm>
            <a:off x="6430560" y="2316809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6" name="Retângulo 55"/>
          <p:cNvSpPr/>
          <p:nvPr/>
        </p:nvSpPr>
        <p:spPr>
          <a:xfrm>
            <a:off x="6430560" y="4918977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5466E66E-F352-5A6F-43D7-2919C5A2C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589E0B1-77BE-E755-BA6E-70F35B861709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Fiscal e impactos sobre renda e PIB</a:t>
            </a:r>
          </a:p>
        </p:txBody>
      </p:sp>
    </p:spTree>
    <p:extLst>
      <p:ext uri="{BB962C8B-B14F-4D97-AF65-F5344CB8AC3E}">
        <p14:creationId xmlns:p14="http://schemas.microsoft.com/office/powerpoint/2010/main" val="1666225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4" grpId="0" animBg="1"/>
      <p:bldP spid="5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Pergaminho horizontal 21"/>
          <p:cNvSpPr/>
          <p:nvPr/>
        </p:nvSpPr>
        <p:spPr>
          <a:xfrm>
            <a:off x="547431" y="1124744"/>
            <a:ext cx="2080353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Política Fiscal</a:t>
            </a:r>
          </a:p>
        </p:txBody>
      </p:sp>
      <p:grpSp>
        <p:nvGrpSpPr>
          <p:cNvPr id="51" name="Grupo 50"/>
          <p:cNvGrpSpPr/>
          <p:nvPr/>
        </p:nvGrpSpPr>
        <p:grpSpPr>
          <a:xfrm>
            <a:off x="2318396" y="3140968"/>
            <a:ext cx="3013708" cy="1134712"/>
            <a:chOff x="2318396" y="2924944"/>
            <a:chExt cx="3013708" cy="1134712"/>
          </a:xfrm>
        </p:grpSpPr>
        <p:sp>
          <p:nvSpPr>
            <p:cNvPr id="31" name="Retângulo 30"/>
            <p:cNvSpPr/>
            <p:nvPr/>
          </p:nvSpPr>
          <p:spPr>
            <a:xfrm>
              <a:off x="3707904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Renda</a:t>
              </a:r>
            </a:p>
          </p:txBody>
        </p:sp>
        <p:cxnSp>
          <p:nvCxnSpPr>
            <p:cNvPr id="9" name="Conector reto 8"/>
            <p:cNvCxnSpPr>
              <a:stCxn id="7" idx="2"/>
              <a:endCxn id="28" idx="0"/>
            </p:cNvCxnSpPr>
            <p:nvPr/>
          </p:nvCxnSpPr>
          <p:spPr>
            <a:xfrm flipH="1">
              <a:off x="2318396" y="2924944"/>
              <a:ext cx="1344" cy="11347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/>
            <p:cNvCxnSpPr>
              <a:endCxn id="31" idx="1"/>
            </p:cNvCxnSpPr>
            <p:nvPr/>
          </p:nvCxnSpPr>
          <p:spPr>
            <a:xfrm>
              <a:off x="2319740" y="3429000"/>
              <a:ext cx="13881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upo 51"/>
          <p:cNvGrpSpPr/>
          <p:nvPr/>
        </p:nvGrpSpPr>
        <p:grpSpPr>
          <a:xfrm>
            <a:off x="5086856" y="2132856"/>
            <a:ext cx="1631736" cy="3024336"/>
            <a:chOff x="5086856" y="1916832"/>
            <a:chExt cx="1631736" cy="3024336"/>
          </a:xfrm>
        </p:grpSpPr>
        <p:sp>
          <p:nvSpPr>
            <p:cNvPr id="32" name="Retângulo 31"/>
            <p:cNvSpPr/>
            <p:nvPr/>
          </p:nvSpPr>
          <p:spPr>
            <a:xfrm>
              <a:off x="5086856" y="1916832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Consumo</a:t>
              </a: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5094392" y="4509120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Poupança</a:t>
              </a:r>
            </a:p>
          </p:txBody>
        </p:sp>
        <p:cxnSp>
          <p:nvCxnSpPr>
            <p:cNvPr id="37" name="Conector de seta reta 36"/>
            <p:cNvCxnSpPr/>
            <p:nvPr/>
          </p:nvCxnSpPr>
          <p:spPr>
            <a:xfrm>
              <a:off x="5320296" y="3429000"/>
              <a:ext cx="5760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de seta reta 15"/>
            <p:cNvCxnSpPr>
              <a:endCxn id="32" idx="2"/>
            </p:cNvCxnSpPr>
            <p:nvPr/>
          </p:nvCxnSpPr>
          <p:spPr>
            <a:xfrm flipH="1" flipV="1">
              <a:off x="5898956" y="2348880"/>
              <a:ext cx="7536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ector de seta reta 38"/>
            <p:cNvCxnSpPr>
              <a:endCxn id="33" idx="0"/>
            </p:cNvCxnSpPr>
            <p:nvPr/>
          </p:nvCxnSpPr>
          <p:spPr>
            <a:xfrm>
              <a:off x="5896360" y="3415308"/>
              <a:ext cx="10132" cy="1093812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Grupo 52"/>
          <p:cNvGrpSpPr/>
          <p:nvPr/>
        </p:nvGrpSpPr>
        <p:grpSpPr>
          <a:xfrm>
            <a:off x="6711056" y="2346536"/>
            <a:ext cx="1717392" cy="2594632"/>
            <a:chOff x="6711056" y="2130512"/>
            <a:chExt cx="1717392" cy="2594632"/>
          </a:xfrm>
        </p:grpSpPr>
        <p:sp>
          <p:nvSpPr>
            <p:cNvPr id="35" name="Retângulo 34"/>
            <p:cNvSpPr/>
            <p:nvPr/>
          </p:nvSpPr>
          <p:spPr>
            <a:xfrm>
              <a:off x="6804248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PIB</a:t>
              </a:r>
            </a:p>
          </p:txBody>
        </p:sp>
        <p:cxnSp>
          <p:nvCxnSpPr>
            <p:cNvPr id="41" name="Conector reto 40"/>
            <p:cNvCxnSpPr/>
            <p:nvPr/>
          </p:nvCxnSpPr>
          <p:spPr>
            <a:xfrm>
              <a:off x="6711056" y="2130512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ector de seta reta 42"/>
            <p:cNvCxnSpPr>
              <a:endCxn id="35" idx="0"/>
            </p:cNvCxnSpPr>
            <p:nvPr/>
          </p:nvCxnSpPr>
          <p:spPr>
            <a:xfrm>
              <a:off x="7616348" y="2132856"/>
              <a:ext cx="0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ector reto 43"/>
            <p:cNvCxnSpPr/>
            <p:nvPr/>
          </p:nvCxnSpPr>
          <p:spPr>
            <a:xfrm>
              <a:off x="6735756" y="4725144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ector de seta reta 45"/>
            <p:cNvCxnSpPr>
              <a:endCxn id="35" idx="2"/>
            </p:cNvCxnSpPr>
            <p:nvPr/>
          </p:nvCxnSpPr>
          <p:spPr>
            <a:xfrm flipH="1" flipV="1">
              <a:off x="7616348" y="3645024"/>
              <a:ext cx="24700" cy="1064279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upo 49"/>
          <p:cNvGrpSpPr/>
          <p:nvPr/>
        </p:nvGrpSpPr>
        <p:grpSpPr>
          <a:xfrm>
            <a:off x="467544" y="2564904"/>
            <a:ext cx="448243" cy="2360423"/>
            <a:chOff x="467544" y="2348880"/>
            <a:chExt cx="448243" cy="2360423"/>
          </a:xfrm>
        </p:grpSpPr>
        <p:sp>
          <p:nvSpPr>
            <p:cNvPr id="3" name="Retângulo 2"/>
            <p:cNvSpPr/>
            <p:nvPr/>
          </p:nvSpPr>
          <p:spPr>
            <a:xfrm>
              <a:off x="467544" y="2348880"/>
              <a:ext cx="448243" cy="2360423"/>
            </a:xfrm>
            <a:prstGeom prst="rect">
              <a:avLst/>
            </a:prstGeom>
            <a:gradFill flip="none" rotWithShape="1">
              <a:gsLst>
                <a:gs pos="0">
                  <a:srgbClr val="85A7D1">
                    <a:tint val="66000"/>
                    <a:satMod val="160000"/>
                  </a:srgbClr>
                </a:gs>
                <a:gs pos="50000">
                  <a:srgbClr val="85A7D1">
                    <a:tint val="44500"/>
                    <a:satMod val="160000"/>
                  </a:srgbClr>
                </a:gs>
                <a:gs pos="100000">
                  <a:srgbClr val="85A7D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6" name="CaixaDeTexto 5"/>
            <p:cNvSpPr txBox="1"/>
            <p:nvPr/>
          </p:nvSpPr>
          <p:spPr>
            <a:xfrm rot="16200000">
              <a:off x="-45428" y="3293484"/>
              <a:ext cx="1476238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/>
                <a:t>Política Fiscal</a:t>
              </a:r>
            </a:p>
          </p:txBody>
        </p:sp>
      </p:grpSp>
      <p:grpSp>
        <p:nvGrpSpPr>
          <p:cNvPr id="60" name="Grupo 59"/>
          <p:cNvGrpSpPr/>
          <p:nvPr/>
        </p:nvGrpSpPr>
        <p:grpSpPr>
          <a:xfrm>
            <a:off x="1043608" y="2708920"/>
            <a:ext cx="2088232" cy="1998808"/>
            <a:chOff x="1043608" y="2492896"/>
            <a:chExt cx="2088232" cy="1998808"/>
          </a:xfrm>
        </p:grpSpPr>
        <p:sp>
          <p:nvSpPr>
            <p:cNvPr id="7" name="Retângulo 6"/>
            <p:cNvSpPr/>
            <p:nvPr/>
          </p:nvSpPr>
          <p:spPr>
            <a:xfrm>
              <a:off x="1507640" y="249289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Impostos</a:t>
              </a:r>
            </a:p>
          </p:txBody>
        </p:sp>
        <p:sp>
          <p:nvSpPr>
            <p:cNvPr id="28" name="Retângulo 27"/>
            <p:cNvSpPr/>
            <p:nvPr/>
          </p:nvSpPr>
          <p:spPr>
            <a:xfrm>
              <a:off x="1504952" y="4059656"/>
              <a:ext cx="1626888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Gastos</a:t>
              </a:r>
            </a:p>
          </p:txBody>
        </p:sp>
        <p:cxnSp>
          <p:nvCxnSpPr>
            <p:cNvPr id="55" name="Conector de seta reta 54"/>
            <p:cNvCxnSpPr/>
            <p:nvPr/>
          </p:nvCxnSpPr>
          <p:spPr>
            <a:xfrm>
              <a:off x="1043608" y="2708920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de seta reta 57"/>
            <p:cNvCxnSpPr/>
            <p:nvPr/>
          </p:nvCxnSpPr>
          <p:spPr>
            <a:xfrm>
              <a:off x="1043608" y="4262032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Mais 46"/>
          <p:cNvSpPr/>
          <p:nvPr/>
        </p:nvSpPr>
        <p:spPr>
          <a:xfrm>
            <a:off x="2789216" y="4397826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Mais 39"/>
          <p:cNvSpPr/>
          <p:nvPr/>
        </p:nvSpPr>
        <p:spPr>
          <a:xfrm>
            <a:off x="5003732" y="3545720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2" name="Mais 41"/>
          <p:cNvSpPr/>
          <p:nvPr/>
        </p:nvSpPr>
        <p:spPr>
          <a:xfrm>
            <a:off x="6399496" y="2235928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Mais 44"/>
          <p:cNvSpPr/>
          <p:nvPr/>
        </p:nvSpPr>
        <p:spPr>
          <a:xfrm>
            <a:off x="6430244" y="4857170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7" name="Mais 56"/>
          <p:cNvSpPr/>
          <p:nvPr/>
        </p:nvSpPr>
        <p:spPr>
          <a:xfrm>
            <a:off x="8100076" y="3541952"/>
            <a:ext cx="288348" cy="21059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9E42EE4F-6F8D-2733-508D-1CE5C85A5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7BB9D59-EFAF-C740-22D5-164AC12D207C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Fiscal e impactos sobre renda e PIB</a:t>
            </a:r>
          </a:p>
        </p:txBody>
      </p:sp>
    </p:spTree>
    <p:extLst>
      <p:ext uri="{BB962C8B-B14F-4D97-AF65-F5344CB8AC3E}">
        <p14:creationId xmlns:p14="http://schemas.microsoft.com/office/powerpoint/2010/main" val="280867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0" grpId="0" animBg="1"/>
      <p:bldP spid="42" grpId="0" animBg="1"/>
      <p:bldP spid="45" grpId="0" animBg="1"/>
      <p:bldP spid="5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45719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Retângulo 18"/>
          <p:cNvSpPr/>
          <p:nvPr/>
        </p:nvSpPr>
        <p:spPr>
          <a:xfrm>
            <a:off x="66492" y="-27384"/>
            <a:ext cx="107504" cy="688538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/>
          <p:cNvSpPr/>
          <p:nvPr/>
        </p:nvSpPr>
        <p:spPr>
          <a:xfrm>
            <a:off x="547432" y="882724"/>
            <a:ext cx="6696744" cy="7200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 23"/>
          <p:cNvSpPr/>
          <p:nvPr/>
        </p:nvSpPr>
        <p:spPr>
          <a:xfrm>
            <a:off x="748910" y="980728"/>
            <a:ext cx="6696744" cy="720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Pergaminho horizontal 21"/>
          <p:cNvSpPr/>
          <p:nvPr/>
        </p:nvSpPr>
        <p:spPr>
          <a:xfrm>
            <a:off x="547431" y="1124744"/>
            <a:ext cx="2080353" cy="360040"/>
          </a:xfrm>
          <a:prstGeom prst="horizontalScroll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solidFill>
                  <a:schemeClr val="tx1"/>
                </a:solidFill>
              </a:rPr>
              <a:t>    Política Fiscal</a:t>
            </a:r>
          </a:p>
        </p:txBody>
      </p:sp>
      <p:pic>
        <p:nvPicPr>
          <p:cNvPr id="8" name="Picture 2" descr="UMC">
            <a:extLst>
              <a:ext uri="{FF2B5EF4-FFF2-40B4-BE49-F238E27FC236}">
                <a16:creationId xmlns:a16="http://schemas.microsoft.com/office/drawing/2014/main" id="{030CBC53-0D8D-B5FA-526C-39CFEC3E03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63" y="0"/>
            <a:ext cx="1148137" cy="114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DD87C9DE-6860-8482-60C8-B2D3EE114337}"/>
              </a:ext>
            </a:extLst>
          </p:cNvPr>
          <p:cNvSpPr/>
          <p:nvPr/>
        </p:nvSpPr>
        <p:spPr>
          <a:xfrm>
            <a:off x="467544" y="228498"/>
            <a:ext cx="6336704" cy="471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>
                <a:solidFill>
                  <a:schemeClr val="tx1"/>
                </a:solidFill>
              </a:rPr>
              <a:t>Política Fiscal e impactos sobre renda e PIB</a:t>
            </a:r>
          </a:p>
        </p:txBody>
      </p:sp>
      <p:grpSp>
        <p:nvGrpSpPr>
          <p:cNvPr id="12" name="Grupo 50">
            <a:extLst>
              <a:ext uri="{FF2B5EF4-FFF2-40B4-BE49-F238E27FC236}">
                <a16:creationId xmlns:a16="http://schemas.microsoft.com/office/drawing/2014/main" id="{05A23FCA-9C33-313C-4A2D-C15DFA0C3F26}"/>
              </a:ext>
            </a:extLst>
          </p:cNvPr>
          <p:cNvGrpSpPr/>
          <p:nvPr/>
        </p:nvGrpSpPr>
        <p:grpSpPr>
          <a:xfrm>
            <a:off x="2318396" y="3140968"/>
            <a:ext cx="3013708" cy="1134712"/>
            <a:chOff x="2318396" y="2924944"/>
            <a:chExt cx="3013708" cy="1134712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9E21D39-2589-BB6E-FF43-896E82C613FB}"/>
                </a:ext>
              </a:extLst>
            </p:cNvPr>
            <p:cNvSpPr/>
            <p:nvPr/>
          </p:nvSpPr>
          <p:spPr>
            <a:xfrm>
              <a:off x="3707904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Renda</a:t>
              </a:r>
            </a:p>
          </p:txBody>
        </p:sp>
        <p:cxnSp>
          <p:nvCxnSpPr>
            <p:cNvPr id="14" name="Conector reto 13">
              <a:extLst>
                <a:ext uri="{FF2B5EF4-FFF2-40B4-BE49-F238E27FC236}">
                  <a16:creationId xmlns:a16="http://schemas.microsoft.com/office/drawing/2014/main" id="{FB849399-42C4-56E0-3407-4F9E29162DA2}"/>
                </a:ext>
              </a:extLst>
            </p:cNvPr>
            <p:cNvCxnSpPr>
              <a:stCxn id="62" idx="2"/>
              <a:endCxn id="63" idx="0"/>
            </p:cNvCxnSpPr>
            <p:nvPr/>
          </p:nvCxnSpPr>
          <p:spPr>
            <a:xfrm flipH="1">
              <a:off x="2318396" y="2924944"/>
              <a:ext cx="1344" cy="1134712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ector de seta reta 10">
              <a:extLst>
                <a:ext uri="{FF2B5EF4-FFF2-40B4-BE49-F238E27FC236}">
                  <a16:creationId xmlns:a16="http://schemas.microsoft.com/office/drawing/2014/main" id="{01861A86-2659-7A02-DD2A-1BE785519D75}"/>
                </a:ext>
              </a:extLst>
            </p:cNvPr>
            <p:cNvCxnSpPr>
              <a:endCxn id="13" idx="1"/>
            </p:cNvCxnSpPr>
            <p:nvPr/>
          </p:nvCxnSpPr>
          <p:spPr>
            <a:xfrm>
              <a:off x="2319740" y="3429000"/>
              <a:ext cx="13881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upo 51">
            <a:extLst>
              <a:ext uri="{FF2B5EF4-FFF2-40B4-BE49-F238E27FC236}">
                <a16:creationId xmlns:a16="http://schemas.microsoft.com/office/drawing/2014/main" id="{1D3588AC-C103-0D2D-D14E-70989A70C15C}"/>
              </a:ext>
            </a:extLst>
          </p:cNvPr>
          <p:cNvGrpSpPr/>
          <p:nvPr/>
        </p:nvGrpSpPr>
        <p:grpSpPr>
          <a:xfrm>
            <a:off x="5086856" y="2132856"/>
            <a:ext cx="1631736" cy="3024336"/>
            <a:chOff x="5086856" y="1916832"/>
            <a:chExt cx="1631736" cy="3024336"/>
          </a:xfrm>
        </p:grpSpPr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6ED12C1B-B0B9-F411-B851-FC1739BF8D94}"/>
                </a:ext>
              </a:extLst>
            </p:cNvPr>
            <p:cNvSpPr/>
            <p:nvPr/>
          </p:nvSpPr>
          <p:spPr>
            <a:xfrm>
              <a:off x="5086856" y="1916832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Consumo</a:t>
              </a: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A104ABDA-B262-2F68-7FFF-EFD293D3AD05}"/>
                </a:ext>
              </a:extLst>
            </p:cNvPr>
            <p:cNvSpPr/>
            <p:nvPr/>
          </p:nvSpPr>
          <p:spPr>
            <a:xfrm>
              <a:off x="5094392" y="4509120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Poupança</a:t>
              </a:r>
            </a:p>
          </p:txBody>
        </p:sp>
        <p:cxnSp>
          <p:nvCxnSpPr>
            <p:cNvPr id="21" name="Conector de seta reta 36">
              <a:extLst>
                <a:ext uri="{FF2B5EF4-FFF2-40B4-BE49-F238E27FC236}">
                  <a16:creationId xmlns:a16="http://schemas.microsoft.com/office/drawing/2014/main" id="{6309519B-D0BA-4DE7-74EB-A52EEC8B2D1A}"/>
                </a:ext>
              </a:extLst>
            </p:cNvPr>
            <p:cNvCxnSpPr/>
            <p:nvPr/>
          </p:nvCxnSpPr>
          <p:spPr>
            <a:xfrm>
              <a:off x="5320296" y="3429000"/>
              <a:ext cx="576064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de seta reta 15">
              <a:extLst>
                <a:ext uri="{FF2B5EF4-FFF2-40B4-BE49-F238E27FC236}">
                  <a16:creationId xmlns:a16="http://schemas.microsoft.com/office/drawing/2014/main" id="{E62C95B6-C8A8-BF76-0DC2-F5997731C025}"/>
                </a:ext>
              </a:extLst>
            </p:cNvPr>
            <p:cNvCxnSpPr>
              <a:endCxn id="18" idx="2"/>
            </p:cNvCxnSpPr>
            <p:nvPr/>
          </p:nvCxnSpPr>
          <p:spPr>
            <a:xfrm flipH="1" flipV="1">
              <a:off x="5898956" y="2348880"/>
              <a:ext cx="7536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de seta reta 38">
              <a:extLst>
                <a:ext uri="{FF2B5EF4-FFF2-40B4-BE49-F238E27FC236}">
                  <a16:creationId xmlns:a16="http://schemas.microsoft.com/office/drawing/2014/main" id="{8D50B23C-7BA0-F9C5-DC41-7A220544C32D}"/>
                </a:ext>
              </a:extLst>
            </p:cNvPr>
            <p:cNvCxnSpPr>
              <a:endCxn id="20" idx="0"/>
            </p:cNvCxnSpPr>
            <p:nvPr/>
          </p:nvCxnSpPr>
          <p:spPr>
            <a:xfrm>
              <a:off x="5896360" y="3415308"/>
              <a:ext cx="10132" cy="1093812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upo 52">
            <a:extLst>
              <a:ext uri="{FF2B5EF4-FFF2-40B4-BE49-F238E27FC236}">
                <a16:creationId xmlns:a16="http://schemas.microsoft.com/office/drawing/2014/main" id="{55295AFD-8DAD-3E0A-7EFE-3AF25DD6A5EF}"/>
              </a:ext>
            </a:extLst>
          </p:cNvPr>
          <p:cNvGrpSpPr/>
          <p:nvPr/>
        </p:nvGrpSpPr>
        <p:grpSpPr>
          <a:xfrm>
            <a:off x="6711056" y="2346536"/>
            <a:ext cx="1717392" cy="2594632"/>
            <a:chOff x="6711056" y="2130512"/>
            <a:chExt cx="1717392" cy="2594632"/>
          </a:xfrm>
        </p:grpSpPr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548E6A65-1515-3B03-A0C9-7109C46EA415}"/>
                </a:ext>
              </a:extLst>
            </p:cNvPr>
            <p:cNvSpPr/>
            <p:nvPr/>
          </p:nvSpPr>
          <p:spPr>
            <a:xfrm>
              <a:off x="6804248" y="321297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PIB</a:t>
              </a:r>
            </a:p>
          </p:txBody>
        </p:sp>
        <p:cxnSp>
          <p:nvCxnSpPr>
            <p:cNvPr id="36" name="Conector reto 35">
              <a:extLst>
                <a:ext uri="{FF2B5EF4-FFF2-40B4-BE49-F238E27FC236}">
                  <a16:creationId xmlns:a16="http://schemas.microsoft.com/office/drawing/2014/main" id="{743DF4CA-5F42-369E-0EAF-B722064FAAEB}"/>
                </a:ext>
              </a:extLst>
            </p:cNvPr>
            <p:cNvCxnSpPr/>
            <p:nvPr/>
          </p:nvCxnSpPr>
          <p:spPr>
            <a:xfrm>
              <a:off x="6711056" y="2130512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de seta reta 42">
              <a:extLst>
                <a:ext uri="{FF2B5EF4-FFF2-40B4-BE49-F238E27FC236}">
                  <a16:creationId xmlns:a16="http://schemas.microsoft.com/office/drawing/2014/main" id="{746D4569-F853-5378-37BC-D29C8A07D306}"/>
                </a:ext>
              </a:extLst>
            </p:cNvPr>
            <p:cNvCxnSpPr>
              <a:endCxn id="30" idx="0"/>
            </p:cNvCxnSpPr>
            <p:nvPr/>
          </p:nvCxnSpPr>
          <p:spPr>
            <a:xfrm>
              <a:off x="7616348" y="2132856"/>
              <a:ext cx="0" cy="108012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ector reto 46">
              <a:extLst>
                <a:ext uri="{FF2B5EF4-FFF2-40B4-BE49-F238E27FC236}">
                  <a16:creationId xmlns:a16="http://schemas.microsoft.com/office/drawing/2014/main" id="{9B397A62-7820-60A8-C80D-8E4E161751FD}"/>
                </a:ext>
              </a:extLst>
            </p:cNvPr>
            <p:cNvCxnSpPr/>
            <p:nvPr/>
          </p:nvCxnSpPr>
          <p:spPr>
            <a:xfrm>
              <a:off x="6735756" y="4725144"/>
              <a:ext cx="905292" cy="0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ector de seta reta 45">
              <a:extLst>
                <a:ext uri="{FF2B5EF4-FFF2-40B4-BE49-F238E27FC236}">
                  <a16:creationId xmlns:a16="http://schemas.microsoft.com/office/drawing/2014/main" id="{BEA6DBF2-3A8B-B82B-2156-DEF3CCBB1A33}"/>
                </a:ext>
              </a:extLst>
            </p:cNvPr>
            <p:cNvCxnSpPr>
              <a:endCxn id="30" idx="2"/>
            </p:cNvCxnSpPr>
            <p:nvPr/>
          </p:nvCxnSpPr>
          <p:spPr>
            <a:xfrm flipH="1" flipV="1">
              <a:off x="7616348" y="3645024"/>
              <a:ext cx="24700" cy="1064279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upo 49">
            <a:extLst>
              <a:ext uri="{FF2B5EF4-FFF2-40B4-BE49-F238E27FC236}">
                <a16:creationId xmlns:a16="http://schemas.microsoft.com/office/drawing/2014/main" id="{ADDCB7C3-161A-CD74-C3CB-C9D4A0F79083}"/>
              </a:ext>
            </a:extLst>
          </p:cNvPr>
          <p:cNvGrpSpPr/>
          <p:nvPr/>
        </p:nvGrpSpPr>
        <p:grpSpPr>
          <a:xfrm>
            <a:off x="467544" y="2564904"/>
            <a:ext cx="448243" cy="2360423"/>
            <a:chOff x="467544" y="2348880"/>
            <a:chExt cx="448243" cy="2360423"/>
          </a:xfrm>
        </p:grpSpPr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BFA301C0-AD53-9D6D-BF64-2E82BDE31E02}"/>
                </a:ext>
              </a:extLst>
            </p:cNvPr>
            <p:cNvSpPr/>
            <p:nvPr/>
          </p:nvSpPr>
          <p:spPr>
            <a:xfrm>
              <a:off x="467544" y="2348880"/>
              <a:ext cx="448243" cy="2360423"/>
            </a:xfrm>
            <a:prstGeom prst="rect">
              <a:avLst/>
            </a:prstGeom>
            <a:gradFill flip="none" rotWithShape="1">
              <a:gsLst>
                <a:gs pos="0">
                  <a:srgbClr val="85A7D1">
                    <a:tint val="66000"/>
                    <a:satMod val="160000"/>
                  </a:srgbClr>
                </a:gs>
                <a:gs pos="50000">
                  <a:srgbClr val="85A7D1">
                    <a:tint val="44500"/>
                    <a:satMod val="160000"/>
                  </a:srgbClr>
                </a:gs>
                <a:gs pos="100000">
                  <a:srgbClr val="85A7D1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b="1"/>
            </a:p>
          </p:txBody>
        </p:sp>
        <p:sp>
          <p:nvSpPr>
            <p:cNvPr id="56" name="CaixaDeTexto 55">
              <a:extLst>
                <a:ext uri="{FF2B5EF4-FFF2-40B4-BE49-F238E27FC236}">
                  <a16:creationId xmlns:a16="http://schemas.microsoft.com/office/drawing/2014/main" id="{7F94BDEA-7D56-F5FF-D292-01A5A55B2822}"/>
                </a:ext>
              </a:extLst>
            </p:cNvPr>
            <p:cNvSpPr txBox="1"/>
            <p:nvPr/>
          </p:nvSpPr>
          <p:spPr>
            <a:xfrm rot="16200000">
              <a:off x="-45428" y="3293484"/>
              <a:ext cx="1476238" cy="4062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b="1" dirty="0"/>
                <a:t>Política Fiscal</a:t>
              </a:r>
            </a:p>
          </p:txBody>
        </p:sp>
      </p:grpSp>
      <p:grpSp>
        <p:nvGrpSpPr>
          <p:cNvPr id="61" name="Grupo 59">
            <a:extLst>
              <a:ext uri="{FF2B5EF4-FFF2-40B4-BE49-F238E27FC236}">
                <a16:creationId xmlns:a16="http://schemas.microsoft.com/office/drawing/2014/main" id="{7593DB51-396D-0A39-92DE-DDB4EAABAE0D}"/>
              </a:ext>
            </a:extLst>
          </p:cNvPr>
          <p:cNvGrpSpPr/>
          <p:nvPr/>
        </p:nvGrpSpPr>
        <p:grpSpPr>
          <a:xfrm>
            <a:off x="1043608" y="2708920"/>
            <a:ext cx="2088232" cy="1998808"/>
            <a:chOff x="1043608" y="2492896"/>
            <a:chExt cx="2088232" cy="1998808"/>
          </a:xfrm>
        </p:grpSpPr>
        <p:sp>
          <p:nvSpPr>
            <p:cNvPr id="62" name="Retângulo 61">
              <a:extLst>
                <a:ext uri="{FF2B5EF4-FFF2-40B4-BE49-F238E27FC236}">
                  <a16:creationId xmlns:a16="http://schemas.microsoft.com/office/drawing/2014/main" id="{3A78DD75-035B-B71B-36D9-FEAEF04DD901}"/>
                </a:ext>
              </a:extLst>
            </p:cNvPr>
            <p:cNvSpPr/>
            <p:nvPr/>
          </p:nvSpPr>
          <p:spPr>
            <a:xfrm>
              <a:off x="1507640" y="2492896"/>
              <a:ext cx="1624200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Impostos</a:t>
              </a:r>
            </a:p>
          </p:txBody>
        </p:sp>
        <p:sp>
          <p:nvSpPr>
            <p:cNvPr id="63" name="Retângulo 62">
              <a:extLst>
                <a:ext uri="{FF2B5EF4-FFF2-40B4-BE49-F238E27FC236}">
                  <a16:creationId xmlns:a16="http://schemas.microsoft.com/office/drawing/2014/main" id="{4F6BDF58-4E7D-CD5A-0E44-F09EF6155C2B}"/>
                </a:ext>
              </a:extLst>
            </p:cNvPr>
            <p:cNvSpPr/>
            <p:nvPr/>
          </p:nvSpPr>
          <p:spPr>
            <a:xfrm>
              <a:off x="1504952" y="4059656"/>
              <a:ext cx="1626888" cy="43204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75000"/>
                    <a:tint val="66000"/>
                    <a:satMod val="160000"/>
                  </a:schemeClr>
                </a:gs>
                <a:gs pos="50000">
                  <a:schemeClr val="accent6">
                    <a:lumMod val="75000"/>
                    <a:tint val="44500"/>
                    <a:satMod val="160000"/>
                  </a:schemeClr>
                </a:gs>
                <a:gs pos="100000">
                  <a:schemeClr val="accent6">
                    <a:lumMod val="75000"/>
                    <a:tint val="23500"/>
                    <a:satMod val="16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>
                  <a:solidFill>
                    <a:sysClr val="windowText" lastClr="000000"/>
                  </a:solidFill>
                </a:rPr>
                <a:t>Gastos</a:t>
              </a:r>
            </a:p>
          </p:txBody>
        </p:sp>
        <p:cxnSp>
          <p:nvCxnSpPr>
            <p:cNvPr id="64" name="Conector de seta reta 54">
              <a:extLst>
                <a:ext uri="{FF2B5EF4-FFF2-40B4-BE49-F238E27FC236}">
                  <a16:creationId xmlns:a16="http://schemas.microsoft.com/office/drawing/2014/main" id="{AE4827DB-5CD1-B90D-5D3F-173BFAC14439}"/>
                </a:ext>
              </a:extLst>
            </p:cNvPr>
            <p:cNvCxnSpPr/>
            <p:nvPr/>
          </p:nvCxnSpPr>
          <p:spPr>
            <a:xfrm>
              <a:off x="1043608" y="2708920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de seta reta 57">
              <a:extLst>
                <a:ext uri="{FF2B5EF4-FFF2-40B4-BE49-F238E27FC236}">
                  <a16:creationId xmlns:a16="http://schemas.microsoft.com/office/drawing/2014/main" id="{68113338-8A45-DE9B-50A7-4F4C225516A6}"/>
                </a:ext>
              </a:extLst>
            </p:cNvPr>
            <p:cNvCxnSpPr/>
            <p:nvPr/>
          </p:nvCxnSpPr>
          <p:spPr>
            <a:xfrm>
              <a:off x="1043608" y="4262032"/>
              <a:ext cx="360040" cy="0"/>
            </a:xfrm>
            <a:prstGeom prst="straightConnector1">
              <a:avLst/>
            </a:prstGeom>
            <a:ln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tângulo 65">
            <a:extLst>
              <a:ext uri="{FF2B5EF4-FFF2-40B4-BE49-F238E27FC236}">
                <a16:creationId xmlns:a16="http://schemas.microsoft.com/office/drawing/2014/main" id="{1E75A709-5394-DE83-EFF6-9AA5580699FE}"/>
              </a:ext>
            </a:extLst>
          </p:cNvPr>
          <p:cNvSpPr/>
          <p:nvPr/>
        </p:nvSpPr>
        <p:spPr>
          <a:xfrm>
            <a:off x="2816512" y="4477049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C1585F07-D723-63EB-04AE-A2FAA7A2C027}"/>
              </a:ext>
            </a:extLst>
          </p:cNvPr>
          <p:cNvSpPr/>
          <p:nvPr/>
        </p:nvSpPr>
        <p:spPr>
          <a:xfrm>
            <a:off x="5031344" y="3626601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8F4F43AB-A54D-DB4B-7468-8D6AE90E9CB8}"/>
              </a:ext>
            </a:extLst>
          </p:cNvPr>
          <p:cNvSpPr/>
          <p:nvPr/>
        </p:nvSpPr>
        <p:spPr>
          <a:xfrm>
            <a:off x="6437384" y="2346536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7AF33C93-5FBF-116A-BEB1-F53A13DB1F4B}"/>
              </a:ext>
            </a:extLst>
          </p:cNvPr>
          <p:cNvSpPr/>
          <p:nvPr/>
        </p:nvSpPr>
        <p:spPr>
          <a:xfrm>
            <a:off x="6437384" y="4941168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4CEE87C5-1869-77CF-C393-16D9A9837C47}"/>
              </a:ext>
            </a:extLst>
          </p:cNvPr>
          <p:cNvSpPr/>
          <p:nvPr/>
        </p:nvSpPr>
        <p:spPr>
          <a:xfrm>
            <a:off x="8083835" y="3626601"/>
            <a:ext cx="216024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487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43112</TotalTime>
  <Words>3569</Words>
  <Application>Microsoft Office PowerPoint</Application>
  <PresentationFormat>Apresentação na tela (4:3)</PresentationFormat>
  <Paragraphs>638</Paragraphs>
  <Slides>59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59</vt:i4>
      </vt:variant>
    </vt:vector>
  </HeadingPairs>
  <TitlesOfParts>
    <vt:vector size="64" baseType="lpstr">
      <vt:lpstr>Angsana New</vt:lpstr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REGINA</dc:creator>
  <cp:lastModifiedBy>Jorge Fernandes</cp:lastModifiedBy>
  <cp:revision>1888</cp:revision>
  <cp:lastPrinted>2025-07-15T16:48:47Z</cp:lastPrinted>
  <dcterms:created xsi:type="dcterms:W3CDTF">2014-10-05T16:28:45Z</dcterms:created>
  <dcterms:modified xsi:type="dcterms:W3CDTF">2026-08-25T20:31:18Z</dcterms:modified>
</cp:coreProperties>
</file>