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86" r:id="rId6"/>
    <p:sldId id="257" r:id="rId7"/>
    <p:sldId id="274" r:id="rId8"/>
    <p:sldId id="275" r:id="rId9"/>
    <p:sldId id="276" r:id="rId10"/>
    <p:sldId id="277" r:id="rId11"/>
    <p:sldId id="28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8" r:id="rId21"/>
    <p:sldId id="289" r:id="rId22"/>
    <p:sldId id="290" r:id="rId23"/>
    <p:sldId id="292" r:id="rId24"/>
    <p:sldId id="291" r:id="rId25"/>
    <p:sldId id="293" r:id="rId26"/>
    <p:sldId id="294" r:id="rId27"/>
    <p:sldId id="295" r:id="rId28"/>
    <p:sldId id="298" r:id="rId29"/>
    <p:sldId id="296" r:id="rId30"/>
    <p:sldId id="299" r:id="rId31"/>
    <p:sldId id="297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3E3"/>
    <a:srgbClr val="FFFFFF"/>
    <a:srgbClr val="F5F9F9"/>
    <a:srgbClr val="93E3FF"/>
    <a:srgbClr val="685135"/>
    <a:srgbClr val="BDA07D"/>
    <a:srgbClr val="627272"/>
    <a:srgbClr val="93A5A8"/>
    <a:srgbClr val="3E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103" d="100"/>
          <a:sy n="103" d="100"/>
        </p:scale>
        <p:origin x="82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818194E8-D661-40DE-B280-7B2C87AB1041}" type="datetime1">
              <a:rPr lang="pt-BR" smtClean="0"/>
              <a:t>24/09/2024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BE0EF92D-82DD-4142-BCE8-036B91487D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8EBB4043-2558-4275-98A4-028200132C84}" type="datetime1">
              <a:rPr lang="pt-BR" smtClean="0"/>
              <a:t>24/09/2024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C58EC616-C518-4358-9496-6C33B2F5FA5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689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2518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8602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5593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560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9478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2188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0118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225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99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687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074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0760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054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7635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665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7893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1279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2805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6927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3293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626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2268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07606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527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2694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55475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57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77176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84664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5752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7962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642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44772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623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352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5221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1842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570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00000"/>
              </a:lnSpc>
              <a:defRPr lang="pt-BR" sz="5000" cap="all" spc="200" baseline="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lang="pt-BR" sz="2000" b="0" i="0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/>
              <a:t>Clique para adicionar um nome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3875" y="947737"/>
            <a:ext cx="4048124" cy="49625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 spc="400" baseline="0"/>
            </a:lvl1pPr>
          </a:lstStyle>
          <a:p>
            <a:pPr rtl="0"/>
            <a:r>
              <a:rPr lang="pt-BR"/>
              <a:t>Clique para adicionar foto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çamento do produto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 rtlCol="0"/>
          <a:lstStyle>
            <a:lvl1pPr algn="ctr">
              <a:defRPr lang="pt-B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rgbClr val="3E7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rgbClr val="93A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rgbClr val="6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rgbClr val="BDA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rgbClr val="68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4147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pt-BR" sz="2000" cap="all" normalizeH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29" name="Espaço Reservado para Texto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267049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pt-B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2" name="Espaço Reservado para Texto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43870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pt-BR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3" name="Espaço Reservado para Texto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276772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pt-B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4" name="Espaço Reservado para Texto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4147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pt-BR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5" name="Espaço Reservado para Texto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267049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pt-B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6" name="Espaço Reservado para Texto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43870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pt-BR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7" name="Espaço Reservado para Texto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276772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pt-B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8" name="Espaço Reservado para Texto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4147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pt-BR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9" name="Espaço Reservado para Texto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267049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pt-B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43D60E-3024-42AA-9CF9-A44192AE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82FBC6-68D1-4570-A549-C4A925FB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C4E1DC1F-6117-4AB4-9BF1-878D4F82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1729D4-A164-47A3-830D-E792BCE699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 rtlCol="0"/>
          <a:lstStyle>
            <a:lvl1pPr algn="ctr">
              <a:defRPr lang="pt-B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ço Reservado para Texto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1627860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800" cap="all" baseline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28" name="Espaço Reservado para Texto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135346"/>
            <a:ext cx="2251564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pt-BR" sz="1400" spc="50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29" name="Espaço Reservado para Texto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1637385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800" cap="all" baseline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0" name="Espaço Reservado para Texto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144871"/>
            <a:ext cx="2251564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pt-BR" sz="14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1" name="Espaço Reservado para Texto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1637385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800" cap="all" baseline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2" name="Espaço Reservado para Texto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144871"/>
            <a:ext cx="2251564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pt-BR" sz="1400" spc="5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3" name="Espaço Reservado para Texto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400252"/>
            <a:ext cx="225156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8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4" name="Espaço Reservado para Texto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79556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pt-BR" sz="1400" spc="50" baseline="0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5" name="Espaço Reservado para Texto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400252"/>
            <a:ext cx="225156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800" cap="all" baseline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6" name="Espaço Reservado para Texto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79556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pt-BR" sz="1400" spc="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pt-BR"/>
              <a:t>Adicionar texto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4F63B8-F105-4AC4-889E-C12790C8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C3AAE30-8A46-485A-BD2B-6ADB1856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39159F9D-CDA1-4B51-B521-C243219B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1729D4-A164-47A3-830D-E792BCE699E4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a colu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648F598-64F2-429E-B3E0-FC31DC90A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9956"/>
            <a:ext cx="10515600" cy="726137"/>
          </a:xfrm>
          <a:prstGeom prst="rect">
            <a:avLst/>
          </a:prstGeom>
        </p:spPr>
        <p:txBody>
          <a:bodyPr rtlCol="0" anchor="ctr"/>
          <a:lstStyle>
            <a:lvl1pPr algn="r">
              <a:defRPr lang="pt-B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1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9" name="Espaço Reservado para Texto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759" y="2063838"/>
            <a:ext cx="4626764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pt-B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t-BR"/>
              <a:t>Clique para adicionar um subtítulo aqui </a:t>
            </a:r>
          </a:p>
        </p:txBody>
      </p:sp>
      <p:sp>
        <p:nvSpPr>
          <p:cNvPr id="11" name="Espaço Reservado para Texto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7551" y="2486203"/>
            <a:ext cx="4626293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pt-BR" sz="1400" spc="50" baseline="0"/>
            </a:lvl1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10" name="Espaço Reservado para Texto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1708" y="2063837"/>
            <a:ext cx="4626763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pt-B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t-BR"/>
              <a:t>Clique para adicionar um subtítulo aqui </a:t>
            </a:r>
          </a:p>
        </p:txBody>
      </p:sp>
      <p:sp>
        <p:nvSpPr>
          <p:cNvPr id="12" name="Espaço Reservado para Texto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2188" y="2486202"/>
            <a:ext cx="4626293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pt-BR" sz="1400" spc="50" baseline="0"/>
            </a:lvl1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4E3392-5868-4F6C-BFCC-ECCB66A3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D975EE-261C-47D3-A9E5-7401C706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727BB3A-38A2-4A8E-88C2-55FAE758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1729D4-A164-47A3-830D-E792BCE699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a 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B3E9C-104B-4460-A48D-0C2C5329B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431"/>
            <a:ext cx="10515600" cy="726137"/>
          </a:xfrm>
          <a:prstGeom prst="rect">
            <a:avLst/>
          </a:prstGeom>
        </p:spPr>
        <p:txBody>
          <a:bodyPr rtlCol="0" anchor="ctr"/>
          <a:lstStyle>
            <a:lvl1pPr algn="r">
              <a:defRPr lang="pt-B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16DDC2F-7D33-44CF-9D9F-B342720B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0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2" name="Espaço Reservado para Texto 14">
            <a:extLst>
              <a:ext uri="{FF2B5EF4-FFF2-40B4-BE49-F238E27FC236}">
                <a16:creationId xmlns:a16="http://schemas.microsoft.com/office/drawing/2014/main" id="{9A8189FC-92D4-447F-BE75-86F13BA33B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140" y="2063838"/>
            <a:ext cx="3515704" cy="42236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lang="pt-B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t-BR"/>
              <a:t>Clique para adicionar um subtítulo aqui </a:t>
            </a:r>
          </a:p>
        </p:txBody>
      </p:sp>
      <p:sp>
        <p:nvSpPr>
          <p:cNvPr id="14" name="Espaço Reservado para Texto 17">
            <a:extLst>
              <a:ext uri="{FF2B5EF4-FFF2-40B4-BE49-F238E27FC236}">
                <a16:creationId xmlns:a16="http://schemas.microsoft.com/office/drawing/2014/main" id="{4FDAEC9F-05AF-4D5D-AD2C-537FF767ED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932" y="2523933"/>
            <a:ext cx="3515346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pt-BR" sz="1400" spc="50" baseline="0"/>
            </a:lvl1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22" name="Espaço Reservado para Texto 14">
            <a:extLst>
              <a:ext uri="{FF2B5EF4-FFF2-40B4-BE49-F238E27FC236}">
                <a16:creationId xmlns:a16="http://schemas.microsoft.com/office/drawing/2014/main" id="{2492CECA-D20C-47AF-A75A-44DFDE74D8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9790" y="2063838"/>
            <a:ext cx="3515704" cy="42236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lang="pt-B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t-BR"/>
              <a:t>Clique para adicionar um subtítulo aqui </a:t>
            </a:r>
          </a:p>
        </p:txBody>
      </p:sp>
      <p:sp>
        <p:nvSpPr>
          <p:cNvPr id="23" name="Espaço Reservado para Texto 17">
            <a:extLst>
              <a:ext uri="{FF2B5EF4-FFF2-40B4-BE49-F238E27FC236}">
                <a16:creationId xmlns:a16="http://schemas.microsoft.com/office/drawing/2014/main" id="{EEF915A4-555A-4718-876D-625A85FAB0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9582" y="2523933"/>
            <a:ext cx="3515346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pt-BR" sz="1400" spc="50" baseline="0"/>
            </a:lvl1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26" name="Espaço Reservado para Texto 14">
            <a:extLst>
              <a:ext uri="{FF2B5EF4-FFF2-40B4-BE49-F238E27FC236}">
                <a16:creationId xmlns:a16="http://schemas.microsoft.com/office/drawing/2014/main" id="{7458D237-AB82-4392-B182-AAF3694FD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5874" y="2063838"/>
            <a:ext cx="3515704" cy="42236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lang="pt-B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t-BR"/>
              <a:t>Clique para adicionar um subtítulo aqui </a:t>
            </a:r>
          </a:p>
        </p:txBody>
      </p:sp>
      <p:sp>
        <p:nvSpPr>
          <p:cNvPr id="27" name="Espaço Reservado para Texto 17">
            <a:extLst>
              <a:ext uri="{FF2B5EF4-FFF2-40B4-BE49-F238E27FC236}">
                <a16:creationId xmlns:a16="http://schemas.microsoft.com/office/drawing/2014/main" id="{AAA9CCE2-427A-46C0-A79B-0D01E8888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5666" y="2523933"/>
            <a:ext cx="3515346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pt-BR" sz="1400" spc="50" baseline="0"/>
            </a:lvl1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5A30FE-146C-418D-B68F-9EBB829D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BCBBE8-05C6-4946-80F5-DE319A6F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22839E0-080F-4A5D-99FB-FD1917E7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1729D4-A164-47A3-830D-E792BCE699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8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rtlCol="0" anchor="ctr"/>
          <a:lstStyle>
            <a:lvl1pPr algn="l">
              <a:defRPr lang="pt-B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 spc="400" baseline="0"/>
            </a:lvl1pPr>
          </a:lstStyle>
          <a:p>
            <a:pPr rtl="0"/>
            <a:r>
              <a:rPr lang="pt-BR"/>
              <a:t>Clique para adicionar foto</a:t>
            </a:r>
          </a:p>
        </p:txBody>
      </p:sp>
      <p:sp>
        <p:nvSpPr>
          <p:cNvPr id="9" name="Espaço Reservado para Texto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pt-BR" sz="1400" cap="none" spc="50" baseline="0">
                <a:latin typeface="+mn-lt"/>
              </a:defRPr>
            </a:lvl1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7" name="Espaço Reservado para Imagem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 spc="400" baseline="0"/>
            </a:lvl1pPr>
          </a:lstStyle>
          <a:p>
            <a:pPr rtl="0"/>
            <a:r>
              <a:rPr lang="pt-BR"/>
              <a:t>Clique para adicionar foto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2B75CEA-DDFB-4C62-B83F-6A0B86FA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D425E30-50C5-42DD-911D-36C0E732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6E88C855-986C-4539-81CE-5421C8EB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91729D4-A164-47A3-830D-E792BCE699E4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8F63EB3-EB79-4150-A7A5-F67566272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237" y="1096375"/>
            <a:ext cx="4045527" cy="1590790"/>
          </a:xfrm>
          <a:prstGeom prst="rect">
            <a:avLst/>
          </a:prstGeom>
        </p:spPr>
        <p:txBody>
          <a:bodyPr rtlCol="0" anchor="b"/>
          <a:lstStyle>
            <a:lvl1pPr>
              <a:defRPr lang="pt-B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289D0B50-E879-41B9-9B1B-EBB40605D1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51274"/>
            <a:ext cx="2743201" cy="474756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 spc="400" baseline="0"/>
            </a:lvl1pPr>
          </a:lstStyle>
          <a:p>
            <a:pPr rtl="0"/>
            <a:r>
              <a:rPr lang="pt-BR"/>
              <a:t>Clique para adicionar foto</a:t>
            </a:r>
          </a:p>
        </p:txBody>
      </p:sp>
      <p:sp>
        <p:nvSpPr>
          <p:cNvPr id="8" name="Espaço Reservado para Texto 8">
            <a:extLst>
              <a:ext uri="{FF2B5EF4-FFF2-40B4-BE49-F238E27FC236}">
                <a16:creationId xmlns:a16="http://schemas.microsoft.com/office/drawing/2014/main" id="{EB4D3EE7-1F3B-4AAB-A04D-3162C35A1A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07354" y="2910720"/>
            <a:ext cx="4011410" cy="2061261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lang="pt-BR" sz="2000" b="0" i="0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/>
              <a:t>Clique para adicionar um nome</a:t>
            </a:r>
          </a:p>
        </p:txBody>
      </p:sp>
      <p:sp>
        <p:nvSpPr>
          <p:cNvPr id="9" name="Espaço Reservado para Imagem 5">
            <a:extLst>
              <a:ext uri="{FF2B5EF4-FFF2-40B4-BE49-F238E27FC236}">
                <a16:creationId xmlns:a16="http://schemas.microsoft.com/office/drawing/2014/main" id="{2A57A12F-74B8-4CBC-816C-F2AC890D1B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48800" y="951274"/>
            <a:ext cx="2743200" cy="474756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 spc="400" baseline="0"/>
            </a:lvl1pPr>
          </a:lstStyle>
          <a:p>
            <a:pPr rtl="0"/>
            <a:r>
              <a:rPr lang="pt-BR"/>
              <a:t>Clique para adicionar foto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A19A048-F803-428B-9A66-6DE56F4D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B42CDA7-93A6-45DB-9062-E70E51AC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1F08F63-561A-455E-8ED8-20CCE58E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1729D4-A164-47A3-830D-E792BCE699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959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4C813-EE84-4C00-BDF7-2FD444FA4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580" y="942423"/>
            <a:ext cx="4694420" cy="1124392"/>
          </a:xfrm>
          <a:prstGeom prst="rect">
            <a:avLst/>
          </a:prstGeom>
        </p:spPr>
        <p:txBody>
          <a:bodyPr rtlCol="0" anchor="b"/>
          <a:lstStyle>
            <a:lvl1pPr>
              <a:defRPr lang="pt-B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9" name="Espaço Reservado para Texto 11">
            <a:extLst>
              <a:ext uri="{FF2B5EF4-FFF2-40B4-BE49-F238E27FC236}">
                <a16:creationId xmlns:a16="http://schemas.microsoft.com/office/drawing/2014/main" id="{41FB44AB-9520-4C96-A83D-2FABD15CB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0587" y="2329867"/>
            <a:ext cx="4058872" cy="3156533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lang="pt-BR" sz="2000" cap="none" spc="5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6B1A04-4BA1-4FCF-B19E-6A05291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DD33EA-800C-403C-867B-B4178A7C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7" name="Espaço Reservado para Imagem 2">
            <a:extLst>
              <a:ext uri="{FF2B5EF4-FFF2-40B4-BE49-F238E27FC236}">
                <a16:creationId xmlns:a16="http://schemas.microsoft.com/office/drawing/2014/main" id="{0285C91D-2914-4BB9-A857-7DFA168C76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3361" y="0"/>
            <a:ext cx="3598052" cy="325810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 spc="400" baseline="0"/>
            </a:lvl1pPr>
          </a:lstStyle>
          <a:p>
            <a:pPr rtl="0"/>
            <a:r>
              <a:rPr lang="pt-BR"/>
              <a:t>Clique para adicionar a foto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896BB5-7888-43CA-A76C-BF7DE06DF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3361" y="3599895"/>
            <a:ext cx="3598052" cy="325810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 spc="400" baseline="0"/>
            </a:lvl1pPr>
          </a:lstStyle>
          <a:p>
            <a:pPr rtl="0"/>
            <a:r>
              <a:rPr lang="pt-BR"/>
              <a:t>Clique para adicionar foto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26C8D158-80CE-4259-AE40-6EC8A07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1729D4-A164-47A3-830D-E792BCE699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902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EC8E4-E66E-43DD-B7F9-77510035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600" y="2921000"/>
            <a:ext cx="4749800" cy="527050"/>
          </a:xfrm>
          <a:prstGeom prst="rect">
            <a:avLst/>
          </a:prstGeom>
        </p:spPr>
        <p:txBody>
          <a:bodyPr rtlCol="0" anchor="b"/>
          <a:lstStyle>
            <a:lvl1pPr>
              <a:defRPr lang="pt-B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3DA549A2-F99E-46CF-BFF2-0F2D5834E1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492125"/>
            <a:ext cx="4114800" cy="53721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pt-BR" spc="400" baseline="0"/>
            </a:lvl1pPr>
          </a:lstStyle>
          <a:p>
            <a:pPr rtl="0"/>
            <a:r>
              <a:rPr lang="pt-BR"/>
              <a:t>Clique para adicionar foto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8E76B184-0041-41D4-948C-64DE4AB09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0" y="3429000"/>
            <a:ext cx="4749800" cy="2129971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pt-BR" sz="1400" cap="none" spc="50" baseline="0">
                <a:latin typeface="+mn-lt"/>
              </a:defRPr>
            </a:lvl1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9B09CA-52A5-4AB5-AF1F-8A219418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F5B9A3-008F-4631-AAAD-66E8363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84547ADF-979E-4B05-BD10-4C2F2796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1729D4-A164-47A3-830D-E792BCE699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936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 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Imagem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402" y="598401"/>
            <a:ext cx="9645056" cy="566119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 spc="400" baseline="0"/>
            </a:lvl1pPr>
          </a:lstStyle>
          <a:p>
            <a:pPr rtl="0"/>
            <a:r>
              <a:rPr lang="pt-BR"/>
              <a:t>Clique para adicionar 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978" y="3443968"/>
            <a:ext cx="6022021" cy="882499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tIns="457200" rtlCol="0" anchor="ctr" anchorCtr="0"/>
          <a:lstStyle>
            <a:lvl1pPr>
              <a:defRPr lang="pt-BR" sz="3200" cap="all" spc="2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9" name="Espaço Reservado para Texto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9979" y="4326467"/>
            <a:ext cx="6022021" cy="830414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bIns="365760" rtlCol="0" anchor="ctr"/>
          <a:lstStyle>
            <a:lvl1pPr marL="0" indent="0" algn="l">
              <a:buNone/>
              <a:defRPr lang="pt-BR" sz="2000" i="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empenho Trimes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EE33C-7BB8-4644-AC43-EAFCF071A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9663" y="498928"/>
            <a:ext cx="9972675" cy="567873"/>
          </a:xfrm>
          <a:prstGeom prst="rect">
            <a:avLst/>
          </a:prstGeom>
        </p:spPr>
        <p:txBody>
          <a:bodyPr rtlCol="0"/>
          <a:lstStyle>
            <a:lvl1pPr algn="ctr">
              <a:defRPr lang="pt-B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36A6D30-3C9B-4105-8529-1FC3C479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F6CE03B-D3BE-49C6-B2A4-0E17803F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3DEB961D-2B84-4E52-A71A-1C55CFFD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1729D4-A164-47A3-830D-E792BCE699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727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reas de Cres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AA794-F088-4753-95A0-021064EE6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4166"/>
            <a:ext cx="10515600" cy="567873"/>
          </a:xfrm>
          <a:prstGeom prst="rect">
            <a:avLst/>
          </a:prstGeom>
        </p:spPr>
        <p:txBody>
          <a:bodyPr rtlCol="0"/>
          <a:lstStyle>
            <a:lvl1pPr algn="ctr">
              <a:defRPr lang="pt-B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C3E83D-2F76-4F03-9EF6-81DED406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D99F77-FE1A-4CD5-8B1C-50D8981A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84CA1C4-7C3D-4FAE-B5FC-D235F6D9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1729D4-A164-47A3-830D-E792BCE699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948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C8E96375-73CE-4ED7-90B6-293AB27ED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 spc="400" baseline="0"/>
            </a:lvl1pPr>
          </a:lstStyle>
          <a:p>
            <a:pPr rtl="0"/>
            <a:r>
              <a:rPr lang="pt-BR"/>
              <a:t>Clique para adicionar foto</a:t>
            </a: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4E8AED7C-EFC3-4427-AD37-E7AA4AF0C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181910"/>
            <a:ext cx="12192000" cy="3352227"/>
          </a:xfrm>
          <a:custGeom>
            <a:avLst/>
            <a:gdLst>
              <a:gd name="connsiteX0" fmla="*/ 11721830 w 12192000"/>
              <a:gd name="connsiteY0" fmla="*/ 0 h 3352227"/>
              <a:gd name="connsiteX1" fmla="*/ 12192000 w 12192000"/>
              <a:gd name="connsiteY1" fmla="*/ 0 h 3352227"/>
              <a:gd name="connsiteX2" fmla="*/ 12192000 w 12192000"/>
              <a:gd name="connsiteY2" fmla="*/ 3352227 h 3352227"/>
              <a:gd name="connsiteX3" fmla="*/ 11721830 w 12192000"/>
              <a:gd name="connsiteY3" fmla="*/ 3352227 h 3352227"/>
              <a:gd name="connsiteX4" fmla="*/ 0 w 12192000"/>
              <a:gd name="connsiteY4" fmla="*/ 0 h 3352227"/>
              <a:gd name="connsiteX5" fmla="*/ 5525311 w 12192000"/>
              <a:gd name="connsiteY5" fmla="*/ 0 h 3352227"/>
              <a:gd name="connsiteX6" fmla="*/ 5525311 w 12192000"/>
              <a:gd name="connsiteY6" fmla="*/ 3352227 h 3352227"/>
              <a:gd name="connsiteX7" fmla="*/ 0 w 12192000"/>
              <a:gd name="connsiteY7" fmla="*/ 3352227 h 33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352227">
                <a:moveTo>
                  <a:pt x="11721830" y="0"/>
                </a:moveTo>
                <a:lnTo>
                  <a:pt x="12192000" y="0"/>
                </a:lnTo>
                <a:lnTo>
                  <a:pt x="12192000" y="3352227"/>
                </a:lnTo>
                <a:lnTo>
                  <a:pt x="11721830" y="3352227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3352227"/>
                </a:lnTo>
                <a:lnTo>
                  <a:pt x="0" y="335222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rIns="7315200" rtlCol="0" anchor="b"/>
          <a:lstStyle>
            <a:lvl1pPr>
              <a:defRPr lang="pt-BR" sz="3200" cap="all" spc="200" baseline="0" dirty="0"/>
            </a:lvl1pPr>
          </a:lstStyle>
          <a:p>
            <a:pPr marL="0" lvl="0" rtl="0"/>
            <a:r>
              <a:rPr lang="pt-BR"/>
              <a:t>Clique para adicionar um título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2FF0B66-A4D6-423A-AC8B-48E8CD7DF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534137"/>
            <a:ext cx="12192000" cy="1141953"/>
          </a:xfrm>
          <a:custGeom>
            <a:avLst/>
            <a:gdLst>
              <a:gd name="connsiteX0" fmla="*/ 11721830 w 12192000"/>
              <a:gd name="connsiteY0" fmla="*/ 1 h 1141953"/>
              <a:gd name="connsiteX1" fmla="*/ 12192000 w 12192000"/>
              <a:gd name="connsiteY1" fmla="*/ 1 h 1141953"/>
              <a:gd name="connsiteX2" fmla="*/ 12192000 w 12192000"/>
              <a:gd name="connsiteY2" fmla="*/ 1141953 h 1141953"/>
              <a:gd name="connsiteX3" fmla="*/ 11721830 w 12192000"/>
              <a:gd name="connsiteY3" fmla="*/ 1141953 h 1141953"/>
              <a:gd name="connsiteX4" fmla="*/ 0 w 12192000"/>
              <a:gd name="connsiteY4" fmla="*/ 0 h 1141953"/>
              <a:gd name="connsiteX5" fmla="*/ 5525311 w 12192000"/>
              <a:gd name="connsiteY5" fmla="*/ 0 h 1141953"/>
              <a:gd name="connsiteX6" fmla="*/ 5525311 w 12192000"/>
              <a:gd name="connsiteY6" fmla="*/ 1141952 h 1141953"/>
              <a:gd name="connsiteX7" fmla="*/ 0 w 12192000"/>
              <a:gd name="connsiteY7" fmla="*/ 1141952 h 114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141953">
                <a:moveTo>
                  <a:pt x="11721830" y="1"/>
                </a:moveTo>
                <a:lnTo>
                  <a:pt x="12192000" y="1"/>
                </a:lnTo>
                <a:lnTo>
                  <a:pt x="12192000" y="1141953"/>
                </a:lnTo>
                <a:lnTo>
                  <a:pt x="11721830" y="1141953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1141952"/>
                </a:lnTo>
                <a:lnTo>
                  <a:pt x="0" y="1141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tIns="137160" rIns="6400800" rtlCol="0" anchor="t"/>
          <a:lstStyle>
            <a:lvl1pPr marL="0" indent="0">
              <a:buNone/>
              <a:defRPr lang="pt-BR" sz="2000" b="0" i="0" spc="200" baseline="0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228600" lvl="0" indent="-228600" rtl="0"/>
            <a:r>
              <a:rPr lang="pt-BR"/>
              <a:t>Clique para adicionar um nome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C52883E-0EA3-4DCA-BB78-AD84BBE5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1860F9-7B15-486D-B68B-1D5E02F6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90B89DE-8ADC-4391-8EAF-C713EA6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91729D4-A164-47A3-830D-E792BCE699E4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06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93D2BF-453A-45BE-9E29-EC3F8D9F5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846" y="1487527"/>
            <a:ext cx="2581554" cy="1325563"/>
          </a:xfrm>
          <a:prstGeom prst="rect">
            <a:avLst/>
          </a:prstGeom>
        </p:spPr>
        <p:txBody>
          <a:bodyPr rtlCol="0" anchor="b"/>
          <a:lstStyle>
            <a:lvl1pPr algn="ctr">
              <a:defRPr lang="pt-B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51" name="Espaço Reservado para Imagem 9">
            <a:extLst>
              <a:ext uri="{FF2B5EF4-FFF2-40B4-BE49-F238E27FC236}">
                <a16:creationId xmlns:a16="http://schemas.microsoft.com/office/drawing/2014/main" id="{C47B8159-559E-42C4-AA5B-7642DE4274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3630" y="677419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/>
              <a:t>Clique para adicionar a foto</a:t>
            </a:r>
          </a:p>
        </p:txBody>
      </p:sp>
      <p:sp>
        <p:nvSpPr>
          <p:cNvPr id="52" name="Espaço Reservado para Texto 17">
            <a:extLst>
              <a:ext uri="{FF2B5EF4-FFF2-40B4-BE49-F238E27FC236}">
                <a16:creationId xmlns:a16="http://schemas.microsoft.com/office/drawing/2014/main" id="{9E9FA76D-767D-4F48-9238-F384F4D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3628" y="2299842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/>
              <a:t>Clique para adicionar o nome</a:t>
            </a:r>
          </a:p>
        </p:txBody>
      </p:sp>
      <p:sp>
        <p:nvSpPr>
          <p:cNvPr id="53" name="Espaço Reservado para Texto 17">
            <a:extLst>
              <a:ext uri="{FF2B5EF4-FFF2-40B4-BE49-F238E27FC236}">
                <a16:creationId xmlns:a16="http://schemas.microsoft.com/office/drawing/2014/main" id="{40F2B787-B1D2-493C-ABA2-D6E69C4800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3628" y="2774990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 sz="1200" b="0" i="0" cap="none" spc="200" baseline="0"/>
            </a:lvl1pPr>
          </a:lstStyle>
          <a:p>
            <a:pPr lvl="0" rtl="0"/>
            <a:r>
              <a:rPr lang="pt-BR"/>
              <a:t>Clique para o título</a:t>
            </a:r>
          </a:p>
        </p:txBody>
      </p:sp>
      <p:sp>
        <p:nvSpPr>
          <p:cNvPr id="54" name="Espaço Reservado para Imagem 9">
            <a:extLst>
              <a:ext uri="{FF2B5EF4-FFF2-40B4-BE49-F238E27FC236}">
                <a16:creationId xmlns:a16="http://schemas.microsoft.com/office/drawing/2014/main" id="{7FCC4980-412C-49F7-BF30-8693DD9EAC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31774" y="677419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/>
              <a:t>Clique para adicionar a foto</a:t>
            </a:r>
          </a:p>
        </p:txBody>
      </p:sp>
      <p:sp>
        <p:nvSpPr>
          <p:cNvPr id="55" name="Espaço Reservado para Texto 17">
            <a:extLst>
              <a:ext uri="{FF2B5EF4-FFF2-40B4-BE49-F238E27FC236}">
                <a16:creationId xmlns:a16="http://schemas.microsoft.com/office/drawing/2014/main" id="{B9BD60DD-95CB-47D1-9C2F-5ACD388206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31772" y="2299842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/>
              <a:t>Clique para adicionar o nome</a:t>
            </a:r>
          </a:p>
        </p:txBody>
      </p:sp>
      <p:sp>
        <p:nvSpPr>
          <p:cNvPr id="56" name="Espaço Reservado para Texto 17">
            <a:extLst>
              <a:ext uri="{FF2B5EF4-FFF2-40B4-BE49-F238E27FC236}">
                <a16:creationId xmlns:a16="http://schemas.microsoft.com/office/drawing/2014/main" id="{19FF93B2-766D-4558-94BE-49F215C0FF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1772" y="2774990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 sz="1200" b="0" i="0" cap="none" spc="200" baseline="0"/>
            </a:lvl1pPr>
          </a:lstStyle>
          <a:p>
            <a:pPr lvl="0" rtl="0"/>
            <a:r>
              <a:rPr lang="pt-BR"/>
              <a:t>Clique para o título</a:t>
            </a:r>
          </a:p>
        </p:txBody>
      </p:sp>
      <p:sp>
        <p:nvSpPr>
          <p:cNvPr id="57" name="Espaço Reservado para Imagem 9">
            <a:extLst>
              <a:ext uri="{FF2B5EF4-FFF2-40B4-BE49-F238E27FC236}">
                <a16:creationId xmlns:a16="http://schemas.microsoft.com/office/drawing/2014/main" id="{F16F9FCC-4EE2-4D18-8257-694E9C80F54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93630" y="3250138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/>
              <a:t>Clique para adicionar a foto</a:t>
            </a:r>
          </a:p>
        </p:txBody>
      </p:sp>
      <p:sp>
        <p:nvSpPr>
          <p:cNvPr id="58" name="Espaço Reservado para Texto 17">
            <a:extLst>
              <a:ext uri="{FF2B5EF4-FFF2-40B4-BE49-F238E27FC236}">
                <a16:creationId xmlns:a16="http://schemas.microsoft.com/office/drawing/2014/main" id="{F434B9BC-2EC7-4433-BAA8-039EB5BED5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3628" y="4872561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/>
              <a:t>Clique para adicionar o nome</a:t>
            </a:r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id="{6F08FB05-53FB-4C19-A35C-592C4DFDF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3628" y="5347709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200" b="0" i="0" cap="none" spc="200" baseline="0"/>
            </a:lvl1pPr>
          </a:lstStyle>
          <a:p>
            <a:pPr lvl="0" rtl="0"/>
            <a:r>
              <a:rPr lang="pt-BR"/>
              <a:t>Clique para o título</a:t>
            </a:r>
          </a:p>
        </p:txBody>
      </p:sp>
      <p:sp>
        <p:nvSpPr>
          <p:cNvPr id="60" name="Espaço Reservado para Imagem 9">
            <a:extLst>
              <a:ext uri="{FF2B5EF4-FFF2-40B4-BE49-F238E27FC236}">
                <a16:creationId xmlns:a16="http://schemas.microsoft.com/office/drawing/2014/main" id="{9589D7D2-07DF-415C-A139-E911869A1BC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31774" y="3250138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/>
              <a:t>Clique para adicionar foto</a:t>
            </a:r>
          </a:p>
        </p:txBody>
      </p:sp>
      <p:sp>
        <p:nvSpPr>
          <p:cNvPr id="61" name="Espaço Reservado para Texto 17">
            <a:extLst>
              <a:ext uri="{FF2B5EF4-FFF2-40B4-BE49-F238E27FC236}">
                <a16:creationId xmlns:a16="http://schemas.microsoft.com/office/drawing/2014/main" id="{E622F2E3-2C07-4ABC-A803-40361BBB73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31772" y="4872561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/>
              <a:t>Clique para adicionar o nome</a:t>
            </a:r>
          </a:p>
        </p:txBody>
      </p:sp>
      <p:sp>
        <p:nvSpPr>
          <p:cNvPr id="62" name="Espaço Reservado para Texto 17">
            <a:extLst>
              <a:ext uri="{FF2B5EF4-FFF2-40B4-BE49-F238E27FC236}">
                <a16:creationId xmlns:a16="http://schemas.microsoft.com/office/drawing/2014/main" id="{B505FD93-2404-46B6-9EE0-9CABFC5233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31772" y="5347709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 sz="1200" b="0" i="0" cap="none" spc="200" baseline="0"/>
            </a:lvl1pPr>
          </a:lstStyle>
          <a:p>
            <a:pPr lvl="0" rtl="0"/>
            <a:r>
              <a:rPr lang="pt-BR"/>
              <a:t>Clique para o título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1729D4-A164-47A3-830D-E792BCE699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075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0116A5-69B8-43BF-B141-AC2A4B6CE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217" y="1207697"/>
            <a:ext cx="2970156" cy="1622912"/>
          </a:xfrm>
          <a:prstGeom prst="rect">
            <a:avLst/>
          </a:prstGeom>
        </p:spPr>
        <p:txBody>
          <a:bodyPr rtlCol="0" anchor="b"/>
          <a:lstStyle>
            <a:lvl1pPr algn="ctr">
              <a:defRPr lang="pt-B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80553" y="1153717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/>
              <a:t>Clique para adicionar a foto</a:t>
            </a:r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1733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/>
              <a:t>Clique para adicionar o nome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1733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pt-BR" sz="1100" b="0" i="0" cap="none" spc="200" baseline="0"/>
            </a:lvl1pPr>
          </a:lstStyle>
          <a:p>
            <a:pPr lvl="0" rtl="0"/>
            <a:r>
              <a:rPr lang="pt-BR"/>
              <a:t>Clique para adicionar um título</a:t>
            </a:r>
          </a:p>
        </p:txBody>
      </p:sp>
      <p:sp>
        <p:nvSpPr>
          <p:cNvPr id="28" name="Espaço Reservado para Imagem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891925" y="1153717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/>
              <a:t>Clique para adicionar a foto</a:t>
            </a:r>
          </a:p>
        </p:txBody>
      </p:sp>
      <p:sp>
        <p:nvSpPr>
          <p:cNvPr id="11" name="Espaço Reservado para Texto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3105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/>
              <a:t>Clique para adicionar o nome</a:t>
            </a:r>
          </a:p>
        </p:txBody>
      </p:sp>
      <p:sp>
        <p:nvSpPr>
          <p:cNvPr id="12" name="Espaço Reservado para Texto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63105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pt-BR" sz="1100" b="0" i="0" cap="none" spc="200" baseline="0"/>
            </a:lvl1pPr>
          </a:lstStyle>
          <a:p>
            <a:pPr lvl="0" rtl="0"/>
            <a:r>
              <a:rPr lang="pt-BR"/>
              <a:t>Clique para adicionar um título</a:t>
            </a:r>
          </a:p>
        </p:txBody>
      </p:sp>
      <p:sp>
        <p:nvSpPr>
          <p:cNvPr id="29" name="Espaço Reservado para Imagem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003297" y="1153717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/>
              <a:t>Clique para adicionar a foto</a:t>
            </a:r>
          </a:p>
        </p:txBody>
      </p:sp>
      <p:sp>
        <p:nvSpPr>
          <p:cNvPr id="14" name="Espaço Reservado para Texto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4476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/>
              <a:t>Clique para adicionar o nome</a:t>
            </a:r>
          </a:p>
        </p:txBody>
      </p:sp>
      <p:sp>
        <p:nvSpPr>
          <p:cNvPr id="15" name="Espaço Reservado para Texto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74476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pt-BR" sz="1100" b="0" i="0" cap="none" spc="200" baseline="0"/>
            </a:lvl1pPr>
          </a:lstStyle>
          <a:p>
            <a:pPr lvl="0" rtl="0"/>
            <a:r>
              <a:rPr lang="pt-BR"/>
              <a:t>Clique para adicionar um título</a:t>
            </a:r>
          </a:p>
        </p:txBody>
      </p:sp>
      <p:sp>
        <p:nvSpPr>
          <p:cNvPr id="37" name="Espaço Reservado para Imagem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14667" y="1153717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/>
              <a:t>Clique para adicionar a foto</a:t>
            </a:r>
          </a:p>
        </p:txBody>
      </p:sp>
      <p:sp>
        <p:nvSpPr>
          <p:cNvPr id="33" name="Espaço Reservado para Texto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85846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/>
              <a:t>Clique para adicionar o nome</a:t>
            </a:r>
          </a:p>
        </p:txBody>
      </p:sp>
      <p:sp>
        <p:nvSpPr>
          <p:cNvPr id="34" name="Espaço Reservado para Texto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85846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pt-BR" sz="1100" b="0" i="0" cap="none" spc="200" baseline="0"/>
            </a:lvl1pPr>
          </a:lstStyle>
          <a:p>
            <a:pPr lvl="0" rtl="0"/>
            <a:r>
              <a:rPr lang="pt-BR"/>
              <a:t>Clique para adicionar um título</a:t>
            </a:r>
          </a:p>
        </p:txBody>
      </p:sp>
      <p:sp>
        <p:nvSpPr>
          <p:cNvPr id="30" name="Espaço Reservado para Imagem 9">
            <a:extLst>
              <a:ext uri="{FF2B5EF4-FFF2-40B4-BE49-F238E27FC236}">
                <a16:creationId xmlns:a16="http://schemas.microsoft.com/office/drawing/2014/main" id="{B50A84FF-F66B-4AB8-837C-E3025F19E9C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780553" y="3614936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/>
              <a:t>Clique para adicionar a foto</a:t>
            </a:r>
          </a:p>
        </p:txBody>
      </p:sp>
      <p:sp>
        <p:nvSpPr>
          <p:cNvPr id="17" name="Espaço Reservado para Texto 17">
            <a:extLst>
              <a:ext uri="{FF2B5EF4-FFF2-40B4-BE49-F238E27FC236}">
                <a16:creationId xmlns:a16="http://schemas.microsoft.com/office/drawing/2014/main" id="{540D9937-87C5-40B3-86E6-F1CBFCA40C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1733" y="4767397"/>
            <a:ext cx="2069691" cy="47640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/>
              <a:t>Clique para adicionar o nome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:a16="http://schemas.microsoft.com/office/drawing/2014/main" id="{C81570DE-3568-4F16-9DF8-269B29DDE6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1733" y="5242840"/>
            <a:ext cx="2069691" cy="69719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pt-BR" sz="1100" b="0" i="0" cap="none" spc="200" baseline="0"/>
            </a:lvl1pPr>
          </a:lstStyle>
          <a:p>
            <a:pPr lvl="0" rtl="0"/>
            <a:r>
              <a:rPr lang="pt-BR"/>
              <a:t>Clique para adicionar um título</a:t>
            </a:r>
          </a:p>
        </p:txBody>
      </p:sp>
      <p:sp>
        <p:nvSpPr>
          <p:cNvPr id="31" name="Espaço Reservado para Imagem 9">
            <a:extLst>
              <a:ext uri="{FF2B5EF4-FFF2-40B4-BE49-F238E27FC236}">
                <a16:creationId xmlns:a16="http://schemas.microsoft.com/office/drawing/2014/main" id="{41C26642-ECFF-4F11-B242-BBBA5D672D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891925" y="3614936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/>
              <a:t>Clique para adicionar a foto</a:t>
            </a:r>
          </a:p>
        </p:txBody>
      </p:sp>
      <p:sp>
        <p:nvSpPr>
          <p:cNvPr id="22" name="Espaço Reservado para Texto 17">
            <a:extLst>
              <a:ext uri="{FF2B5EF4-FFF2-40B4-BE49-F238E27FC236}">
                <a16:creationId xmlns:a16="http://schemas.microsoft.com/office/drawing/2014/main" id="{5E4E35F3-EC7A-489D-985F-0CA9F0402B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63105" y="4768651"/>
            <a:ext cx="2069691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/>
              <a:t>Clique para adicionar o nome</a:t>
            </a:r>
          </a:p>
        </p:txBody>
      </p:sp>
      <p:sp>
        <p:nvSpPr>
          <p:cNvPr id="23" name="Espaço Reservado para Texto 17">
            <a:extLst>
              <a:ext uri="{FF2B5EF4-FFF2-40B4-BE49-F238E27FC236}">
                <a16:creationId xmlns:a16="http://schemas.microsoft.com/office/drawing/2014/main" id="{55AFBE6C-8E28-48EC-8798-5E463B8E47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63105" y="5243800"/>
            <a:ext cx="2069691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pt-BR" sz="1100" b="0" i="0" cap="none" spc="200" baseline="0"/>
            </a:lvl1pPr>
          </a:lstStyle>
          <a:p>
            <a:pPr lvl="0" rtl="0"/>
            <a:r>
              <a:rPr lang="pt-BR"/>
              <a:t>Clique para adicionar um título</a:t>
            </a:r>
          </a:p>
        </p:txBody>
      </p:sp>
      <p:sp>
        <p:nvSpPr>
          <p:cNvPr id="32" name="Espaço Reservado para Imagem 9">
            <a:extLst>
              <a:ext uri="{FF2B5EF4-FFF2-40B4-BE49-F238E27FC236}">
                <a16:creationId xmlns:a16="http://schemas.microsoft.com/office/drawing/2014/main" id="{BCC40003-8966-4A03-9C79-EB95966FFE0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03297" y="3614936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/>
              <a:t>Clique para adicionar a foto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:a16="http://schemas.microsoft.com/office/drawing/2014/main" id="{023FE51B-CC62-42E7-BCF7-123DB0B924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4476" y="4768651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/>
              <a:t>Clique para adicionar o nome</a:t>
            </a:r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id="{3CA6C07A-2E37-4897-AF99-5152B241E3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4476" y="5243800"/>
            <a:ext cx="2069690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pt-BR" sz="1100" b="0" i="0" cap="none" spc="200" baseline="0"/>
            </a:lvl1pPr>
          </a:lstStyle>
          <a:p>
            <a:pPr lvl="0" rtl="0"/>
            <a:r>
              <a:rPr lang="pt-BR"/>
              <a:t>Clique para adicionar um título</a:t>
            </a:r>
          </a:p>
        </p:txBody>
      </p:sp>
      <p:sp>
        <p:nvSpPr>
          <p:cNvPr id="38" name="Espaço Reservado para Imagem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14667" y="3614936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/>
              <a:t>Clique para adicionar foto</a:t>
            </a:r>
          </a:p>
        </p:txBody>
      </p:sp>
      <p:sp>
        <p:nvSpPr>
          <p:cNvPr id="35" name="Espaço Reservado para Texto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85846" y="4768651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pt-B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/>
              <a:t>Clique para adicionar o nome</a:t>
            </a:r>
          </a:p>
        </p:txBody>
      </p:sp>
      <p:sp>
        <p:nvSpPr>
          <p:cNvPr id="36" name="Espaço Reservado para Texto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85846" y="5243800"/>
            <a:ext cx="2069690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pt-BR" sz="1100" b="0" i="0" cap="none" spc="200" baseline="0"/>
            </a:lvl1pPr>
          </a:lstStyle>
          <a:p>
            <a:pPr lvl="0" rtl="0"/>
            <a:r>
              <a:rPr lang="pt-BR"/>
              <a:t>Clique para adicionar um título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91729D4-A164-47A3-830D-E792BCE699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FB4E19-B10C-43FA-AB4B-5D0396BD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5C552B-0CAD-4920-B258-233A9F86D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E983FFB-15A3-4B11-A130-4565577A3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1729D4-A164-47A3-830D-E792BCE699E4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64" r:id="rId11"/>
    <p:sldLayoutId id="2147483658" r:id="rId12"/>
    <p:sldLayoutId id="2147483659" r:id="rId13"/>
    <p:sldLayoutId id="2147483660" r:id="rId14"/>
    <p:sldLayoutId id="2147483661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AF293EB-9361-A194-1CEE-414B7821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978" y="364409"/>
            <a:ext cx="4137953" cy="6158941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088BA0C8-FDCC-8701-65D1-10DA8CCA7F1F}"/>
              </a:ext>
            </a:extLst>
          </p:cNvPr>
          <p:cNvSpPr txBox="1"/>
          <p:nvPr/>
        </p:nvSpPr>
        <p:spPr>
          <a:xfrm>
            <a:off x="1075554" y="1773624"/>
            <a:ext cx="545587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Contabilidade</a:t>
            </a:r>
            <a:r>
              <a:rPr sz="4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Gerencial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spc="-10" dirty="0">
                <a:latin typeface="Arial" panose="020B0604020202020204" pitchFamily="34" charset="0"/>
                <a:cs typeface="Arial" panose="020B0604020202020204" pitchFamily="34" charset="0"/>
              </a:rPr>
              <a:t>  (Processo </a:t>
            </a:r>
            <a:r>
              <a:rPr lang="pt-BR" sz="4000" spc="-10" dirty="0" err="1">
                <a:latin typeface="Arial" panose="020B0604020202020204" pitchFamily="34" charset="0"/>
                <a:cs typeface="Arial" panose="020B0604020202020204" pitchFamily="34" charset="0"/>
              </a:rPr>
              <a:t>Decisorial</a:t>
            </a:r>
            <a:r>
              <a:rPr lang="pt-BR" sz="4000" spc="-1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UMC">
            <a:extLst>
              <a:ext uri="{FF2B5EF4-FFF2-40B4-BE49-F238E27FC236}">
                <a16:creationId xmlns:a16="http://schemas.microsoft.com/office/drawing/2014/main" id="{F39EADC3-CA71-C715-BC2B-14ABFD5D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58" y="3324464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ponto de equilíbrio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D55D06A-5F48-A0C9-2A8C-3D4B72822DA4}"/>
              </a:ext>
            </a:extLst>
          </p:cNvPr>
          <p:cNvGrpSpPr/>
          <p:nvPr/>
        </p:nvGrpSpPr>
        <p:grpSpPr>
          <a:xfrm>
            <a:off x="2567834" y="1949624"/>
            <a:ext cx="5828522" cy="2958751"/>
            <a:chOff x="3303038" y="2499657"/>
            <a:chExt cx="4093027" cy="1718725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AC088D7D-BAF0-4A7A-2DF2-C08D12ED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7849" y="2499657"/>
              <a:ext cx="4058216" cy="1717779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2F577967-2E3E-C8BB-1DC0-272C3C5AD36F}"/>
                </a:ext>
              </a:extLst>
            </p:cNvPr>
            <p:cNvSpPr/>
            <p:nvPr/>
          </p:nvSpPr>
          <p:spPr>
            <a:xfrm>
              <a:off x="3303038" y="2500604"/>
              <a:ext cx="4058216" cy="1717778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object 11">
            <a:extLst>
              <a:ext uri="{FF2B5EF4-FFF2-40B4-BE49-F238E27FC236}">
                <a16:creationId xmlns:a16="http://schemas.microsoft.com/office/drawing/2014/main" id="{6921BEE1-DD84-737F-BAFA-9059A8114890}"/>
              </a:ext>
            </a:extLst>
          </p:cNvPr>
          <p:cNvSpPr txBox="1"/>
          <p:nvPr/>
        </p:nvSpPr>
        <p:spPr>
          <a:xfrm>
            <a:off x="721826" y="1509928"/>
            <a:ext cx="10222981" cy="171777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Conceito</a:t>
            </a:r>
            <a:r>
              <a:rPr sz="2400" b="1" spc="-1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geral</a:t>
            </a:r>
            <a:endParaRPr sz="24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No ponto de equilíbrio a receita produzida pela quantidade vendida se iguala  ao custo total + despesas fixas, ou seja, Lucro = 0;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A margem de contribuição (Receita – Custo Variável Unitário) deverá ser</a:t>
            </a:r>
          </a:p>
          <a:p>
            <a:pPr marL="354965">
              <a:lnSpc>
                <a:spcPct val="100000"/>
              </a:lnSpc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suficiente para cobrir os custos fixos;</a:t>
            </a: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0DE64158-189D-571E-DCFA-70D23422BB55}"/>
              </a:ext>
            </a:extLst>
          </p:cNvPr>
          <p:cNvSpPr txBox="1"/>
          <p:nvPr/>
        </p:nvSpPr>
        <p:spPr>
          <a:xfrm>
            <a:off x="718687" y="3862389"/>
            <a:ext cx="10222981" cy="179472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z="2400" b="1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Ponto de Equilíbrio:  Econômico e Financeiro</a:t>
            </a:r>
            <a:endParaRPr sz="2400" dirty="0">
              <a:latin typeface="Calibri"/>
              <a:cs typeface="Calibri"/>
            </a:endParaRPr>
          </a:p>
          <a:p>
            <a:pPr marL="297815" marR="259715" indent="-285750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Contábil: 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vendas em que a empresa cobre todos os seus custos fixos + despesas fixas;</a:t>
            </a:r>
          </a:p>
          <a:p>
            <a:pPr marL="297815" marR="259715" indent="-285750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Econômico: 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vendas em que a empresa cobre custo fixo + despesas fixas + custo de capital;</a:t>
            </a:r>
          </a:p>
          <a:p>
            <a:pPr marL="297815" marR="541020" indent="-285750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Financeiro: 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a receita produzida está cobrindo custo fixo + despesas fixas  “desembolsáveis” (excluindo a depreciação e amortização);</a:t>
            </a:r>
          </a:p>
        </p:txBody>
      </p:sp>
      <p:pic>
        <p:nvPicPr>
          <p:cNvPr id="2" name="Picture 2" descr="UMC">
            <a:extLst>
              <a:ext uri="{FF2B5EF4-FFF2-40B4-BE49-F238E27FC236}">
                <a16:creationId xmlns:a16="http://schemas.microsoft.com/office/drawing/2014/main" id="{0687B1B1-32E2-879E-2E8D-9B0B39150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2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ponto de equilíbrio contábil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A255708-0BB0-498F-5E6F-6C0ED773F64D}"/>
              </a:ext>
            </a:extLst>
          </p:cNvPr>
          <p:cNvSpPr txBox="1"/>
          <p:nvPr/>
        </p:nvSpPr>
        <p:spPr>
          <a:xfrm>
            <a:off x="600731" y="3703741"/>
            <a:ext cx="107302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Onde:</a:t>
            </a:r>
          </a:p>
          <a:p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Custos Fixos Totais: são os custos que não variam com o volume de produção ou vendas, como</a:t>
            </a:r>
          </a:p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  aluguel, salários fixos, etc.</a:t>
            </a:r>
          </a:p>
          <a:p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Margem de Contribuição Unitária: é a diferença entre o preço de venda unitário e o custo variável</a:t>
            </a:r>
          </a:p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 unitário.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5BD4EA1-4A0A-A326-B51B-0751E1185A9E}"/>
              </a:ext>
            </a:extLst>
          </p:cNvPr>
          <p:cNvSpPr/>
          <p:nvPr/>
        </p:nvSpPr>
        <p:spPr>
          <a:xfrm>
            <a:off x="1194319" y="1292317"/>
            <a:ext cx="6876662" cy="1965028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AF10FE-0357-FAB4-3278-09643C96E02B}"/>
              </a:ext>
            </a:extLst>
          </p:cNvPr>
          <p:cNvSpPr txBox="1"/>
          <p:nvPr/>
        </p:nvSpPr>
        <p:spPr>
          <a:xfrm>
            <a:off x="1636429" y="2283308"/>
            <a:ext cx="3280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Ponto de Equilíbrio Contábil  = 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EA0AEB3-2F51-B17E-BD00-B8D80C5C70E0}"/>
              </a:ext>
            </a:extLst>
          </p:cNvPr>
          <p:cNvGrpSpPr/>
          <p:nvPr/>
        </p:nvGrpSpPr>
        <p:grpSpPr>
          <a:xfrm>
            <a:off x="4646645" y="1992483"/>
            <a:ext cx="3865984" cy="850337"/>
            <a:chOff x="2230016" y="4441742"/>
            <a:chExt cx="3865984" cy="850337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823C79A-9BF5-4C62-DCCB-9AD957E91ED3}"/>
                </a:ext>
              </a:extLst>
            </p:cNvPr>
            <p:cNvSpPr txBox="1"/>
            <p:nvPr/>
          </p:nvSpPr>
          <p:spPr>
            <a:xfrm>
              <a:off x="2835182" y="4441742"/>
              <a:ext cx="221823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Custos Fixos Totais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9EDD10D-386C-8820-7ACB-DCC5CEE7B7C2}"/>
                </a:ext>
              </a:extLst>
            </p:cNvPr>
            <p:cNvSpPr txBox="1"/>
            <p:nvPr/>
          </p:nvSpPr>
          <p:spPr>
            <a:xfrm>
              <a:off x="2311344" y="4984302"/>
              <a:ext cx="37846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Margem de Contribuição Unitária</a:t>
              </a:r>
            </a:p>
          </p:txBody>
        </p: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D11C9B73-7869-E1E3-2222-40E360B47F08}"/>
                </a:ext>
              </a:extLst>
            </p:cNvPr>
            <p:cNvCxnSpPr>
              <a:cxnSpLocks/>
            </p:cNvCxnSpPr>
            <p:nvPr/>
          </p:nvCxnSpPr>
          <p:spPr>
            <a:xfrm>
              <a:off x="2230016" y="4917233"/>
              <a:ext cx="28234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A526BF-AA1C-14AA-3D4D-949C4621208D}"/>
              </a:ext>
            </a:extLst>
          </p:cNvPr>
          <p:cNvSpPr txBox="1"/>
          <p:nvPr/>
        </p:nvSpPr>
        <p:spPr>
          <a:xfrm>
            <a:off x="1636429" y="1359061"/>
            <a:ext cx="3280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Fórmula:</a:t>
            </a:r>
          </a:p>
        </p:txBody>
      </p:sp>
      <p:pic>
        <p:nvPicPr>
          <p:cNvPr id="10" name="Picture 2" descr="UMC">
            <a:extLst>
              <a:ext uri="{FF2B5EF4-FFF2-40B4-BE49-F238E27FC236}">
                <a16:creationId xmlns:a16="http://schemas.microsoft.com/office/drawing/2014/main" id="{923A254D-99D8-0C4C-6A52-BB0024EA6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7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9E49FF47-159F-D79A-B45A-73D9492C3180}"/>
              </a:ext>
            </a:extLst>
          </p:cNvPr>
          <p:cNvSpPr/>
          <p:nvPr/>
        </p:nvSpPr>
        <p:spPr>
          <a:xfrm>
            <a:off x="1194318" y="1292317"/>
            <a:ext cx="7318311" cy="1965028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ponto de equilíbrio contábil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1AA194-9F1A-AF55-EEE2-41BC7E263218}"/>
              </a:ext>
            </a:extLst>
          </p:cNvPr>
          <p:cNvSpPr txBox="1"/>
          <p:nvPr/>
        </p:nvSpPr>
        <p:spPr>
          <a:xfrm>
            <a:off x="1636429" y="2283308"/>
            <a:ext cx="3280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Ponto de Equilíbrio Contábil  = 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DF01ED5-6F8A-CD15-387B-7C375ADEAF76}"/>
              </a:ext>
            </a:extLst>
          </p:cNvPr>
          <p:cNvGrpSpPr/>
          <p:nvPr/>
        </p:nvGrpSpPr>
        <p:grpSpPr>
          <a:xfrm>
            <a:off x="4646645" y="1992483"/>
            <a:ext cx="3865984" cy="850337"/>
            <a:chOff x="2230016" y="4441742"/>
            <a:chExt cx="3865984" cy="850337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DAEAFE2-59A8-A9F6-E09B-DB2B1ACFA217}"/>
                </a:ext>
              </a:extLst>
            </p:cNvPr>
            <p:cNvSpPr txBox="1"/>
            <p:nvPr/>
          </p:nvSpPr>
          <p:spPr>
            <a:xfrm>
              <a:off x="2835182" y="4441742"/>
              <a:ext cx="221823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Custos Fixos Totais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C082D7B-4224-86FA-2AE0-876C2F1E8640}"/>
                </a:ext>
              </a:extLst>
            </p:cNvPr>
            <p:cNvSpPr txBox="1"/>
            <p:nvPr/>
          </p:nvSpPr>
          <p:spPr>
            <a:xfrm>
              <a:off x="2311344" y="4984302"/>
              <a:ext cx="37846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Margem de Contribuição Unitária</a:t>
              </a:r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18F650AA-BC61-48EC-603B-50CDC8FAC1B1}"/>
                </a:ext>
              </a:extLst>
            </p:cNvPr>
            <p:cNvCxnSpPr>
              <a:cxnSpLocks/>
            </p:cNvCxnSpPr>
            <p:nvPr/>
          </p:nvCxnSpPr>
          <p:spPr>
            <a:xfrm>
              <a:off x="2230016" y="4917233"/>
              <a:ext cx="28234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1D069AC-ECD0-16A8-FAA3-DE25C4B0C935}"/>
              </a:ext>
            </a:extLst>
          </p:cNvPr>
          <p:cNvSpPr txBox="1"/>
          <p:nvPr/>
        </p:nvSpPr>
        <p:spPr>
          <a:xfrm>
            <a:off x="1636429" y="1359061"/>
            <a:ext cx="3280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Fórmula: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FC6F85-8EB5-9348-5074-FED7C94F3BCE}"/>
              </a:ext>
            </a:extLst>
          </p:cNvPr>
          <p:cNvSpPr txBox="1"/>
          <p:nvPr/>
        </p:nvSpPr>
        <p:spPr>
          <a:xfrm>
            <a:off x="783772" y="3764589"/>
            <a:ext cx="37602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  <a:p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Custos fixos totais: R$ 50.000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Preço de venda unitário: R$ 100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Custo variável unitário: R$ 40</a:t>
            </a:r>
          </a:p>
          <a:p>
            <a:pPr>
              <a:buFont typeface="Arial" panose="020B0604020202020204" pitchFamily="34" charset="0"/>
              <a:buChar char="•"/>
            </a:pPr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EE46D20-A5F1-4C5D-C565-5A61E94CA57E}"/>
              </a:ext>
            </a:extLst>
          </p:cNvPr>
          <p:cNvSpPr txBox="1"/>
          <p:nvPr/>
        </p:nvSpPr>
        <p:spPr>
          <a:xfrm>
            <a:off x="5482095" y="4239920"/>
            <a:ext cx="927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50.000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EDB47F1-82D4-3D6F-B69E-F89964494B0D}"/>
              </a:ext>
            </a:extLst>
          </p:cNvPr>
          <p:cNvSpPr txBox="1"/>
          <p:nvPr/>
        </p:nvSpPr>
        <p:spPr>
          <a:xfrm>
            <a:off x="5415796" y="4728366"/>
            <a:ext cx="1451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100 - 40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AEB8BB4-4585-ADA6-63BD-B68F52B90EB1}"/>
              </a:ext>
            </a:extLst>
          </p:cNvPr>
          <p:cNvCxnSpPr>
            <a:cxnSpLocks/>
          </p:cNvCxnSpPr>
          <p:nvPr/>
        </p:nvCxnSpPr>
        <p:spPr>
          <a:xfrm>
            <a:off x="5213165" y="4661297"/>
            <a:ext cx="14955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gual a 20">
            <a:extLst>
              <a:ext uri="{FF2B5EF4-FFF2-40B4-BE49-F238E27FC236}">
                <a16:creationId xmlns:a16="http://schemas.microsoft.com/office/drawing/2014/main" id="{B4B0878F-86BC-55D4-B0EF-706B6E689F23}"/>
              </a:ext>
            </a:extLst>
          </p:cNvPr>
          <p:cNvSpPr/>
          <p:nvPr/>
        </p:nvSpPr>
        <p:spPr>
          <a:xfrm>
            <a:off x="6867336" y="4543746"/>
            <a:ext cx="195943" cy="196011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B1A931-F606-4418-370A-62145A1004A1}"/>
              </a:ext>
            </a:extLst>
          </p:cNvPr>
          <p:cNvSpPr txBox="1"/>
          <p:nvPr/>
        </p:nvSpPr>
        <p:spPr>
          <a:xfrm>
            <a:off x="7315210" y="4457085"/>
            <a:ext cx="2230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833,33  unidades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65A696C-9092-568C-1424-EF61F868E3EE}"/>
              </a:ext>
            </a:extLst>
          </p:cNvPr>
          <p:cNvSpPr txBox="1"/>
          <p:nvPr/>
        </p:nvSpPr>
        <p:spPr>
          <a:xfrm>
            <a:off x="844185" y="5886539"/>
            <a:ext cx="9867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Isso significa que a empresa precisa vender aproximadamente 834 unidades para cobrir todos os seus custos e não ter prejuízo nem lucro.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36BA3DB-D6EE-F759-7BE4-09B1AE12C140}"/>
              </a:ext>
            </a:extLst>
          </p:cNvPr>
          <p:cNvGrpSpPr/>
          <p:nvPr/>
        </p:nvGrpSpPr>
        <p:grpSpPr>
          <a:xfrm>
            <a:off x="7632442" y="4239920"/>
            <a:ext cx="1810138" cy="1022545"/>
            <a:chOff x="7632442" y="4239920"/>
            <a:chExt cx="1810138" cy="1022545"/>
          </a:xfrm>
        </p:grpSpPr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0F9CF822-1E33-303B-3E90-5BDFEE22479E}"/>
                </a:ext>
              </a:extLst>
            </p:cNvPr>
            <p:cNvCxnSpPr/>
            <p:nvPr/>
          </p:nvCxnSpPr>
          <p:spPr>
            <a:xfrm>
              <a:off x="7632442" y="5262465"/>
              <a:ext cx="18101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CE162759-FD7E-0985-7387-B2C7F8064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2580" y="4239920"/>
              <a:ext cx="0" cy="1022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UMC">
            <a:extLst>
              <a:ext uri="{FF2B5EF4-FFF2-40B4-BE49-F238E27FC236}">
                <a16:creationId xmlns:a16="http://schemas.microsoft.com/office/drawing/2014/main" id="{C0420FB5-105F-06C3-CAB0-E31C634D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9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9E49FF47-159F-D79A-B45A-73D9492C3180}"/>
              </a:ext>
            </a:extLst>
          </p:cNvPr>
          <p:cNvSpPr/>
          <p:nvPr/>
        </p:nvSpPr>
        <p:spPr>
          <a:xfrm>
            <a:off x="1502229" y="1292317"/>
            <a:ext cx="7987004" cy="1965028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ponto de equilíbrio econômico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1AA194-9F1A-AF55-EEE2-41BC7E263218}"/>
              </a:ext>
            </a:extLst>
          </p:cNvPr>
          <p:cNvSpPr txBox="1"/>
          <p:nvPr/>
        </p:nvSpPr>
        <p:spPr>
          <a:xfrm>
            <a:off x="1636429" y="2283308"/>
            <a:ext cx="3280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Ponto de Equilíbrio Econômico  = 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DF01ED5-6F8A-CD15-387B-7C375ADEAF76}"/>
              </a:ext>
            </a:extLst>
          </p:cNvPr>
          <p:cNvGrpSpPr/>
          <p:nvPr/>
        </p:nvGrpSpPr>
        <p:grpSpPr>
          <a:xfrm>
            <a:off x="4414056" y="2012027"/>
            <a:ext cx="4929458" cy="850337"/>
            <a:chOff x="2238022" y="4441742"/>
            <a:chExt cx="6131536" cy="850337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DAEAFE2-59A8-A9F6-E09B-DB2B1ACFA217}"/>
                </a:ext>
              </a:extLst>
            </p:cNvPr>
            <p:cNvSpPr txBox="1"/>
            <p:nvPr/>
          </p:nvSpPr>
          <p:spPr>
            <a:xfrm>
              <a:off x="2238022" y="4441742"/>
              <a:ext cx="613153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Custos Fixos Totais + Remuneração Mínima Esperada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C082D7B-4224-86FA-2AE0-876C2F1E8640}"/>
                </a:ext>
              </a:extLst>
            </p:cNvPr>
            <p:cNvSpPr txBox="1"/>
            <p:nvPr/>
          </p:nvSpPr>
          <p:spPr>
            <a:xfrm>
              <a:off x="3197753" y="4984302"/>
              <a:ext cx="37846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Margem de Contribuição Unitária</a:t>
              </a:r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18F650AA-BC61-48EC-603B-50CDC8FAC1B1}"/>
                </a:ext>
              </a:extLst>
            </p:cNvPr>
            <p:cNvCxnSpPr>
              <a:cxnSpLocks/>
            </p:cNvCxnSpPr>
            <p:nvPr/>
          </p:nvCxnSpPr>
          <p:spPr>
            <a:xfrm>
              <a:off x="2238022" y="4866911"/>
              <a:ext cx="56247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A255708-0BB0-498F-5E6F-6C0ED773F64D}"/>
              </a:ext>
            </a:extLst>
          </p:cNvPr>
          <p:cNvSpPr txBox="1"/>
          <p:nvPr/>
        </p:nvSpPr>
        <p:spPr>
          <a:xfrm>
            <a:off x="600731" y="3374735"/>
            <a:ext cx="107302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Onde:</a:t>
            </a:r>
          </a:p>
          <a:p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Custos Fixos Totais: são os custos que não variam com o volume de produção ou vendas, como</a:t>
            </a:r>
          </a:p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    aluguel, salários fixos, etc.</a:t>
            </a:r>
          </a:p>
          <a:p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Remuneração Mínima Esperada: Refere-se ao custo de oportunidade, ou seja, a rentabilidade mínima que o capital investido na empresa deveria gerar. Pode ser estimada, por exemplo, como a rentabilidade de um investimento em renda fixa ou outros ativos.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Margem de Contribuição Unitária: é a diferença entre o preço de venda unitário e o custo variável</a:t>
            </a:r>
          </a:p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    unitário.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1D069AC-ECD0-16A8-FAA3-DE25C4B0C935}"/>
              </a:ext>
            </a:extLst>
          </p:cNvPr>
          <p:cNvSpPr txBox="1"/>
          <p:nvPr/>
        </p:nvSpPr>
        <p:spPr>
          <a:xfrm>
            <a:off x="1636429" y="1359061"/>
            <a:ext cx="3280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Fórmula:</a:t>
            </a:r>
          </a:p>
        </p:txBody>
      </p:sp>
      <p:pic>
        <p:nvPicPr>
          <p:cNvPr id="2" name="Picture 2" descr="UMC">
            <a:extLst>
              <a:ext uri="{FF2B5EF4-FFF2-40B4-BE49-F238E27FC236}">
                <a16:creationId xmlns:a16="http://schemas.microsoft.com/office/drawing/2014/main" id="{935781F4-171E-CF0D-A3BA-F1F02234E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5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9E49FF47-159F-D79A-B45A-73D9492C3180}"/>
              </a:ext>
            </a:extLst>
          </p:cNvPr>
          <p:cNvSpPr/>
          <p:nvPr/>
        </p:nvSpPr>
        <p:spPr>
          <a:xfrm>
            <a:off x="1194318" y="1292317"/>
            <a:ext cx="8584164" cy="1965028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ponto de equilíbrio econômico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1AA194-9F1A-AF55-EEE2-41BC7E263218}"/>
              </a:ext>
            </a:extLst>
          </p:cNvPr>
          <p:cNvSpPr txBox="1"/>
          <p:nvPr/>
        </p:nvSpPr>
        <p:spPr>
          <a:xfrm>
            <a:off x="1636429" y="2283308"/>
            <a:ext cx="3280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Ponto de Equilíbrio Econômico  =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1D069AC-ECD0-16A8-FAA3-DE25C4B0C935}"/>
              </a:ext>
            </a:extLst>
          </p:cNvPr>
          <p:cNvSpPr txBox="1"/>
          <p:nvPr/>
        </p:nvSpPr>
        <p:spPr>
          <a:xfrm>
            <a:off x="1636429" y="1359061"/>
            <a:ext cx="3280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Fórmula: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FC6F85-8EB5-9348-5074-FED7C94F3BCE}"/>
              </a:ext>
            </a:extLst>
          </p:cNvPr>
          <p:cNvSpPr txBox="1"/>
          <p:nvPr/>
        </p:nvSpPr>
        <p:spPr>
          <a:xfrm>
            <a:off x="783772" y="3596635"/>
            <a:ext cx="41841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  <a:p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Custos fixos totais: R$ 50.000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Preço de venda unitário: R$ 100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Custo variável unitário: R$ 40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Remuneração mínima: R$ 10.000</a:t>
            </a:r>
          </a:p>
          <a:p>
            <a:pPr>
              <a:buFont typeface="Arial" panose="020B0604020202020204" pitchFamily="34" charset="0"/>
              <a:buChar char="•"/>
            </a:pPr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EE46D20-A5F1-4C5D-C565-5A61E94CA57E}"/>
              </a:ext>
            </a:extLst>
          </p:cNvPr>
          <p:cNvSpPr txBox="1"/>
          <p:nvPr/>
        </p:nvSpPr>
        <p:spPr>
          <a:xfrm>
            <a:off x="5710697" y="4142362"/>
            <a:ext cx="2207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50.000 + 10.000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EDB47F1-82D4-3D6F-B69E-F89964494B0D}"/>
              </a:ext>
            </a:extLst>
          </p:cNvPr>
          <p:cNvSpPr txBox="1"/>
          <p:nvPr/>
        </p:nvSpPr>
        <p:spPr>
          <a:xfrm>
            <a:off x="6079463" y="4623688"/>
            <a:ext cx="1451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100 - 40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AEB8BB4-4585-ADA6-63BD-B68F52B90EB1}"/>
              </a:ext>
            </a:extLst>
          </p:cNvPr>
          <p:cNvCxnSpPr>
            <a:cxnSpLocks/>
          </p:cNvCxnSpPr>
          <p:nvPr/>
        </p:nvCxnSpPr>
        <p:spPr>
          <a:xfrm>
            <a:off x="5746665" y="4545228"/>
            <a:ext cx="19790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gual a 20">
            <a:extLst>
              <a:ext uri="{FF2B5EF4-FFF2-40B4-BE49-F238E27FC236}">
                <a16:creationId xmlns:a16="http://schemas.microsoft.com/office/drawing/2014/main" id="{B4B0878F-86BC-55D4-B0EF-706B6E689F23}"/>
              </a:ext>
            </a:extLst>
          </p:cNvPr>
          <p:cNvSpPr/>
          <p:nvPr/>
        </p:nvSpPr>
        <p:spPr>
          <a:xfrm>
            <a:off x="7988662" y="4427677"/>
            <a:ext cx="195943" cy="196011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B1A931-F606-4418-370A-62145A1004A1}"/>
              </a:ext>
            </a:extLst>
          </p:cNvPr>
          <p:cNvSpPr txBox="1"/>
          <p:nvPr/>
        </p:nvSpPr>
        <p:spPr>
          <a:xfrm>
            <a:off x="8436536" y="4324368"/>
            <a:ext cx="2230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1.000 unidades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404538C-A425-381E-F9DB-C0155D870E55}"/>
              </a:ext>
            </a:extLst>
          </p:cNvPr>
          <p:cNvGrpSpPr/>
          <p:nvPr/>
        </p:nvGrpSpPr>
        <p:grpSpPr>
          <a:xfrm>
            <a:off x="4414056" y="2012027"/>
            <a:ext cx="4929458" cy="850337"/>
            <a:chOff x="2238022" y="4441742"/>
            <a:chExt cx="6131536" cy="850337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F423B12-72F0-6467-18FD-C569745BAF9D}"/>
                </a:ext>
              </a:extLst>
            </p:cNvPr>
            <p:cNvSpPr txBox="1"/>
            <p:nvPr/>
          </p:nvSpPr>
          <p:spPr>
            <a:xfrm>
              <a:off x="2238022" y="4441742"/>
              <a:ext cx="613153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Custos Fixos Totais + Remuneração Mínima Esperada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86C68D7-C1BE-5CC2-F35A-D74285042965}"/>
                </a:ext>
              </a:extLst>
            </p:cNvPr>
            <p:cNvSpPr txBox="1"/>
            <p:nvPr/>
          </p:nvSpPr>
          <p:spPr>
            <a:xfrm>
              <a:off x="3197753" y="4984302"/>
              <a:ext cx="37846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Margem de Contribuição Unitária</a:t>
              </a:r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98882E50-FE96-0689-2587-DFD9599FF57C}"/>
                </a:ext>
              </a:extLst>
            </p:cNvPr>
            <p:cNvCxnSpPr>
              <a:cxnSpLocks/>
            </p:cNvCxnSpPr>
            <p:nvPr/>
          </p:nvCxnSpPr>
          <p:spPr>
            <a:xfrm>
              <a:off x="2238022" y="4866911"/>
              <a:ext cx="56247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B8345FF-4310-C8D6-5F38-6029E46AC92B}"/>
              </a:ext>
            </a:extLst>
          </p:cNvPr>
          <p:cNvSpPr txBox="1"/>
          <p:nvPr/>
        </p:nvSpPr>
        <p:spPr>
          <a:xfrm>
            <a:off x="706794" y="5905345"/>
            <a:ext cx="10611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Isso significa que a empresa precisa vender 1.000 unidades para não só cobrir seus custos operacionais, mas também para obter uma remuneração mínima esperada sobre o capital investido.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F3549438-E9BD-2F4B-28EF-49F0A3845794}"/>
              </a:ext>
            </a:extLst>
          </p:cNvPr>
          <p:cNvGrpSpPr/>
          <p:nvPr/>
        </p:nvGrpSpPr>
        <p:grpSpPr>
          <a:xfrm>
            <a:off x="8661461" y="3997761"/>
            <a:ext cx="1810138" cy="1022545"/>
            <a:chOff x="7632442" y="4239920"/>
            <a:chExt cx="1810138" cy="1022545"/>
          </a:xfrm>
        </p:grpSpPr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21BBA3BA-FF93-6AF0-0943-89107342FA23}"/>
                </a:ext>
              </a:extLst>
            </p:cNvPr>
            <p:cNvCxnSpPr/>
            <p:nvPr/>
          </p:nvCxnSpPr>
          <p:spPr>
            <a:xfrm>
              <a:off x="7632442" y="5262465"/>
              <a:ext cx="18101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0204D76-B7FC-7EBA-A096-1D6DD5CFE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2580" y="4239920"/>
              <a:ext cx="0" cy="1022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UMC">
            <a:extLst>
              <a:ext uri="{FF2B5EF4-FFF2-40B4-BE49-F238E27FC236}">
                <a16:creationId xmlns:a16="http://schemas.microsoft.com/office/drawing/2014/main" id="{9F690712-8D14-75C1-28A4-25072226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3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9E49FF47-159F-D79A-B45A-73D9492C3180}"/>
              </a:ext>
            </a:extLst>
          </p:cNvPr>
          <p:cNvSpPr/>
          <p:nvPr/>
        </p:nvSpPr>
        <p:spPr>
          <a:xfrm>
            <a:off x="1502229" y="1292317"/>
            <a:ext cx="7707085" cy="1965028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ponto de equilíbrio financeiro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1AA194-9F1A-AF55-EEE2-41BC7E263218}"/>
              </a:ext>
            </a:extLst>
          </p:cNvPr>
          <p:cNvSpPr txBox="1"/>
          <p:nvPr/>
        </p:nvSpPr>
        <p:spPr>
          <a:xfrm>
            <a:off x="1636429" y="2283308"/>
            <a:ext cx="3280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Ponto de Equilíbrio Financeiro  =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DAEAFE2-59A8-A9F6-E09B-DB2B1ACFA217}"/>
              </a:ext>
            </a:extLst>
          </p:cNvPr>
          <p:cNvSpPr txBox="1"/>
          <p:nvPr/>
        </p:nvSpPr>
        <p:spPr>
          <a:xfrm>
            <a:off x="5199399" y="1930276"/>
            <a:ext cx="2805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Custos Fixos Desembolsáveis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082D7B-4224-86FA-2AE0-876C2F1E8640}"/>
              </a:ext>
            </a:extLst>
          </p:cNvPr>
          <p:cNvSpPr txBox="1"/>
          <p:nvPr/>
        </p:nvSpPr>
        <p:spPr>
          <a:xfrm>
            <a:off x="5132761" y="2406884"/>
            <a:ext cx="3784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Margem de Contribuição Unitária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8F650AA-BC61-48EC-603B-50CDC8FAC1B1}"/>
              </a:ext>
            </a:extLst>
          </p:cNvPr>
          <p:cNvCxnSpPr>
            <a:cxnSpLocks/>
          </p:cNvCxnSpPr>
          <p:nvPr/>
        </p:nvCxnSpPr>
        <p:spPr>
          <a:xfrm>
            <a:off x="5051433" y="2339815"/>
            <a:ext cx="34107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A255708-0BB0-498F-5E6F-6C0ED773F64D}"/>
              </a:ext>
            </a:extLst>
          </p:cNvPr>
          <p:cNvSpPr txBox="1"/>
          <p:nvPr/>
        </p:nvSpPr>
        <p:spPr>
          <a:xfrm>
            <a:off x="600731" y="3523328"/>
            <a:ext cx="107302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Onde:</a:t>
            </a:r>
          </a:p>
          <a:p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Custos Fixos Totais: são os custos que não variam com o volume de produção ou vendas, como</a:t>
            </a:r>
          </a:p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   aluguel, salários fixos,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Custos Fixos Desembolsáveis: São os custos fixos que geram efetivamente saída de caixa, como  salários, aluguel, serviços públicos, etc. Não inclui despesas como depreciação e amortização, que são custos contábeis, mas não envolvem desembolso imediato de caixa.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Margem de Contribuição Unitária: é a diferença entre o preço de venda unitário e o custo variável</a:t>
            </a:r>
          </a:p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    unitário.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1D069AC-ECD0-16A8-FAA3-DE25C4B0C935}"/>
              </a:ext>
            </a:extLst>
          </p:cNvPr>
          <p:cNvSpPr txBox="1"/>
          <p:nvPr/>
        </p:nvSpPr>
        <p:spPr>
          <a:xfrm>
            <a:off x="1636429" y="1359061"/>
            <a:ext cx="3280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Fórmula:</a:t>
            </a:r>
          </a:p>
        </p:txBody>
      </p:sp>
      <p:pic>
        <p:nvPicPr>
          <p:cNvPr id="2" name="Picture 2" descr="UMC">
            <a:extLst>
              <a:ext uri="{FF2B5EF4-FFF2-40B4-BE49-F238E27FC236}">
                <a16:creationId xmlns:a16="http://schemas.microsoft.com/office/drawing/2014/main" id="{888542A1-64B7-F143-6159-75976943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7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9E49FF47-159F-D79A-B45A-73D9492C3180}"/>
              </a:ext>
            </a:extLst>
          </p:cNvPr>
          <p:cNvSpPr/>
          <p:nvPr/>
        </p:nvSpPr>
        <p:spPr>
          <a:xfrm>
            <a:off x="1194318" y="1292317"/>
            <a:ext cx="8584164" cy="1965028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ponto de equilíbrio financeiro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1AA194-9F1A-AF55-EEE2-41BC7E263218}"/>
              </a:ext>
            </a:extLst>
          </p:cNvPr>
          <p:cNvSpPr txBox="1"/>
          <p:nvPr/>
        </p:nvSpPr>
        <p:spPr>
          <a:xfrm>
            <a:off x="1636429" y="2283308"/>
            <a:ext cx="3280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Ponto de Equilíbrio Financeiro  =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1D069AC-ECD0-16A8-FAA3-DE25C4B0C935}"/>
              </a:ext>
            </a:extLst>
          </p:cNvPr>
          <p:cNvSpPr txBox="1"/>
          <p:nvPr/>
        </p:nvSpPr>
        <p:spPr>
          <a:xfrm>
            <a:off x="1636429" y="1359061"/>
            <a:ext cx="3280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Fórmula: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FC6F85-8EB5-9348-5074-FED7C94F3BCE}"/>
              </a:ext>
            </a:extLst>
          </p:cNvPr>
          <p:cNvSpPr txBox="1"/>
          <p:nvPr/>
        </p:nvSpPr>
        <p:spPr>
          <a:xfrm>
            <a:off x="783772" y="3503325"/>
            <a:ext cx="41841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  <a:p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Custos fixos totais: R$ 50.000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Depreciação: R$ 5.000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Preço de venda unitário: R$ 100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Custo variável unitário: R$ 40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Remuneração mínima: R$ 10.000</a:t>
            </a:r>
          </a:p>
          <a:p>
            <a:pPr>
              <a:buFont typeface="Arial" panose="020B0604020202020204" pitchFamily="34" charset="0"/>
              <a:buChar char="•"/>
            </a:pPr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EE46D20-A5F1-4C5D-C565-5A61E94CA57E}"/>
              </a:ext>
            </a:extLst>
          </p:cNvPr>
          <p:cNvSpPr txBox="1"/>
          <p:nvPr/>
        </p:nvSpPr>
        <p:spPr>
          <a:xfrm>
            <a:off x="5710697" y="4049052"/>
            <a:ext cx="2207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50.000 - 5000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EDB47F1-82D4-3D6F-B69E-F89964494B0D}"/>
              </a:ext>
            </a:extLst>
          </p:cNvPr>
          <p:cNvSpPr txBox="1"/>
          <p:nvPr/>
        </p:nvSpPr>
        <p:spPr>
          <a:xfrm>
            <a:off x="6079463" y="4530378"/>
            <a:ext cx="1451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100 - 40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AEB8BB4-4585-ADA6-63BD-B68F52B90EB1}"/>
              </a:ext>
            </a:extLst>
          </p:cNvPr>
          <p:cNvCxnSpPr>
            <a:cxnSpLocks/>
          </p:cNvCxnSpPr>
          <p:nvPr/>
        </p:nvCxnSpPr>
        <p:spPr>
          <a:xfrm>
            <a:off x="5746665" y="4451918"/>
            <a:ext cx="19790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gual a 20">
            <a:extLst>
              <a:ext uri="{FF2B5EF4-FFF2-40B4-BE49-F238E27FC236}">
                <a16:creationId xmlns:a16="http://schemas.microsoft.com/office/drawing/2014/main" id="{B4B0878F-86BC-55D4-B0EF-706B6E689F23}"/>
              </a:ext>
            </a:extLst>
          </p:cNvPr>
          <p:cNvSpPr/>
          <p:nvPr/>
        </p:nvSpPr>
        <p:spPr>
          <a:xfrm>
            <a:off x="7988662" y="4334367"/>
            <a:ext cx="195943" cy="196011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B1A931-F606-4418-370A-62145A1004A1}"/>
              </a:ext>
            </a:extLst>
          </p:cNvPr>
          <p:cNvSpPr txBox="1"/>
          <p:nvPr/>
        </p:nvSpPr>
        <p:spPr>
          <a:xfrm>
            <a:off x="8436536" y="4231058"/>
            <a:ext cx="2230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750 unidades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404538C-A425-381E-F9DB-C0155D870E55}"/>
              </a:ext>
            </a:extLst>
          </p:cNvPr>
          <p:cNvGrpSpPr/>
          <p:nvPr/>
        </p:nvGrpSpPr>
        <p:grpSpPr>
          <a:xfrm>
            <a:off x="4414056" y="2061747"/>
            <a:ext cx="5581676" cy="800617"/>
            <a:chOff x="2238022" y="4491462"/>
            <a:chExt cx="6942801" cy="800617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F423B12-72F0-6467-18FD-C569745BAF9D}"/>
                </a:ext>
              </a:extLst>
            </p:cNvPr>
            <p:cNvSpPr txBox="1"/>
            <p:nvPr/>
          </p:nvSpPr>
          <p:spPr>
            <a:xfrm>
              <a:off x="3049287" y="4491462"/>
              <a:ext cx="613153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Custos Fixos </a:t>
              </a:r>
              <a:r>
                <a:rPr lang="pt-BR" sz="1400" spc="-10" dirty="0" err="1">
                  <a:latin typeface="Arial" panose="020B0604020202020204" pitchFamily="34" charset="0"/>
                  <a:cs typeface="Arial" panose="020B0604020202020204" pitchFamily="34" charset="0"/>
                </a:rPr>
                <a:t>Desembolsável</a:t>
              </a:r>
              <a:endParaRPr lang="pt-BR" sz="1400" spc="-1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86C68D7-C1BE-5CC2-F35A-D74285042965}"/>
                </a:ext>
              </a:extLst>
            </p:cNvPr>
            <p:cNvSpPr txBox="1"/>
            <p:nvPr/>
          </p:nvSpPr>
          <p:spPr>
            <a:xfrm>
              <a:off x="3197753" y="4984302"/>
              <a:ext cx="37846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Margem de Contribuição Unitária</a:t>
              </a:r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98882E50-FE96-0689-2587-DFD9599FF57C}"/>
                </a:ext>
              </a:extLst>
            </p:cNvPr>
            <p:cNvCxnSpPr>
              <a:cxnSpLocks/>
            </p:cNvCxnSpPr>
            <p:nvPr/>
          </p:nvCxnSpPr>
          <p:spPr>
            <a:xfrm>
              <a:off x="2238022" y="4866911"/>
              <a:ext cx="56247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9E4A3F-4D3E-3DBF-CDE6-436430797344}"/>
              </a:ext>
            </a:extLst>
          </p:cNvPr>
          <p:cNvSpPr txBox="1"/>
          <p:nvPr/>
        </p:nvSpPr>
        <p:spPr>
          <a:xfrm>
            <a:off x="783772" y="5811649"/>
            <a:ext cx="104588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Isso significa que a empresa precisa vender 750 unidades para gerar fluxo de caixa suficiente para cobrir seus custos fixos que resultam em desembolso, sem considerar despesas não desembolsáveis, como depreciação.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0E803C8-8A9C-188F-B226-753E302405D1}"/>
              </a:ext>
            </a:extLst>
          </p:cNvPr>
          <p:cNvGrpSpPr/>
          <p:nvPr/>
        </p:nvGrpSpPr>
        <p:grpSpPr>
          <a:xfrm>
            <a:off x="8504490" y="3904451"/>
            <a:ext cx="1810138" cy="1022545"/>
            <a:chOff x="7632442" y="4239920"/>
            <a:chExt cx="1810138" cy="1022545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966D8D39-B9DA-784E-0A7C-1C322DDC6E27}"/>
                </a:ext>
              </a:extLst>
            </p:cNvPr>
            <p:cNvCxnSpPr/>
            <p:nvPr/>
          </p:nvCxnSpPr>
          <p:spPr>
            <a:xfrm>
              <a:off x="7632442" y="5262465"/>
              <a:ext cx="18101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64A4BAAD-F15A-14BC-FD59-515FB8CDA2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2580" y="4239920"/>
              <a:ext cx="0" cy="1022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UMC">
            <a:extLst>
              <a:ext uri="{FF2B5EF4-FFF2-40B4-BE49-F238E27FC236}">
                <a16:creationId xmlns:a16="http://schemas.microsoft.com/office/drawing/2014/main" id="{EC053437-9AC8-11B9-9527-FACCE331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05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AF293EB-9361-A194-1CEE-414B7821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978" y="364409"/>
            <a:ext cx="4137953" cy="6158941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088BA0C8-FDCC-8701-65D1-10DA8CCA7F1F}"/>
              </a:ext>
            </a:extLst>
          </p:cNvPr>
          <p:cNvSpPr txBox="1"/>
          <p:nvPr/>
        </p:nvSpPr>
        <p:spPr>
          <a:xfrm>
            <a:off x="1075553" y="1749383"/>
            <a:ext cx="545587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Contabilidade</a:t>
            </a:r>
            <a:r>
              <a:rPr sz="4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Gerencial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D2E3B2F-129A-7AFB-0F08-2DEF198AF25A}"/>
              </a:ext>
            </a:extLst>
          </p:cNvPr>
          <p:cNvSpPr txBox="1"/>
          <p:nvPr/>
        </p:nvSpPr>
        <p:spPr>
          <a:xfrm>
            <a:off x="659972" y="2691948"/>
            <a:ext cx="659302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Aná</a:t>
            </a:r>
            <a:r>
              <a:rPr lang="pt-BR" sz="4000" spc="-10" dirty="0">
                <a:latin typeface="Arial" panose="020B0604020202020204" pitchFamily="34" charset="0"/>
                <a:cs typeface="Arial" panose="020B0604020202020204" pitchFamily="34" charset="0"/>
              </a:rPr>
              <a:t>lise Vertical e Horizontal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UMC">
            <a:extLst>
              <a:ext uri="{FF2B5EF4-FFF2-40B4-BE49-F238E27FC236}">
                <a16:creationId xmlns:a16="http://schemas.microsoft.com/office/drawing/2014/main" id="{AE07E0C0-4A9B-656D-3323-2278408BA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96" y="3580141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4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tângulo 184">
            <a:extLst>
              <a:ext uri="{FF2B5EF4-FFF2-40B4-BE49-F238E27FC236}">
                <a16:creationId xmlns:a16="http://schemas.microsoft.com/office/drawing/2014/main" id="{63492822-D7CC-255D-D216-C78889CC286C}"/>
              </a:ext>
            </a:extLst>
          </p:cNvPr>
          <p:cNvSpPr/>
          <p:nvPr/>
        </p:nvSpPr>
        <p:spPr>
          <a:xfrm>
            <a:off x="1968759" y="3423769"/>
            <a:ext cx="6671388" cy="1965028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análise vertical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CaixaDeTexto 174">
            <a:extLst>
              <a:ext uri="{FF2B5EF4-FFF2-40B4-BE49-F238E27FC236}">
                <a16:creationId xmlns:a16="http://schemas.microsoft.com/office/drawing/2014/main" id="{50C626C2-99CC-30BE-D360-EAA66B9C30BE}"/>
              </a:ext>
            </a:extLst>
          </p:cNvPr>
          <p:cNvSpPr txBox="1"/>
          <p:nvPr/>
        </p:nvSpPr>
        <p:spPr>
          <a:xfrm>
            <a:off x="600731" y="1575529"/>
            <a:ext cx="104588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A análise vertical é uma ferramenta usada em contabilidade para avaliar a relação percentual de cada item em relação a uma base de referência. O objetivo é entender a composição de cada conta e identificar possíveis mudanças no médio e longo prazo.</a:t>
            </a:r>
          </a:p>
        </p:txBody>
      </p:sp>
      <p:grpSp>
        <p:nvGrpSpPr>
          <p:cNvPr id="178" name="Agrupar 177">
            <a:extLst>
              <a:ext uri="{FF2B5EF4-FFF2-40B4-BE49-F238E27FC236}">
                <a16:creationId xmlns:a16="http://schemas.microsoft.com/office/drawing/2014/main" id="{B1B7999B-1B4F-A088-B130-F815E5E7F776}"/>
              </a:ext>
            </a:extLst>
          </p:cNvPr>
          <p:cNvGrpSpPr/>
          <p:nvPr/>
        </p:nvGrpSpPr>
        <p:grpSpPr>
          <a:xfrm>
            <a:off x="4680957" y="3878951"/>
            <a:ext cx="2953582" cy="784385"/>
            <a:chOff x="2230016" y="4507694"/>
            <a:chExt cx="2953582" cy="784385"/>
          </a:xfrm>
        </p:grpSpPr>
        <p:sp>
          <p:nvSpPr>
            <p:cNvPr id="179" name="CaixaDeTexto 178">
              <a:extLst>
                <a:ext uri="{FF2B5EF4-FFF2-40B4-BE49-F238E27FC236}">
                  <a16:creationId xmlns:a16="http://schemas.microsoft.com/office/drawing/2014/main" id="{11B1DAB1-9BE9-FC10-1D68-E937C25F4242}"/>
                </a:ext>
              </a:extLst>
            </p:cNvPr>
            <p:cNvSpPr txBox="1"/>
            <p:nvPr/>
          </p:nvSpPr>
          <p:spPr>
            <a:xfrm>
              <a:off x="2377982" y="4507694"/>
              <a:ext cx="280561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Valor da conta analisada</a:t>
              </a:r>
            </a:p>
          </p:txBody>
        </p:sp>
        <p:sp>
          <p:nvSpPr>
            <p:cNvPr id="180" name="CaixaDeTexto 179">
              <a:extLst>
                <a:ext uri="{FF2B5EF4-FFF2-40B4-BE49-F238E27FC236}">
                  <a16:creationId xmlns:a16="http://schemas.microsoft.com/office/drawing/2014/main" id="{082CB4AB-848E-475E-67EB-D09D1D19ABF4}"/>
                </a:ext>
              </a:extLst>
            </p:cNvPr>
            <p:cNvSpPr txBox="1"/>
            <p:nvPr/>
          </p:nvSpPr>
          <p:spPr>
            <a:xfrm>
              <a:off x="2992480" y="4984302"/>
              <a:ext cx="106934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Receita</a:t>
              </a:r>
            </a:p>
          </p:txBody>
        </p:sp>
        <p:cxnSp>
          <p:nvCxnSpPr>
            <p:cNvPr id="181" name="Conector reto 180">
              <a:extLst>
                <a:ext uri="{FF2B5EF4-FFF2-40B4-BE49-F238E27FC236}">
                  <a16:creationId xmlns:a16="http://schemas.microsoft.com/office/drawing/2014/main" id="{3021F7DD-19FA-6C9A-FB4C-5923DAFEA826}"/>
                </a:ext>
              </a:extLst>
            </p:cNvPr>
            <p:cNvCxnSpPr>
              <a:cxnSpLocks/>
            </p:cNvCxnSpPr>
            <p:nvPr/>
          </p:nvCxnSpPr>
          <p:spPr>
            <a:xfrm>
              <a:off x="2230016" y="4917233"/>
              <a:ext cx="23543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CaixaDeTexto 181">
            <a:extLst>
              <a:ext uri="{FF2B5EF4-FFF2-40B4-BE49-F238E27FC236}">
                <a16:creationId xmlns:a16="http://schemas.microsoft.com/office/drawing/2014/main" id="{E05FD79D-DFDF-A894-EE64-63C9493F7078}"/>
              </a:ext>
            </a:extLst>
          </p:cNvPr>
          <p:cNvSpPr txBox="1"/>
          <p:nvPr/>
        </p:nvSpPr>
        <p:spPr>
          <a:xfrm>
            <a:off x="2473174" y="4132197"/>
            <a:ext cx="2207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Análise Vertical (%)  = </a:t>
            </a:r>
          </a:p>
        </p:txBody>
      </p:sp>
      <p:sp>
        <p:nvSpPr>
          <p:cNvPr id="184" name="CaixaDeTexto 183">
            <a:extLst>
              <a:ext uri="{FF2B5EF4-FFF2-40B4-BE49-F238E27FC236}">
                <a16:creationId xmlns:a16="http://schemas.microsoft.com/office/drawing/2014/main" id="{A67C7DF9-AC86-D8D7-E6D1-42A1B894C1C0}"/>
              </a:ext>
            </a:extLst>
          </p:cNvPr>
          <p:cNvSpPr txBox="1"/>
          <p:nvPr/>
        </p:nvSpPr>
        <p:spPr>
          <a:xfrm>
            <a:off x="7218333" y="4111714"/>
            <a:ext cx="7147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X 100</a:t>
            </a:r>
          </a:p>
        </p:txBody>
      </p:sp>
      <p:sp>
        <p:nvSpPr>
          <p:cNvPr id="2" name="Colchete Duplo 1">
            <a:extLst>
              <a:ext uri="{FF2B5EF4-FFF2-40B4-BE49-F238E27FC236}">
                <a16:creationId xmlns:a16="http://schemas.microsoft.com/office/drawing/2014/main" id="{A87F6141-114C-C3B6-B7C7-ABAD37D508CA}"/>
              </a:ext>
            </a:extLst>
          </p:cNvPr>
          <p:cNvSpPr/>
          <p:nvPr/>
        </p:nvSpPr>
        <p:spPr>
          <a:xfrm>
            <a:off x="4587647" y="3769568"/>
            <a:ext cx="2615582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 descr="UMC">
            <a:extLst>
              <a:ext uri="{FF2B5EF4-FFF2-40B4-BE49-F238E27FC236}">
                <a16:creationId xmlns:a16="http://schemas.microsoft.com/office/drawing/2014/main" id="{D0F1E54B-6ADD-894A-01C8-0D883DB4B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DB80495-230F-6BB9-21AB-F46AF966B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160" y="3127100"/>
            <a:ext cx="2542919" cy="353415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E4B58B5-2DF3-0BED-F28E-8247D70A5655}"/>
              </a:ext>
            </a:extLst>
          </p:cNvPr>
          <p:cNvSpPr/>
          <p:nvPr/>
        </p:nvSpPr>
        <p:spPr>
          <a:xfrm>
            <a:off x="9483160" y="3127100"/>
            <a:ext cx="2542919" cy="3534150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994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análise vertical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7265B38-B78D-1C38-56D8-BA7B970DA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48" y="2053657"/>
            <a:ext cx="6993719" cy="38392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A5C600C-73D5-FF4F-EE30-3A98FD338D84}"/>
              </a:ext>
            </a:extLst>
          </p:cNvPr>
          <p:cNvSpPr txBox="1"/>
          <p:nvPr/>
        </p:nvSpPr>
        <p:spPr>
          <a:xfrm>
            <a:off x="510851" y="1340434"/>
            <a:ext cx="7233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Exemplo de Análise Vertical em um Demonstrativo de Resultado:</a:t>
            </a:r>
            <a:endParaRPr lang="pt-BR" dirty="0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862D1B13-AF62-6F31-9039-85502CDD0CF5}"/>
              </a:ext>
            </a:extLst>
          </p:cNvPr>
          <p:cNvCxnSpPr/>
          <p:nvPr/>
        </p:nvCxnSpPr>
        <p:spPr>
          <a:xfrm>
            <a:off x="7137918" y="3545633"/>
            <a:ext cx="8304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BA9CD8E-44BA-A243-3CEA-DCAFFB37111D}"/>
              </a:ext>
            </a:extLst>
          </p:cNvPr>
          <p:cNvSpPr txBox="1"/>
          <p:nvPr/>
        </p:nvSpPr>
        <p:spPr>
          <a:xfrm>
            <a:off x="8034083" y="3360967"/>
            <a:ext cx="30255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Melhor desempenho</a:t>
            </a:r>
            <a:endParaRPr lang="pt-BR" sz="1400" dirty="0"/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631826E3-C1E1-0902-91A9-715449BE9444}"/>
              </a:ext>
            </a:extLst>
          </p:cNvPr>
          <p:cNvCxnSpPr/>
          <p:nvPr/>
        </p:nvCxnSpPr>
        <p:spPr>
          <a:xfrm>
            <a:off x="7137918" y="4043266"/>
            <a:ext cx="8304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E5362A9-E5B7-76D0-0DCB-D3BB392BA0DF}"/>
              </a:ext>
            </a:extLst>
          </p:cNvPr>
          <p:cNvSpPr txBox="1"/>
          <p:nvPr/>
        </p:nvSpPr>
        <p:spPr>
          <a:xfrm>
            <a:off x="8034083" y="3858600"/>
            <a:ext cx="3713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Pior desempenho (abrir plano de ação para curto, médio e longo prazo)</a:t>
            </a:r>
            <a:endParaRPr lang="pt-BR" sz="1400" dirty="0"/>
          </a:p>
        </p:txBody>
      </p:sp>
      <p:pic>
        <p:nvPicPr>
          <p:cNvPr id="3" name="Picture 2" descr="UMC">
            <a:extLst>
              <a:ext uri="{FF2B5EF4-FFF2-40B4-BE49-F238E27FC236}">
                <a16:creationId xmlns:a16="http://schemas.microsoft.com/office/drawing/2014/main" id="{9C77FE92-1DAD-767F-42B9-B73C2828C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9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AF293EB-9361-A194-1CEE-414B7821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978" y="364409"/>
            <a:ext cx="4137953" cy="6158941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088BA0C8-FDCC-8701-65D1-10DA8CCA7F1F}"/>
              </a:ext>
            </a:extLst>
          </p:cNvPr>
          <p:cNvSpPr txBox="1"/>
          <p:nvPr/>
        </p:nvSpPr>
        <p:spPr>
          <a:xfrm>
            <a:off x="1168859" y="1559020"/>
            <a:ext cx="5455875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Contabilidade</a:t>
            </a:r>
            <a:r>
              <a:rPr sz="4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Gerencial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spc="-10" dirty="0">
                <a:latin typeface="Arial" panose="020B0604020202020204" pitchFamily="34" charset="0"/>
                <a:cs typeface="Arial" panose="020B0604020202020204" pitchFamily="34" charset="0"/>
              </a:rPr>
              <a:t>           Conceito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UMC">
            <a:extLst>
              <a:ext uri="{FF2B5EF4-FFF2-40B4-BE49-F238E27FC236}">
                <a16:creationId xmlns:a16="http://schemas.microsoft.com/office/drawing/2014/main" id="{C9A42217-4CE4-62C5-C2A8-575869A3C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96" y="3557729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12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tângulo 184">
            <a:extLst>
              <a:ext uri="{FF2B5EF4-FFF2-40B4-BE49-F238E27FC236}">
                <a16:creationId xmlns:a16="http://schemas.microsoft.com/office/drawing/2014/main" id="{63492822-D7CC-255D-D216-C78889CC286C}"/>
              </a:ext>
            </a:extLst>
          </p:cNvPr>
          <p:cNvSpPr/>
          <p:nvPr/>
        </p:nvSpPr>
        <p:spPr>
          <a:xfrm>
            <a:off x="1968758" y="3750340"/>
            <a:ext cx="8397551" cy="1965028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análise horizontal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CaixaDeTexto 174">
            <a:extLst>
              <a:ext uri="{FF2B5EF4-FFF2-40B4-BE49-F238E27FC236}">
                <a16:creationId xmlns:a16="http://schemas.microsoft.com/office/drawing/2014/main" id="{50C626C2-99CC-30BE-D360-EAA66B9C30BE}"/>
              </a:ext>
            </a:extLst>
          </p:cNvPr>
          <p:cNvSpPr txBox="1"/>
          <p:nvPr/>
        </p:nvSpPr>
        <p:spPr>
          <a:xfrm>
            <a:off x="600731" y="1515898"/>
            <a:ext cx="103149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A análise horizontal é uma técnica contábil usada para avaliar o comportamento das contas financeiras de uma empresa ao longo de um período de tempo, geralmente em demonstrações contábeis como o Balanço Patrimonial e a Demonstração de Resultado do Exercício (DRE). O objetivo principal dessa análise é identificar tendências e variações de crescimento ou declínio nos valores de determinado período comparado a outro.</a:t>
            </a:r>
          </a:p>
        </p:txBody>
      </p:sp>
      <p:grpSp>
        <p:nvGrpSpPr>
          <p:cNvPr id="178" name="Agrupar 177">
            <a:extLst>
              <a:ext uri="{FF2B5EF4-FFF2-40B4-BE49-F238E27FC236}">
                <a16:creationId xmlns:a16="http://schemas.microsoft.com/office/drawing/2014/main" id="{B1B7999B-1B4F-A088-B130-F815E5E7F776}"/>
              </a:ext>
            </a:extLst>
          </p:cNvPr>
          <p:cNvGrpSpPr/>
          <p:nvPr/>
        </p:nvGrpSpPr>
        <p:grpSpPr>
          <a:xfrm>
            <a:off x="4680957" y="4205522"/>
            <a:ext cx="4686978" cy="784385"/>
            <a:chOff x="2230016" y="4507694"/>
            <a:chExt cx="2953582" cy="784385"/>
          </a:xfrm>
        </p:grpSpPr>
        <p:sp>
          <p:nvSpPr>
            <p:cNvPr id="179" name="CaixaDeTexto 178">
              <a:extLst>
                <a:ext uri="{FF2B5EF4-FFF2-40B4-BE49-F238E27FC236}">
                  <a16:creationId xmlns:a16="http://schemas.microsoft.com/office/drawing/2014/main" id="{11B1DAB1-9BE9-FC10-1D68-E937C25F4242}"/>
                </a:ext>
              </a:extLst>
            </p:cNvPr>
            <p:cNvSpPr txBox="1"/>
            <p:nvPr/>
          </p:nvSpPr>
          <p:spPr>
            <a:xfrm>
              <a:off x="2377982" y="4507694"/>
              <a:ext cx="280561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Valor do período atual – Valor do período anterior</a:t>
              </a:r>
            </a:p>
          </p:txBody>
        </p:sp>
        <p:sp>
          <p:nvSpPr>
            <p:cNvPr id="180" name="CaixaDeTexto 179">
              <a:extLst>
                <a:ext uri="{FF2B5EF4-FFF2-40B4-BE49-F238E27FC236}">
                  <a16:creationId xmlns:a16="http://schemas.microsoft.com/office/drawing/2014/main" id="{082CB4AB-848E-475E-67EB-D09D1D19ABF4}"/>
                </a:ext>
              </a:extLst>
            </p:cNvPr>
            <p:cNvSpPr txBox="1"/>
            <p:nvPr/>
          </p:nvSpPr>
          <p:spPr>
            <a:xfrm>
              <a:off x="2992480" y="4984302"/>
              <a:ext cx="150317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Valor do período anterior</a:t>
              </a:r>
            </a:p>
          </p:txBody>
        </p:sp>
        <p:cxnSp>
          <p:nvCxnSpPr>
            <p:cNvPr id="181" name="Conector reto 180">
              <a:extLst>
                <a:ext uri="{FF2B5EF4-FFF2-40B4-BE49-F238E27FC236}">
                  <a16:creationId xmlns:a16="http://schemas.microsoft.com/office/drawing/2014/main" id="{3021F7DD-19FA-6C9A-FB4C-5923DAFEA826}"/>
                </a:ext>
              </a:extLst>
            </p:cNvPr>
            <p:cNvCxnSpPr>
              <a:cxnSpLocks/>
            </p:cNvCxnSpPr>
            <p:nvPr/>
          </p:nvCxnSpPr>
          <p:spPr>
            <a:xfrm>
              <a:off x="2230016" y="4917233"/>
              <a:ext cx="2653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CaixaDeTexto 181">
            <a:extLst>
              <a:ext uri="{FF2B5EF4-FFF2-40B4-BE49-F238E27FC236}">
                <a16:creationId xmlns:a16="http://schemas.microsoft.com/office/drawing/2014/main" id="{E05FD79D-DFDF-A894-EE64-63C9493F7078}"/>
              </a:ext>
            </a:extLst>
          </p:cNvPr>
          <p:cNvSpPr txBox="1"/>
          <p:nvPr/>
        </p:nvSpPr>
        <p:spPr>
          <a:xfrm>
            <a:off x="2258571" y="4458768"/>
            <a:ext cx="2207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Análise Horizontal (%)  = </a:t>
            </a:r>
          </a:p>
        </p:txBody>
      </p:sp>
      <p:sp>
        <p:nvSpPr>
          <p:cNvPr id="184" name="CaixaDeTexto 183">
            <a:extLst>
              <a:ext uri="{FF2B5EF4-FFF2-40B4-BE49-F238E27FC236}">
                <a16:creationId xmlns:a16="http://schemas.microsoft.com/office/drawing/2014/main" id="{A67C7DF9-AC86-D8D7-E6D1-42A1B894C1C0}"/>
              </a:ext>
            </a:extLst>
          </p:cNvPr>
          <p:cNvSpPr txBox="1"/>
          <p:nvPr/>
        </p:nvSpPr>
        <p:spPr>
          <a:xfrm>
            <a:off x="9034726" y="4374353"/>
            <a:ext cx="7147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X 100</a:t>
            </a:r>
          </a:p>
        </p:txBody>
      </p:sp>
      <p:sp>
        <p:nvSpPr>
          <p:cNvPr id="2" name="Colchete Duplo 1">
            <a:extLst>
              <a:ext uri="{FF2B5EF4-FFF2-40B4-BE49-F238E27FC236}">
                <a16:creationId xmlns:a16="http://schemas.microsoft.com/office/drawing/2014/main" id="{3F0A7A64-1776-ABB0-DF12-87E10A4D4BDC}"/>
              </a:ext>
            </a:extLst>
          </p:cNvPr>
          <p:cNvSpPr/>
          <p:nvPr/>
        </p:nvSpPr>
        <p:spPr>
          <a:xfrm>
            <a:off x="4587646" y="4096139"/>
            <a:ext cx="4447079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UMC">
            <a:extLst>
              <a:ext uri="{FF2B5EF4-FFF2-40B4-BE49-F238E27FC236}">
                <a16:creationId xmlns:a16="http://schemas.microsoft.com/office/drawing/2014/main" id="{60BED10C-C95D-18A6-0EC6-D8377442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00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análise horizontal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5C600C-73D5-FF4F-EE30-3A98FD338D84}"/>
              </a:ext>
            </a:extLst>
          </p:cNvPr>
          <p:cNvSpPr txBox="1"/>
          <p:nvPr/>
        </p:nvSpPr>
        <p:spPr>
          <a:xfrm>
            <a:off x="510851" y="1340434"/>
            <a:ext cx="7233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Exemplo de Análise Horizontal em um Demonstrativo de Resultado: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83BDD78-BEF1-A0EF-AF7A-83592D8C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01" y="1994408"/>
            <a:ext cx="11154325" cy="3324975"/>
          </a:xfrm>
          <a:prstGeom prst="rect">
            <a:avLst/>
          </a:prstGeom>
        </p:spPr>
      </p:pic>
      <p:pic>
        <p:nvPicPr>
          <p:cNvPr id="8" name="Picture 2" descr="UMC">
            <a:extLst>
              <a:ext uri="{FF2B5EF4-FFF2-40B4-BE49-F238E27FC236}">
                <a16:creationId xmlns:a16="http://schemas.microsoft.com/office/drawing/2014/main" id="{5912272D-6106-3952-EE93-83E4246EE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10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AF293EB-9361-A194-1CEE-414B7821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978" y="364409"/>
            <a:ext cx="4137953" cy="6158941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088BA0C8-FDCC-8701-65D1-10DA8CCA7F1F}"/>
              </a:ext>
            </a:extLst>
          </p:cNvPr>
          <p:cNvSpPr txBox="1"/>
          <p:nvPr/>
        </p:nvSpPr>
        <p:spPr>
          <a:xfrm>
            <a:off x="1094215" y="1792286"/>
            <a:ext cx="545587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Contabilidade</a:t>
            </a:r>
            <a:r>
              <a:rPr sz="4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Gerencial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D2E3B2F-129A-7AFB-0F08-2DEF198AF25A}"/>
              </a:ext>
            </a:extLst>
          </p:cNvPr>
          <p:cNvSpPr txBox="1"/>
          <p:nvPr/>
        </p:nvSpPr>
        <p:spPr>
          <a:xfrm>
            <a:off x="1667673" y="2625838"/>
            <a:ext cx="459316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Índices de Liquidez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UMC">
            <a:extLst>
              <a:ext uri="{FF2B5EF4-FFF2-40B4-BE49-F238E27FC236}">
                <a16:creationId xmlns:a16="http://schemas.microsoft.com/office/drawing/2014/main" id="{27CF212E-8DD1-BEB2-5ECF-878F58A6C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58" y="3309556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4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ndices de liquidez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5C600C-73D5-FF4F-EE30-3A98FD338D84}"/>
              </a:ext>
            </a:extLst>
          </p:cNvPr>
          <p:cNvSpPr txBox="1"/>
          <p:nvPr/>
        </p:nvSpPr>
        <p:spPr>
          <a:xfrm>
            <a:off x="510851" y="1555039"/>
            <a:ext cx="103033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Os índices de liquidez são instrumentos financeiros usados para medir a capacidade de uma empresa em cumprir suas obrigações de curto e longo prazo. Eles revelam o quão eficientemente a empresa pode transformar seus ativos em caixa para liquidar suas obrigações.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ECDE71-182A-F3EB-4027-A8BC7EF0B3D6}"/>
              </a:ext>
            </a:extLst>
          </p:cNvPr>
          <p:cNvSpPr txBox="1"/>
          <p:nvPr/>
        </p:nvSpPr>
        <p:spPr>
          <a:xfrm>
            <a:off x="510851" y="3140474"/>
            <a:ext cx="3258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Principais índices de liquidez: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BC0537-D860-2A6C-23D1-EBCF806FC04E}"/>
              </a:ext>
            </a:extLst>
          </p:cNvPr>
          <p:cNvSpPr txBox="1"/>
          <p:nvPr/>
        </p:nvSpPr>
        <p:spPr>
          <a:xfrm>
            <a:off x="921398" y="3933021"/>
            <a:ext cx="3258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Liquidez corrente;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Liquidez seca;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Liquidez imediata.</a:t>
            </a:r>
          </a:p>
        </p:txBody>
      </p:sp>
      <p:pic>
        <p:nvPicPr>
          <p:cNvPr id="12" name="Picture 2" descr="UMC">
            <a:extLst>
              <a:ext uri="{FF2B5EF4-FFF2-40B4-BE49-F238E27FC236}">
                <a16:creationId xmlns:a16="http://schemas.microsoft.com/office/drawing/2014/main" id="{D7C5CD77-9A83-7409-046B-46C1A01EF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25C867E-4C3D-0F1A-EF4B-65F30051E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484" y="2831392"/>
            <a:ext cx="5389665" cy="35931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AAD4C74-0130-8A2C-1738-4A1807AB2C96}"/>
              </a:ext>
            </a:extLst>
          </p:cNvPr>
          <p:cNvSpPr/>
          <p:nvPr/>
        </p:nvSpPr>
        <p:spPr>
          <a:xfrm>
            <a:off x="6260841" y="2827176"/>
            <a:ext cx="5420308" cy="36109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521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ndices de liquidez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5C600C-73D5-FF4F-EE30-3A98FD338D84}"/>
              </a:ext>
            </a:extLst>
          </p:cNvPr>
          <p:cNvSpPr txBox="1"/>
          <p:nvPr/>
        </p:nvSpPr>
        <p:spPr>
          <a:xfrm>
            <a:off x="510851" y="1688863"/>
            <a:ext cx="11152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Este índice mede a capacidade da empresa de pagar suas dívidas de curto prazo utilizando seus ativos circulantes (bens e direitos que podem ser convertidos em dinheiro dentro de um ano).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ECDE71-182A-F3EB-4027-A8BC7EF0B3D6}"/>
              </a:ext>
            </a:extLst>
          </p:cNvPr>
          <p:cNvSpPr txBox="1"/>
          <p:nvPr/>
        </p:nvSpPr>
        <p:spPr>
          <a:xfrm>
            <a:off x="510851" y="1060612"/>
            <a:ext cx="3258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Liquidez corrente: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3708519-4F84-11A0-F42D-A3C1F2F700D6}"/>
              </a:ext>
            </a:extLst>
          </p:cNvPr>
          <p:cNvSpPr/>
          <p:nvPr/>
        </p:nvSpPr>
        <p:spPr>
          <a:xfrm>
            <a:off x="2388636" y="2713888"/>
            <a:ext cx="5215813" cy="1660934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897EF4-A18C-E722-ED53-EF4C3419B2D4}"/>
              </a:ext>
            </a:extLst>
          </p:cNvPr>
          <p:cNvGrpSpPr/>
          <p:nvPr/>
        </p:nvGrpSpPr>
        <p:grpSpPr>
          <a:xfrm>
            <a:off x="4914222" y="3169070"/>
            <a:ext cx="2953582" cy="775549"/>
            <a:chOff x="2230016" y="4507694"/>
            <a:chExt cx="2953582" cy="775549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B4DDBEF-B2DF-BA4A-C037-F64FA9FC0B09}"/>
                </a:ext>
              </a:extLst>
            </p:cNvPr>
            <p:cNvSpPr txBox="1"/>
            <p:nvPr/>
          </p:nvSpPr>
          <p:spPr>
            <a:xfrm>
              <a:off x="2377982" y="4507694"/>
              <a:ext cx="280561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Ativo Circulante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F239FBCE-1173-41FA-54A9-DF4431A79396}"/>
                </a:ext>
              </a:extLst>
            </p:cNvPr>
            <p:cNvSpPr txBox="1"/>
            <p:nvPr/>
          </p:nvSpPr>
          <p:spPr>
            <a:xfrm>
              <a:off x="2273111" y="4975466"/>
              <a:ext cx="17598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Passivo Circulante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11942993-4064-1D33-4CB7-ECD75436DC5A}"/>
                </a:ext>
              </a:extLst>
            </p:cNvPr>
            <p:cNvCxnSpPr>
              <a:cxnSpLocks/>
            </p:cNvCxnSpPr>
            <p:nvPr/>
          </p:nvCxnSpPr>
          <p:spPr>
            <a:xfrm>
              <a:off x="2230016" y="4917233"/>
              <a:ext cx="16638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003052-5D68-FAA8-F19D-B96591A877BE}"/>
              </a:ext>
            </a:extLst>
          </p:cNvPr>
          <p:cNvSpPr txBox="1"/>
          <p:nvPr/>
        </p:nvSpPr>
        <p:spPr>
          <a:xfrm>
            <a:off x="2706439" y="3422316"/>
            <a:ext cx="2207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Liquidez Corrente  = </a:t>
            </a:r>
          </a:p>
        </p:txBody>
      </p:sp>
      <p:sp>
        <p:nvSpPr>
          <p:cNvPr id="15" name="Colchete Duplo 14">
            <a:extLst>
              <a:ext uri="{FF2B5EF4-FFF2-40B4-BE49-F238E27FC236}">
                <a16:creationId xmlns:a16="http://schemas.microsoft.com/office/drawing/2014/main" id="{F6343489-C3C8-38E0-1827-7625BD5C075A}"/>
              </a:ext>
            </a:extLst>
          </p:cNvPr>
          <p:cNvSpPr/>
          <p:nvPr/>
        </p:nvSpPr>
        <p:spPr>
          <a:xfrm>
            <a:off x="4734705" y="3030363"/>
            <a:ext cx="2207783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AA4E4E4-1A3F-FA82-CDFD-B1FFF1F189BB}"/>
              </a:ext>
            </a:extLst>
          </p:cNvPr>
          <p:cNvSpPr txBox="1"/>
          <p:nvPr/>
        </p:nvSpPr>
        <p:spPr>
          <a:xfrm>
            <a:off x="600731" y="5127504"/>
            <a:ext cx="107452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Interpretação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: Um índice superior a 1 significa que a empresa dispõe de mais ativos circulantes do que passivos circulantes, o que geralmente é visto como uma condição financeira positiva. Caso seja inferior a 1, isso pode sugerir que a empresa poderá enfrentar dificuldades para cumprir suas obrigações de curto prazo.</a:t>
            </a:r>
          </a:p>
        </p:txBody>
      </p:sp>
      <p:pic>
        <p:nvPicPr>
          <p:cNvPr id="19" name="Picture 2" descr="UMC">
            <a:extLst>
              <a:ext uri="{FF2B5EF4-FFF2-40B4-BE49-F238E27FC236}">
                <a16:creationId xmlns:a16="http://schemas.microsoft.com/office/drawing/2014/main" id="{654E760B-F8E1-B4E9-65FF-EC2CB0BC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72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ndices de liquidez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ECDE71-182A-F3EB-4027-A8BC7EF0B3D6}"/>
              </a:ext>
            </a:extLst>
          </p:cNvPr>
          <p:cNvSpPr txBox="1"/>
          <p:nvPr/>
        </p:nvSpPr>
        <p:spPr>
          <a:xfrm>
            <a:off x="510851" y="1060612"/>
            <a:ext cx="3258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Liquidez corrente:</a:t>
            </a:r>
            <a:endParaRPr lang="pt-BR" dirty="0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6CA08E05-F4B3-52A4-FBD8-ED61358B231B}"/>
              </a:ext>
            </a:extLst>
          </p:cNvPr>
          <p:cNvGrpSpPr/>
          <p:nvPr/>
        </p:nvGrpSpPr>
        <p:grpSpPr>
          <a:xfrm>
            <a:off x="9501773" y="2338645"/>
            <a:ext cx="3066562" cy="775549"/>
            <a:chOff x="2230016" y="4507694"/>
            <a:chExt cx="2953582" cy="775549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FE783511-7828-0ADF-CA53-DDC2C431CBAA}"/>
                </a:ext>
              </a:extLst>
            </p:cNvPr>
            <p:cNvSpPr txBox="1"/>
            <p:nvPr/>
          </p:nvSpPr>
          <p:spPr>
            <a:xfrm>
              <a:off x="2377982" y="4507694"/>
              <a:ext cx="280561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Ativo Circulante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2F93ABE0-2956-A3EF-3556-E0DB4377BEB0}"/>
                </a:ext>
              </a:extLst>
            </p:cNvPr>
            <p:cNvSpPr txBox="1"/>
            <p:nvPr/>
          </p:nvSpPr>
          <p:spPr>
            <a:xfrm>
              <a:off x="2273111" y="4975466"/>
              <a:ext cx="17598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Passivo Circulante</a:t>
              </a:r>
            </a:p>
          </p:txBody>
        </p: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8B8C55AF-D42B-32E5-40D1-87F7B41F74CE}"/>
                </a:ext>
              </a:extLst>
            </p:cNvPr>
            <p:cNvCxnSpPr>
              <a:cxnSpLocks/>
            </p:cNvCxnSpPr>
            <p:nvPr/>
          </p:nvCxnSpPr>
          <p:spPr>
            <a:xfrm>
              <a:off x="2230016" y="4917233"/>
              <a:ext cx="16638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B00CE8E-D52E-C5CB-DB26-65E9DC537084}"/>
              </a:ext>
            </a:extLst>
          </p:cNvPr>
          <p:cNvSpPr txBox="1"/>
          <p:nvPr/>
        </p:nvSpPr>
        <p:spPr>
          <a:xfrm>
            <a:off x="7293990" y="2591891"/>
            <a:ext cx="2207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Liquidez Corrente  = </a:t>
            </a:r>
          </a:p>
        </p:txBody>
      </p:sp>
      <p:sp>
        <p:nvSpPr>
          <p:cNvPr id="22" name="Colchete Duplo 21">
            <a:extLst>
              <a:ext uri="{FF2B5EF4-FFF2-40B4-BE49-F238E27FC236}">
                <a16:creationId xmlns:a16="http://schemas.microsoft.com/office/drawing/2014/main" id="{C45C2016-D1BF-860B-ABCC-02964E7CBDBE}"/>
              </a:ext>
            </a:extLst>
          </p:cNvPr>
          <p:cNvSpPr/>
          <p:nvPr/>
        </p:nvSpPr>
        <p:spPr>
          <a:xfrm>
            <a:off x="9322256" y="2199938"/>
            <a:ext cx="2207783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C772F70-6F19-D2C2-AA76-BF9D05100502}"/>
              </a:ext>
            </a:extLst>
          </p:cNvPr>
          <p:cNvSpPr txBox="1"/>
          <p:nvPr/>
        </p:nvSpPr>
        <p:spPr>
          <a:xfrm>
            <a:off x="7293990" y="4237189"/>
            <a:ext cx="2207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Liquidez Corrente  = </a:t>
            </a:r>
          </a:p>
        </p:txBody>
      </p:sp>
      <p:sp>
        <p:nvSpPr>
          <p:cNvPr id="24" name="Colchete Duplo 23">
            <a:extLst>
              <a:ext uri="{FF2B5EF4-FFF2-40B4-BE49-F238E27FC236}">
                <a16:creationId xmlns:a16="http://schemas.microsoft.com/office/drawing/2014/main" id="{E847A520-B0DF-3564-AD48-843203F4462A}"/>
              </a:ext>
            </a:extLst>
          </p:cNvPr>
          <p:cNvSpPr/>
          <p:nvPr/>
        </p:nvSpPr>
        <p:spPr>
          <a:xfrm>
            <a:off x="9320880" y="3807896"/>
            <a:ext cx="1511961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51ACB9E2-2885-3382-5FD5-6E29AD6EDE8E}"/>
              </a:ext>
            </a:extLst>
          </p:cNvPr>
          <p:cNvGrpSpPr/>
          <p:nvPr/>
        </p:nvGrpSpPr>
        <p:grpSpPr>
          <a:xfrm>
            <a:off x="9503938" y="3965961"/>
            <a:ext cx="1950077" cy="775549"/>
            <a:chOff x="2230016" y="4507694"/>
            <a:chExt cx="2953582" cy="775549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D30F6E4D-C50A-1F0D-7C9A-516745A91344}"/>
                </a:ext>
              </a:extLst>
            </p:cNvPr>
            <p:cNvSpPr txBox="1"/>
            <p:nvPr/>
          </p:nvSpPr>
          <p:spPr>
            <a:xfrm>
              <a:off x="2377982" y="4507694"/>
              <a:ext cx="280561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1.005.000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86AE63D9-5A69-3624-A08C-950554C449B7}"/>
                </a:ext>
              </a:extLst>
            </p:cNvPr>
            <p:cNvSpPr txBox="1"/>
            <p:nvPr/>
          </p:nvSpPr>
          <p:spPr>
            <a:xfrm>
              <a:off x="2513359" y="4975466"/>
              <a:ext cx="17598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422.500</a:t>
              </a:r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48A3879F-F1C9-6344-760B-FF209CB72AD7}"/>
                </a:ext>
              </a:extLst>
            </p:cNvPr>
            <p:cNvCxnSpPr>
              <a:cxnSpLocks/>
            </p:cNvCxnSpPr>
            <p:nvPr/>
          </p:nvCxnSpPr>
          <p:spPr>
            <a:xfrm>
              <a:off x="2230016" y="4917233"/>
              <a:ext cx="16638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9D36BA3-E0D8-56CA-4A6D-38723534D317}"/>
              </a:ext>
            </a:extLst>
          </p:cNvPr>
          <p:cNvSpPr txBox="1"/>
          <p:nvPr/>
        </p:nvSpPr>
        <p:spPr>
          <a:xfrm>
            <a:off x="10949383" y="4199847"/>
            <a:ext cx="845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=  2,49 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8905A7F3-FE4D-FA6A-1BE4-4D1D646C9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36" y="1569592"/>
            <a:ext cx="6199180" cy="4262975"/>
          </a:xfrm>
          <a:prstGeom prst="rect">
            <a:avLst/>
          </a:prstGeom>
        </p:spPr>
      </p:pic>
      <p:sp>
        <p:nvSpPr>
          <p:cNvPr id="32" name="Elipse 31">
            <a:extLst>
              <a:ext uri="{FF2B5EF4-FFF2-40B4-BE49-F238E27FC236}">
                <a16:creationId xmlns:a16="http://schemas.microsoft.com/office/drawing/2014/main" id="{EF807F83-9043-5C5B-9FFE-AF220894D9F4}"/>
              </a:ext>
            </a:extLst>
          </p:cNvPr>
          <p:cNvSpPr/>
          <p:nvPr/>
        </p:nvSpPr>
        <p:spPr>
          <a:xfrm>
            <a:off x="2390062" y="1675485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621AFE1-06AF-0176-2821-F94A3EAF9916}"/>
              </a:ext>
            </a:extLst>
          </p:cNvPr>
          <p:cNvSpPr/>
          <p:nvPr/>
        </p:nvSpPr>
        <p:spPr>
          <a:xfrm>
            <a:off x="5386616" y="1646671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Picture 2" descr="UMC">
            <a:extLst>
              <a:ext uri="{FF2B5EF4-FFF2-40B4-BE49-F238E27FC236}">
                <a16:creationId xmlns:a16="http://schemas.microsoft.com/office/drawing/2014/main" id="{1FF8FCC4-2768-6F36-3C2F-861EA943F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06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ndices de liquidez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5C600C-73D5-FF4F-EE30-3A98FD338D84}"/>
              </a:ext>
            </a:extLst>
          </p:cNvPr>
          <p:cNvSpPr txBox="1"/>
          <p:nvPr/>
        </p:nvSpPr>
        <p:spPr>
          <a:xfrm>
            <a:off x="510851" y="1688863"/>
            <a:ext cx="109471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A liquidez seca é semelhante à liquidez corrente, mas exclui os estoques do cálculo dos ativos circulantes, já que os estoques podem ser mais difíceis de converter rapidamente em dinheiro</a:t>
            </a:r>
            <a:r>
              <a:rPr lang="pt-BR" dirty="0"/>
              <a:t>.</a:t>
            </a:r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ECDE71-182A-F3EB-4027-A8BC7EF0B3D6}"/>
              </a:ext>
            </a:extLst>
          </p:cNvPr>
          <p:cNvSpPr txBox="1"/>
          <p:nvPr/>
        </p:nvSpPr>
        <p:spPr>
          <a:xfrm>
            <a:off x="510851" y="1060612"/>
            <a:ext cx="3258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Liquidez seca: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3708519-4F84-11A0-F42D-A3C1F2F700D6}"/>
              </a:ext>
            </a:extLst>
          </p:cNvPr>
          <p:cNvSpPr/>
          <p:nvPr/>
        </p:nvSpPr>
        <p:spPr>
          <a:xfrm>
            <a:off x="2388636" y="2713888"/>
            <a:ext cx="5850295" cy="1660934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897EF4-A18C-E722-ED53-EF4C3419B2D4}"/>
              </a:ext>
            </a:extLst>
          </p:cNvPr>
          <p:cNvGrpSpPr/>
          <p:nvPr/>
        </p:nvGrpSpPr>
        <p:grpSpPr>
          <a:xfrm>
            <a:off x="4914222" y="3169070"/>
            <a:ext cx="2953582" cy="775549"/>
            <a:chOff x="2230016" y="4507694"/>
            <a:chExt cx="2953582" cy="775549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B4DDBEF-B2DF-BA4A-C037-F64FA9FC0B09}"/>
                </a:ext>
              </a:extLst>
            </p:cNvPr>
            <p:cNvSpPr txBox="1"/>
            <p:nvPr/>
          </p:nvSpPr>
          <p:spPr>
            <a:xfrm>
              <a:off x="2377982" y="4507694"/>
              <a:ext cx="280561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Ativo Circulante - Estoques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F239FBCE-1173-41FA-54A9-DF4431A79396}"/>
                </a:ext>
              </a:extLst>
            </p:cNvPr>
            <p:cNvSpPr txBox="1"/>
            <p:nvPr/>
          </p:nvSpPr>
          <p:spPr>
            <a:xfrm>
              <a:off x="2748974" y="4975466"/>
              <a:ext cx="17598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Passivo Circulante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11942993-4064-1D33-4CB7-ECD75436DC5A}"/>
                </a:ext>
              </a:extLst>
            </p:cNvPr>
            <p:cNvCxnSpPr>
              <a:cxnSpLocks/>
            </p:cNvCxnSpPr>
            <p:nvPr/>
          </p:nvCxnSpPr>
          <p:spPr>
            <a:xfrm>
              <a:off x="2230016" y="4917233"/>
              <a:ext cx="25316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003052-5D68-FAA8-F19D-B96591A877BE}"/>
              </a:ext>
            </a:extLst>
          </p:cNvPr>
          <p:cNvSpPr txBox="1"/>
          <p:nvPr/>
        </p:nvSpPr>
        <p:spPr>
          <a:xfrm>
            <a:off x="2706439" y="3422316"/>
            <a:ext cx="2207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Liquidez Seca  = </a:t>
            </a:r>
          </a:p>
        </p:txBody>
      </p:sp>
      <p:sp>
        <p:nvSpPr>
          <p:cNvPr id="15" name="Colchete Duplo 14">
            <a:extLst>
              <a:ext uri="{FF2B5EF4-FFF2-40B4-BE49-F238E27FC236}">
                <a16:creationId xmlns:a16="http://schemas.microsoft.com/office/drawing/2014/main" id="{F6343489-C3C8-38E0-1827-7625BD5C075A}"/>
              </a:ext>
            </a:extLst>
          </p:cNvPr>
          <p:cNvSpPr/>
          <p:nvPr/>
        </p:nvSpPr>
        <p:spPr>
          <a:xfrm>
            <a:off x="4734705" y="3030363"/>
            <a:ext cx="2853069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AA4E4E4-1A3F-FA82-CDFD-B1FFF1F189BB}"/>
              </a:ext>
            </a:extLst>
          </p:cNvPr>
          <p:cNvSpPr txBox="1"/>
          <p:nvPr/>
        </p:nvSpPr>
        <p:spPr>
          <a:xfrm>
            <a:off x="600731" y="5127504"/>
            <a:ext cx="107452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Interpretação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: Por não incluir os estoques, que tendem a ter menor liquidez, esse índice é considerado mais conservador. Um valor inferior a 1 pode indicar que a empresa depende excessivamente da venda de estoques para atender às suas obrigações imediatas.</a:t>
            </a:r>
          </a:p>
        </p:txBody>
      </p:sp>
      <p:pic>
        <p:nvPicPr>
          <p:cNvPr id="14" name="Picture 2" descr="UMC">
            <a:extLst>
              <a:ext uri="{FF2B5EF4-FFF2-40B4-BE49-F238E27FC236}">
                <a16:creationId xmlns:a16="http://schemas.microsoft.com/office/drawing/2014/main" id="{9F410166-12A4-0B93-6C8F-0C83E5F8F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29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ndices de liquidez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ECDE71-182A-F3EB-4027-A8BC7EF0B3D6}"/>
              </a:ext>
            </a:extLst>
          </p:cNvPr>
          <p:cNvSpPr txBox="1"/>
          <p:nvPr/>
        </p:nvSpPr>
        <p:spPr>
          <a:xfrm>
            <a:off x="510851" y="1060612"/>
            <a:ext cx="3258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Liquidez seca:</a:t>
            </a:r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58712E4-6845-222E-BE74-AA70E505C163}"/>
              </a:ext>
            </a:extLst>
          </p:cNvPr>
          <p:cNvGrpSpPr/>
          <p:nvPr/>
        </p:nvGrpSpPr>
        <p:grpSpPr>
          <a:xfrm>
            <a:off x="8637134" y="2329317"/>
            <a:ext cx="2953582" cy="775549"/>
            <a:chOff x="2230016" y="4507694"/>
            <a:chExt cx="2953582" cy="775549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802DD34D-88D4-E6AD-2C97-F09492CF3B1D}"/>
                </a:ext>
              </a:extLst>
            </p:cNvPr>
            <p:cNvSpPr txBox="1"/>
            <p:nvPr/>
          </p:nvSpPr>
          <p:spPr>
            <a:xfrm>
              <a:off x="2377982" y="4507694"/>
              <a:ext cx="280561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Ativo Circulante - Estoques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3BF2365-6942-0704-D6AC-0E7BF6F9E07F}"/>
                </a:ext>
              </a:extLst>
            </p:cNvPr>
            <p:cNvSpPr txBox="1"/>
            <p:nvPr/>
          </p:nvSpPr>
          <p:spPr>
            <a:xfrm>
              <a:off x="2748974" y="4975466"/>
              <a:ext cx="17598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Passivo Circulante</a:t>
              </a:r>
            </a:p>
          </p:txBody>
        </p: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F162B3F0-6F43-8042-8AF5-BF442CE30609}"/>
                </a:ext>
              </a:extLst>
            </p:cNvPr>
            <p:cNvCxnSpPr>
              <a:cxnSpLocks/>
            </p:cNvCxnSpPr>
            <p:nvPr/>
          </p:nvCxnSpPr>
          <p:spPr>
            <a:xfrm>
              <a:off x="2230016" y="4917233"/>
              <a:ext cx="25316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F58BACC-5810-DAE5-F89C-CC6BEE6BFA77}"/>
              </a:ext>
            </a:extLst>
          </p:cNvPr>
          <p:cNvSpPr txBox="1"/>
          <p:nvPr/>
        </p:nvSpPr>
        <p:spPr>
          <a:xfrm>
            <a:off x="6914543" y="2582563"/>
            <a:ext cx="2207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Liquidez Seca  = </a:t>
            </a:r>
          </a:p>
        </p:txBody>
      </p:sp>
      <p:sp>
        <p:nvSpPr>
          <p:cNvPr id="13" name="Colchete Duplo 12">
            <a:extLst>
              <a:ext uri="{FF2B5EF4-FFF2-40B4-BE49-F238E27FC236}">
                <a16:creationId xmlns:a16="http://schemas.microsoft.com/office/drawing/2014/main" id="{8975948C-21DC-9A99-292A-3143BC824C06}"/>
              </a:ext>
            </a:extLst>
          </p:cNvPr>
          <p:cNvSpPr/>
          <p:nvPr/>
        </p:nvSpPr>
        <p:spPr>
          <a:xfrm>
            <a:off x="8457617" y="2190610"/>
            <a:ext cx="2853069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8C6D7B1-3A58-E623-05A2-0A45DCA934CC}"/>
              </a:ext>
            </a:extLst>
          </p:cNvPr>
          <p:cNvGrpSpPr/>
          <p:nvPr/>
        </p:nvGrpSpPr>
        <p:grpSpPr>
          <a:xfrm>
            <a:off x="8637134" y="4036635"/>
            <a:ext cx="2953582" cy="775549"/>
            <a:chOff x="2230016" y="4507694"/>
            <a:chExt cx="2953582" cy="775549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05CEA93-DF96-2AC9-1E43-F3178D72692D}"/>
                </a:ext>
              </a:extLst>
            </p:cNvPr>
            <p:cNvSpPr txBox="1"/>
            <p:nvPr/>
          </p:nvSpPr>
          <p:spPr>
            <a:xfrm>
              <a:off x="2377982" y="4507694"/>
              <a:ext cx="280561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1.005.000 – 350.000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41497044-0572-C449-FF08-1B6A4527E83B}"/>
                </a:ext>
              </a:extLst>
            </p:cNvPr>
            <p:cNvSpPr txBox="1"/>
            <p:nvPr/>
          </p:nvSpPr>
          <p:spPr>
            <a:xfrm>
              <a:off x="2814292" y="4975466"/>
              <a:ext cx="9303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422.500</a:t>
              </a:r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5B5C7786-764A-2CF3-3C67-A9011684F810}"/>
                </a:ext>
              </a:extLst>
            </p:cNvPr>
            <p:cNvCxnSpPr>
              <a:cxnSpLocks/>
            </p:cNvCxnSpPr>
            <p:nvPr/>
          </p:nvCxnSpPr>
          <p:spPr>
            <a:xfrm>
              <a:off x="2230016" y="4917233"/>
              <a:ext cx="20744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F6B5049-FCAD-1166-3457-2C02F4CECDC0}"/>
              </a:ext>
            </a:extLst>
          </p:cNvPr>
          <p:cNvSpPr txBox="1"/>
          <p:nvPr/>
        </p:nvSpPr>
        <p:spPr>
          <a:xfrm>
            <a:off x="6914543" y="4289881"/>
            <a:ext cx="2207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Liquidez Seca  = </a:t>
            </a:r>
          </a:p>
        </p:txBody>
      </p:sp>
      <p:sp>
        <p:nvSpPr>
          <p:cNvPr id="32" name="Colchete Duplo 31">
            <a:extLst>
              <a:ext uri="{FF2B5EF4-FFF2-40B4-BE49-F238E27FC236}">
                <a16:creationId xmlns:a16="http://schemas.microsoft.com/office/drawing/2014/main" id="{58D823B1-4EE2-0017-7354-BC3132276DF6}"/>
              </a:ext>
            </a:extLst>
          </p:cNvPr>
          <p:cNvSpPr/>
          <p:nvPr/>
        </p:nvSpPr>
        <p:spPr>
          <a:xfrm>
            <a:off x="8457618" y="3897928"/>
            <a:ext cx="2384554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252CDFD-BECC-2201-417B-55DDF0BAB824}"/>
              </a:ext>
            </a:extLst>
          </p:cNvPr>
          <p:cNvSpPr txBox="1"/>
          <p:nvPr/>
        </p:nvSpPr>
        <p:spPr>
          <a:xfrm>
            <a:off x="10949383" y="4199847"/>
            <a:ext cx="845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=  1,55 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A4E75743-5753-805E-0A9C-F24B1219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18" y="1641530"/>
            <a:ext cx="6199180" cy="4262975"/>
          </a:xfrm>
          <a:prstGeom prst="rect">
            <a:avLst/>
          </a:prstGeom>
        </p:spPr>
      </p:pic>
      <p:sp>
        <p:nvSpPr>
          <p:cNvPr id="37" name="Elipse 36">
            <a:extLst>
              <a:ext uri="{FF2B5EF4-FFF2-40B4-BE49-F238E27FC236}">
                <a16:creationId xmlns:a16="http://schemas.microsoft.com/office/drawing/2014/main" id="{FB736905-B8C6-2BEF-9068-7F8CF25A475E}"/>
              </a:ext>
            </a:extLst>
          </p:cNvPr>
          <p:cNvSpPr/>
          <p:nvPr/>
        </p:nvSpPr>
        <p:spPr>
          <a:xfrm>
            <a:off x="2483368" y="1678541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A11D466-2F3E-BE31-7F95-1FC530A2BF50}"/>
              </a:ext>
            </a:extLst>
          </p:cNvPr>
          <p:cNvSpPr/>
          <p:nvPr/>
        </p:nvSpPr>
        <p:spPr>
          <a:xfrm>
            <a:off x="5454588" y="1732073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265AA854-6BF3-A4E0-2012-1390AB34BF03}"/>
              </a:ext>
            </a:extLst>
          </p:cNvPr>
          <p:cNvSpPr/>
          <p:nvPr/>
        </p:nvSpPr>
        <p:spPr>
          <a:xfrm>
            <a:off x="2635768" y="2859452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Picture 2" descr="UMC">
            <a:extLst>
              <a:ext uri="{FF2B5EF4-FFF2-40B4-BE49-F238E27FC236}">
                <a16:creationId xmlns:a16="http://schemas.microsoft.com/office/drawing/2014/main" id="{E6CEC35D-32EA-B741-ADB3-1EC4DAE89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32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ndices de liquidez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5C600C-73D5-FF4F-EE30-3A98FD338D84}"/>
              </a:ext>
            </a:extLst>
          </p:cNvPr>
          <p:cNvSpPr txBox="1"/>
          <p:nvPr/>
        </p:nvSpPr>
        <p:spPr>
          <a:xfrm>
            <a:off x="398883" y="1576015"/>
            <a:ext cx="109471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Este índice verifica a capacidade de pagamento das dívidas de curto prazo usando apenas os disponíveis, como caixa e equivalentes de caixa, ou seja, os ativos que podem ser imediatamente utilizados.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ECDE71-182A-F3EB-4027-A8BC7EF0B3D6}"/>
              </a:ext>
            </a:extLst>
          </p:cNvPr>
          <p:cNvSpPr txBox="1"/>
          <p:nvPr/>
        </p:nvSpPr>
        <p:spPr>
          <a:xfrm>
            <a:off x="510851" y="1060612"/>
            <a:ext cx="3258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Liquidez imediata: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3708519-4F84-11A0-F42D-A3C1F2F700D6}"/>
              </a:ext>
            </a:extLst>
          </p:cNvPr>
          <p:cNvSpPr/>
          <p:nvPr/>
        </p:nvSpPr>
        <p:spPr>
          <a:xfrm>
            <a:off x="2388637" y="2695226"/>
            <a:ext cx="5075854" cy="1660934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897EF4-A18C-E722-ED53-EF4C3419B2D4}"/>
              </a:ext>
            </a:extLst>
          </p:cNvPr>
          <p:cNvGrpSpPr/>
          <p:nvPr/>
        </p:nvGrpSpPr>
        <p:grpSpPr>
          <a:xfrm>
            <a:off x="4683969" y="3150408"/>
            <a:ext cx="2108721" cy="775549"/>
            <a:chOff x="2400978" y="4507694"/>
            <a:chExt cx="2108721" cy="775549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B4DDBEF-B2DF-BA4A-C037-F64FA9FC0B09}"/>
                </a:ext>
              </a:extLst>
            </p:cNvPr>
            <p:cNvSpPr txBox="1"/>
            <p:nvPr/>
          </p:nvSpPr>
          <p:spPr>
            <a:xfrm>
              <a:off x="2807193" y="4507694"/>
              <a:ext cx="17025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disponibilidades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F239FBCE-1173-41FA-54A9-DF4431A79396}"/>
                </a:ext>
              </a:extLst>
            </p:cNvPr>
            <p:cNvSpPr txBox="1"/>
            <p:nvPr/>
          </p:nvSpPr>
          <p:spPr>
            <a:xfrm>
              <a:off x="2748974" y="4975466"/>
              <a:ext cx="17598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Passivo Circulante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11942993-4064-1D33-4CB7-ECD75436DC5A}"/>
                </a:ext>
              </a:extLst>
            </p:cNvPr>
            <p:cNvCxnSpPr>
              <a:cxnSpLocks/>
            </p:cNvCxnSpPr>
            <p:nvPr/>
          </p:nvCxnSpPr>
          <p:spPr>
            <a:xfrm>
              <a:off x="2400978" y="4917233"/>
              <a:ext cx="200608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003052-5D68-FAA8-F19D-B96591A877BE}"/>
              </a:ext>
            </a:extLst>
          </p:cNvPr>
          <p:cNvSpPr txBox="1"/>
          <p:nvPr/>
        </p:nvSpPr>
        <p:spPr>
          <a:xfrm>
            <a:off x="2706439" y="3403654"/>
            <a:ext cx="2207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Liquidez Imediata = </a:t>
            </a:r>
          </a:p>
        </p:txBody>
      </p:sp>
      <p:sp>
        <p:nvSpPr>
          <p:cNvPr id="15" name="Colchete Duplo 14">
            <a:extLst>
              <a:ext uri="{FF2B5EF4-FFF2-40B4-BE49-F238E27FC236}">
                <a16:creationId xmlns:a16="http://schemas.microsoft.com/office/drawing/2014/main" id="{F6343489-C3C8-38E0-1827-7625BD5C075A}"/>
              </a:ext>
            </a:extLst>
          </p:cNvPr>
          <p:cNvSpPr/>
          <p:nvPr/>
        </p:nvSpPr>
        <p:spPr>
          <a:xfrm>
            <a:off x="4513007" y="3011701"/>
            <a:ext cx="2363558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AA4E4E4-1A3F-FA82-CDFD-B1FFF1F189BB}"/>
              </a:ext>
            </a:extLst>
          </p:cNvPr>
          <p:cNvSpPr txBox="1"/>
          <p:nvPr/>
        </p:nvSpPr>
        <p:spPr>
          <a:xfrm>
            <a:off x="600731" y="4828924"/>
            <a:ext cx="107452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Interpretação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: Este índice é considerado mais restrito e conservador, pois </a:t>
            </a: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leva em conta exclusivamente os ativos de liquidez imediata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, como o caixa e seus equivalentes, que podem ser prontamente utilizados para pagamento. Um índice próximo ou superior a 1 sugere que a empresa dispõe de recursos financeiros suficientes para quitar suas obrigações de curto prazo sem precisar recorrer à venda de ativos, ao recebimento de clientes ou à conversão de estoques em dinheiro. Isso reflete uma posição financeira robusta e uma maior segurança para credores e investidores.</a:t>
            </a:r>
          </a:p>
        </p:txBody>
      </p:sp>
      <p:pic>
        <p:nvPicPr>
          <p:cNvPr id="16" name="Picture 2" descr="UMC">
            <a:extLst>
              <a:ext uri="{FF2B5EF4-FFF2-40B4-BE49-F238E27FC236}">
                <a16:creationId xmlns:a16="http://schemas.microsoft.com/office/drawing/2014/main" id="{F0F31169-C94C-5E64-B361-E1E7A9572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26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ndices de liquidez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ECDE71-182A-F3EB-4027-A8BC7EF0B3D6}"/>
              </a:ext>
            </a:extLst>
          </p:cNvPr>
          <p:cNvSpPr txBox="1"/>
          <p:nvPr/>
        </p:nvSpPr>
        <p:spPr>
          <a:xfrm>
            <a:off x="510851" y="1060612"/>
            <a:ext cx="3258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Liquidez imediata:</a:t>
            </a:r>
            <a:endParaRPr lang="pt-BR" dirty="0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61DF9BC-36B0-A373-1D5D-41B7F339A7E3}"/>
              </a:ext>
            </a:extLst>
          </p:cNvPr>
          <p:cNvGrpSpPr/>
          <p:nvPr/>
        </p:nvGrpSpPr>
        <p:grpSpPr>
          <a:xfrm>
            <a:off x="9114815" y="2553248"/>
            <a:ext cx="2108721" cy="775549"/>
            <a:chOff x="2400978" y="4507694"/>
            <a:chExt cx="2108721" cy="775549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EB6BD373-0D62-2892-C76B-2AEEC7959BB0}"/>
                </a:ext>
              </a:extLst>
            </p:cNvPr>
            <p:cNvSpPr txBox="1"/>
            <p:nvPr/>
          </p:nvSpPr>
          <p:spPr>
            <a:xfrm>
              <a:off x="2807193" y="4507694"/>
              <a:ext cx="17025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Disponibilidades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CE4888E-94FD-9015-EC31-08C7D73E1B73}"/>
                </a:ext>
              </a:extLst>
            </p:cNvPr>
            <p:cNvSpPr txBox="1"/>
            <p:nvPr/>
          </p:nvSpPr>
          <p:spPr>
            <a:xfrm>
              <a:off x="2748974" y="4975466"/>
              <a:ext cx="17598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Passivo Circulante</a:t>
              </a:r>
            </a:p>
          </p:txBody>
        </p: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584CBC2F-6A51-1C98-C437-8AF2C527C807}"/>
                </a:ext>
              </a:extLst>
            </p:cNvPr>
            <p:cNvCxnSpPr>
              <a:cxnSpLocks/>
            </p:cNvCxnSpPr>
            <p:nvPr/>
          </p:nvCxnSpPr>
          <p:spPr>
            <a:xfrm>
              <a:off x="2400978" y="4917233"/>
              <a:ext cx="200608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3D380A6-AD51-C338-563C-FC7E70E529CA}"/>
              </a:ext>
            </a:extLst>
          </p:cNvPr>
          <p:cNvSpPr txBox="1"/>
          <p:nvPr/>
        </p:nvSpPr>
        <p:spPr>
          <a:xfrm>
            <a:off x="7137285" y="2806494"/>
            <a:ext cx="2207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Liquidez Imediata = </a:t>
            </a:r>
          </a:p>
        </p:txBody>
      </p:sp>
      <p:sp>
        <p:nvSpPr>
          <p:cNvPr id="22" name="Colchete Duplo 21">
            <a:extLst>
              <a:ext uri="{FF2B5EF4-FFF2-40B4-BE49-F238E27FC236}">
                <a16:creationId xmlns:a16="http://schemas.microsoft.com/office/drawing/2014/main" id="{2B115A55-2347-FCC1-5737-CD70BE705BEA}"/>
              </a:ext>
            </a:extLst>
          </p:cNvPr>
          <p:cNvSpPr/>
          <p:nvPr/>
        </p:nvSpPr>
        <p:spPr>
          <a:xfrm>
            <a:off x="8943853" y="2414541"/>
            <a:ext cx="2363558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E2AE566E-FBD5-0444-9007-E75F33223CE4}"/>
              </a:ext>
            </a:extLst>
          </p:cNvPr>
          <p:cNvGrpSpPr/>
          <p:nvPr/>
        </p:nvGrpSpPr>
        <p:grpSpPr>
          <a:xfrm>
            <a:off x="9114815" y="4193175"/>
            <a:ext cx="1782146" cy="771847"/>
            <a:chOff x="2400978" y="4507694"/>
            <a:chExt cx="1782146" cy="771847"/>
          </a:xfrm>
        </p:grpSpPr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35B5107A-5FE4-DA8D-65F3-D9536438B695}"/>
                </a:ext>
              </a:extLst>
            </p:cNvPr>
            <p:cNvSpPr txBox="1"/>
            <p:nvPr/>
          </p:nvSpPr>
          <p:spPr>
            <a:xfrm>
              <a:off x="2480618" y="4507694"/>
              <a:ext cx="17025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185.000 +250.000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24EEBB74-026E-3F3A-552D-954C8C8991FD}"/>
                </a:ext>
              </a:extLst>
            </p:cNvPr>
            <p:cNvSpPr txBox="1"/>
            <p:nvPr/>
          </p:nvSpPr>
          <p:spPr>
            <a:xfrm>
              <a:off x="2894117" y="4971764"/>
              <a:ext cx="8755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422.500</a:t>
              </a:r>
            </a:p>
          </p:txBody>
        </p: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221194A9-32CC-6328-9E69-B7504BE98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0978" y="4914827"/>
              <a:ext cx="1782146" cy="24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714565C-B382-35E7-B24B-E384D2A74701}"/>
              </a:ext>
            </a:extLst>
          </p:cNvPr>
          <p:cNvSpPr txBox="1"/>
          <p:nvPr/>
        </p:nvSpPr>
        <p:spPr>
          <a:xfrm>
            <a:off x="7137285" y="4446421"/>
            <a:ext cx="2207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Liquidez Imediata = </a:t>
            </a:r>
          </a:p>
        </p:txBody>
      </p:sp>
      <p:sp>
        <p:nvSpPr>
          <p:cNvPr id="28" name="Colchete Duplo 27">
            <a:extLst>
              <a:ext uri="{FF2B5EF4-FFF2-40B4-BE49-F238E27FC236}">
                <a16:creationId xmlns:a16="http://schemas.microsoft.com/office/drawing/2014/main" id="{7FB0C49F-F0FF-78B3-7E74-4487964555DA}"/>
              </a:ext>
            </a:extLst>
          </p:cNvPr>
          <p:cNvSpPr/>
          <p:nvPr/>
        </p:nvSpPr>
        <p:spPr>
          <a:xfrm>
            <a:off x="8943853" y="4054468"/>
            <a:ext cx="2115773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447A73-BBFE-1BE9-0D84-1FD4B96D73DB}"/>
              </a:ext>
            </a:extLst>
          </p:cNvPr>
          <p:cNvSpPr txBox="1"/>
          <p:nvPr/>
        </p:nvSpPr>
        <p:spPr>
          <a:xfrm>
            <a:off x="11120896" y="4446421"/>
            <a:ext cx="845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=  1,03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F51EE66-F83B-7BD7-7D32-CC24CA623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18" y="1641530"/>
            <a:ext cx="6199180" cy="4262975"/>
          </a:xfrm>
          <a:prstGeom prst="rect">
            <a:avLst/>
          </a:prstGeom>
        </p:spPr>
      </p:pic>
      <p:sp>
        <p:nvSpPr>
          <p:cNvPr id="37" name="Elipse 36">
            <a:extLst>
              <a:ext uri="{FF2B5EF4-FFF2-40B4-BE49-F238E27FC236}">
                <a16:creationId xmlns:a16="http://schemas.microsoft.com/office/drawing/2014/main" id="{B54379F7-5686-95CC-1D17-396BCA0DE354}"/>
              </a:ext>
            </a:extLst>
          </p:cNvPr>
          <p:cNvSpPr/>
          <p:nvPr/>
        </p:nvSpPr>
        <p:spPr>
          <a:xfrm>
            <a:off x="2559216" y="2152314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9A07EBF0-6D19-3A24-7A32-C8E4CF03C40F}"/>
              </a:ext>
            </a:extLst>
          </p:cNvPr>
          <p:cNvSpPr/>
          <p:nvPr/>
        </p:nvSpPr>
        <p:spPr>
          <a:xfrm>
            <a:off x="5452900" y="1700925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Picture 2" descr="UMC">
            <a:extLst>
              <a:ext uri="{FF2B5EF4-FFF2-40B4-BE49-F238E27FC236}">
                <a16:creationId xmlns:a16="http://schemas.microsoft.com/office/drawing/2014/main" id="{51FC1F17-D768-C195-A25F-0002D5E2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8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9EE071BC-451B-59A2-826A-573899CCC59F}"/>
              </a:ext>
            </a:extLst>
          </p:cNvPr>
          <p:cNvSpPr txBox="1"/>
          <p:nvPr/>
        </p:nvSpPr>
        <p:spPr>
          <a:xfrm>
            <a:off x="252648" y="196750"/>
            <a:ext cx="94605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 Contabilidade</a:t>
            </a:r>
            <a:r>
              <a:rPr sz="3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Gerencial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356A89D2-E777-F891-B4B3-8B3270F21ADF}"/>
              </a:ext>
            </a:extLst>
          </p:cNvPr>
          <p:cNvSpPr txBox="1"/>
          <p:nvPr/>
        </p:nvSpPr>
        <p:spPr>
          <a:xfrm>
            <a:off x="2771422" y="1779591"/>
            <a:ext cx="66491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15" dirty="0">
                <a:latin typeface="Arial" panose="020B0604020202020204" pitchFamily="34" charset="0"/>
                <a:cs typeface="Arial" panose="020B0604020202020204" pitchFamily="34" charset="0"/>
              </a:rPr>
              <a:t>Mas, o que é a contabilidade gerencial e qual é o seu objetivo?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FD0A464-6B14-A902-1BD3-BB7CA175DE48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26BBD09-DC05-11E6-B288-D506402A1F06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Ponto De Interrogação, Pedido, Tarefa">
            <a:extLst>
              <a:ext uri="{FF2B5EF4-FFF2-40B4-BE49-F238E27FC236}">
                <a16:creationId xmlns:a16="http://schemas.microsoft.com/office/drawing/2014/main" id="{7E7D9584-D85F-4B58-6C62-71B2D0AA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50" y="2555031"/>
            <a:ext cx="3321698" cy="33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MC">
            <a:extLst>
              <a:ext uri="{FF2B5EF4-FFF2-40B4-BE49-F238E27FC236}">
                <a16:creationId xmlns:a16="http://schemas.microsoft.com/office/drawing/2014/main" id="{FA8434C7-D141-C513-2C7B-5A4E3CD7B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42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AF293EB-9361-A194-1CEE-414B7821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978" y="364409"/>
            <a:ext cx="4137953" cy="6158941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088BA0C8-FDCC-8701-65D1-10DA8CCA7F1F}"/>
              </a:ext>
            </a:extLst>
          </p:cNvPr>
          <p:cNvSpPr txBox="1"/>
          <p:nvPr/>
        </p:nvSpPr>
        <p:spPr>
          <a:xfrm>
            <a:off x="1084884" y="1683395"/>
            <a:ext cx="545587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Contabilidade</a:t>
            </a:r>
            <a:r>
              <a:rPr sz="4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Gerencial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D2E3B2F-129A-7AFB-0F08-2DEF198AF25A}"/>
              </a:ext>
            </a:extLst>
          </p:cNvPr>
          <p:cNvSpPr txBox="1"/>
          <p:nvPr/>
        </p:nvSpPr>
        <p:spPr>
          <a:xfrm>
            <a:off x="926257" y="2507616"/>
            <a:ext cx="583843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Índices de Endividamento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UMC">
            <a:extLst>
              <a:ext uri="{FF2B5EF4-FFF2-40B4-BE49-F238E27FC236}">
                <a16:creationId xmlns:a16="http://schemas.microsoft.com/office/drawing/2014/main" id="{4F39DBDD-140F-DD7C-BF10-CD07B59A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96" y="3514153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21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ndice de endividamento geral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ECDE71-182A-F3EB-4027-A8BC7EF0B3D6}"/>
              </a:ext>
            </a:extLst>
          </p:cNvPr>
          <p:cNvSpPr txBox="1"/>
          <p:nvPr/>
        </p:nvSpPr>
        <p:spPr>
          <a:xfrm>
            <a:off x="510851" y="1060612"/>
            <a:ext cx="3258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Índice de endividamento geral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AA65A27-279C-1669-5767-5ECB75C16CF2}"/>
              </a:ext>
            </a:extLst>
          </p:cNvPr>
          <p:cNvSpPr txBox="1"/>
          <p:nvPr/>
        </p:nvSpPr>
        <p:spPr>
          <a:xfrm>
            <a:off x="510852" y="1576015"/>
            <a:ext cx="11161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Este indicador é uma métrica financeira que </a:t>
            </a: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mede a proporção dos ativos de uma empresa que são financiados por dívidas (passivos). 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Em outras palavras, ele indica quanto dos recursos totais de uma empresa foram adquiridos por meio de capital de terceiros, em vez de capital próprio.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E6E1DFA-BEF4-3134-7D04-7ABC39F24D2A}"/>
              </a:ext>
            </a:extLst>
          </p:cNvPr>
          <p:cNvSpPr/>
          <p:nvPr/>
        </p:nvSpPr>
        <p:spPr>
          <a:xfrm>
            <a:off x="2388637" y="2872511"/>
            <a:ext cx="5710334" cy="1660934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66C1DCB-4B39-1781-E3E4-536AD6178C2E}"/>
              </a:ext>
            </a:extLst>
          </p:cNvPr>
          <p:cNvGrpSpPr/>
          <p:nvPr/>
        </p:nvGrpSpPr>
        <p:grpSpPr>
          <a:xfrm>
            <a:off x="5691674" y="3327693"/>
            <a:ext cx="1735492" cy="775549"/>
            <a:chOff x="2400978" y="4507694"/>
            <a:chExt cx="2107805" cy="775549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373FFB-C1BE-0F6E-FEBF-28720FB5E96F}"/>
                </a:ext>
              </a:extLst>
            </p:cNvPr>
            <p:cNvSpPr txBox="1"/>
            <p:nvPr/>
          </p:nvSpPr>
          <p:spPr>
            <a:xfrm>
              <a:off x="2629909" y="4507694"/>
              <a:ext cx="17025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Passivo Total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C6B5C07-705E-8815-26ED-29346A14F5F8}"/>
                </a:ext>
              </a:extLst>
            </p:cNvPr>
            <p:cNvSpPr txBox="1"/>
            <p:nvPr/>
          </p:nvSpPr>
          <p:spPr>
            <a:xfrm>
              <a:off x="2748974" y="4975466"/>
              <a:ext cx="17598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Ativo Total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5CB25598-1CCD-FE85-341F-AD0BB569AEB2}"/>
                </a:ext>
              </a:extLst>
            </p:cNvPr>
            <p:cNvCxnSpPr>
              <a:cxnSpLocks/>
            </p:cNvCxnSpPr>
            <p:nvPr/>
          </p:nvCxnSpPr>
          <p:spPr>
            <a:xfrm>
              <a:off x="2400978" y="4917233"/>
              <a:ext cx="17149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D338B5A-13EE-1DD4-B53E-15008561F398}"/>
              </a:ext>
            </a:extLst>
          </p:cNvPr>
          <p:cNvSpPr txBox="1"/>
          <p:nvPr/>
        </p:nvSpPr>
        <p:spPr>
          <a:xfrm>
            <a:off x="2706439" y="3580939"/>
            <a:ext cx="2957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Índice de endividamento geral   =   </a:t>
            </a:r>
          </a:p>
        </p:txBody>
      </p:sp>
      <p:sp>
        <p:nvSpPr>
          <p:cNvPr id="14" name="Colchete Duplo 13">
            <a:extLst>
              <a:ext uri="{FF2B5EF4-FFF2-40B4-BE49-F238E27FC236}">
                <a16:creationId xmlns:a16="http://schemas.microsoft.com/office/drawing/2014/main" id="{96647D9C-49E1-E527-562B-2D85C8DD4A56}"/>
              </a:ext>
            </a:extLst>
          </p:cNvPr>
          <p:cNvSpPr/>
          <p:nvPr/>
        </p:nvSpPr>
        <p:spPr>
          <a:xfrm>
            <a:off x="5520711" y="3188986"/>
            <a:ext cx="1906455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D537B0C-FDCA-2E4C-201C-4B246739685D}"/>
              </a:ext>
            </a:extLst>
          </p:cNvPr>
          <p:cNvSpPr txBox="1"/>
          <p:nvPr/>
        </p:nvSpPr>
        <p:spPr>
          <a:xfrm>
            <a:off x="600731" y="5127504"/>
            <a:ext cx="10866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Interpretação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: Indica </a:t>
            </a: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quanto dos ativos da empresa são financiados por dívidas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. Um valor mais alto pode significar maior risco financeiro, pois a empresa depende mais de capital de terceiros.</a:t>
            </a:r>
          </a:p>
        </p:txBody>
      </p:sp>
      <p:pic>
        <p:nvPicPr>
          <p:cNvPr id="30" name="Picture 2" descr="UMC">
            <a:extLst>
              <a:ext uri="{FF2B5EF4-FFF2-40B4-BE49-F238E27FC236}">
                <a16:creationId xmlns:a16="http://schemas.microsoft.com/office/drawing/2014/main" id="{8D9D0E75-B375-764F-1763-5B06BFA21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73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ndice de endividamento geral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ECDE71-182A-F3EB-4027-A8BC7EF0B3D6}"/>
              </a:ext>
            </a:extLst>
          </p:cNvPr>
          <p:cNvSpPr txBox="1"/>
          <p:nvPr/>
        </p:nvSpPr>
        <p:spPr>
          <a:xfrm>
            <a:off x="510851" y="1060612"/>
            <a:ext cx="3258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Índice de endividamento geral</a:t>
            </a:r>
            <a:endParaRPr lang="pt-BR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7E27A03-31F7-D51A-6270-7F861EBB7C59}"/>
              </a:ext>
            </a:extLst>
          </p:cNvPr>
          <p:cNvGrpSpPr/>
          <p:nvPr/>
        </p:nvGrpSpPr>
        <p:grpSpPr>
          <a:xfrm>
            <a:off x="9804718" y="2273333"/>
            <a:ext cx="1735492" cy="775549"/>
            <a:chOff x="2400978" y="4507694"/>
            <a:chExt cx="2107805" cy="775549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3252C07D-F73C-F106-5825-05DE75D3BE8F}"/>
                </a:ext>
              </a:extLst>
            </p:cNvPr>
            <p:cNvSpPr txBox="1"/>
            <p:nvPr/>
          </p:nvSpPr>
          <p:spPr>
            <a:xfrm>
              <a:off x="2629909" y="4507694"/>
              <a:ext cx="17025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Passivo Total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386D522-5D28-1DF1-E0E1-B0A0B377CF56}"/>
                </a:ext>
              </a:extLst>
            </p:cNvPr>
            <p:cNvSpPr txBox="1"/>
            <p:nvPr/>
          </p:nvSpPr>
          <p:spPr>
            <a:xfrm>
              <a:off x="2748974" y="4975466"/>
              <a:ext cx="17598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Ativo Total</a:t>
              </a:r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16990AF9-C405-68B1-C6FA-884C8D94816F}"/>
                </a:ext>
              </a:extLst>
            </p:cNvPr>
            <p:cNvCxnSpPr>
              <a:cxnSpLocks/>
            </p:cNvCxnSpPr>
            <p:nvPr/>
          </p:nvCxnSpPr>
          <p:spPr>
            <a:xfrm>
              <a:off x="2400978" y="4917233"/>
              <a:ext cx="17149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4ACE66-F9BF-40E7-6811-2C8F2E20F2F6}"/>
              </a:ext>
            </a:extLst>
          </p:cNvPr>
          <p:cNvSpPr txBox="1"/>
          <p:nvPr/>
        </p:nvSpPr>
        <p:spPr>
          <a:xfrm>
            <a:off x="6819483" y="2526579"/>
            <a:ext cx="2957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Índice de endividamento geral   =   </a:t>
            </a:r>
          </a:p>
        </p:txBody>
      </p:sp>
      <p:sp>
        <p:nvSpPr>
          <p:cNvPr id="12" name="Colchete Duplo 11">
            <a:extLst>
              <a:ext uri="{FF2B5EF4-FFF2-40B4-BE49-F238E27FC236}">
                <a16:creationId xmlns:a16="http://schemas.microsoft.com/office/drawing/2014/main" id="{62691716-7995-D99D-3515-B3683BFA251D}"/>
              </a:ext>
            </a:extLst>
          </p:cNvPr>
          <p:cNvSpPr/>
          <p:nvPr/>
        </p:nvSpPr>
        <p:spPr>
          <a:xfrm>
            <a:off x="9633755" y="2134626"/>
            <a:ext cx="1906455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3A5FDDF-E689-330C-B974-36DEBD409EF4}"/>
              </a:ext>
            </a:extLst>
          </p:cNvPr>
          <p:cNvGrpSpPr/>
          <p:nvPr/>
        </p:nvGrpSpPr>
        <p:grpSpPr>
          <a:xfrm>
            <a:off x="7722279" y="4162352"/>
            <a:ext cx="1623523" cy="775549"/>
            <a:chOff x="2400978" y="4507694"/>
            <a:chExt cx="1971815" cy="775549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8D2DA8EB-72BE-73D9-BD9C-25A5C99298F5}"/>
                </a:ext>
              </a:extLst>
            </p:cNvPr>
            <p:cNvSpPr txBox="1"/>
            <p:nvPr/>
          </p:nvSpPr>
          <p:spPr>
            <a:xfrm>
              <a:off x="2697907" y="4507694"/>
              <a:ext cx="103316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720.000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D092EE9-64C1-EAE0-0688-8F9B567E6E35}"/>
                </a:ext>
              </a:extLst>
            </p:cNvPr>
            <p:cNvSpPr txBox="1"/>
            <p:nvPr/>
          </p:nvSpPr>
          <p:spPr>
            <a:xfrm>
              <a:off x="2612985" y="4975466"/>
              <a:ext cx="175980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1.830.000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4B83BD1-D253-B196-B908-93366D9831EF}"/>
                </a:ext>
              </a:extLst>
            </p:cNvPr>
            <p:cNvCxnSpPr>
              <a:cxnSpLocks/>
            </p:cNvCxnSpPr>
            <p:nvPr/>
          </p:nvCxnSpPr>
          <p:spPr>
            <a:xfrm>
              <a:off x="2400978" y="4917233"/>
              <a:ext cx="17149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43B5A21-EC3F-A69B-20B7-AA0E0F913FD7}"/>
              </a:ext>
            </a:extLst>
          </p:cNvPr>
          <p:cNvSpPr txBox="1"/>
          <p:nvPr/>
        </p:nvSpPr>
        <p:spPr>
          <a:xfrm>
            <a:off x="6819484" y="4415598"/>
            <a:ext cx="7476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 err="1">
                <a:latin typeface="Arial" panose="020B0604020202020204" pitchFamily="34" charset="0"/>
                <a:cs typeface="Arial" panose="020B0604020202020204" pitchFamily="34" charset="0"/>
              </a:rPr>
              <a:t>Íeg</a:t>
            </a: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  =   </a:t>
            </a:r>
          </a:p>
        </p:txBody>
      </p:sp>
      <p:sp>
        <p:nvSpPr>
          <p:cNvPr id="30" name="Colchete Duplo 29">
            <a:extLst>
              <a:ext uri="{FF2B5EF4-FFF2-40B4-BE49-F238E27FC236}">
                <a16:creationId xmlns:a16="http://schemas.microsoft.com/office/drawing/2014/main" id="{7078CA7E-6C83-47D0-4E0C-532D2BCA49E0}"/>
              </a:ext>
            </a:extLst>
          </p:cNvPr>
          <p:cNvSpPr/>
          <p:nvPr/>
        </p:nvSpPr>
        <p:spPr>
          <a:xfrm>
            <a:off x="7551317" y="4023645"/>
            <a:ext cx="1906455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ADA1DF6A-437F-8138-DFE0-21EDBEBE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18" y="1641530"/>
            <a:ext cx="6199180" cy="4262975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9BEF20D6-B5DE-FA10-3B43-46218D9FC4B6}"/>
              </a:ext>
            </a:extLst>
          </p:cNvPr>
          <p:cNvSpPr txBox="1"/>
          <p:nvPr/>
        </p:nvSpPr>
        <p:spPr>
          <a:xfrm>
            <a:off x="9570254" y="4331799"/>
            <a:ext cx="845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=  0,39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5845806-785D-7FA5-3AFF-7E250A8765A2}"/>
              </a:ext>
            </a:extLst>
          </p:cNvPr>
          <p:cNvSpPr txBox="1"/>
          <p:nvPr/>
        </p:nvSpPr>
        <p:spPr>
          <a:xfrm>
            <a:off x="5088633" y="6260037"/>
            <a:ext cx="6831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quanto dos ativos da empresa são financiados por dívidas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1CDC24FF-491F-C25E-756B-3B45192AB91E}"/>
              </a:ext>
            </a:extLst>
          </p:cNvPr>
          <p:cNvCxnSpPr>
            <a:stCxn id="34" idx="2"/>
          </p:cNvCxnSpPr>
          <p:nvPr/>
        </p:nvCxnSpPr>
        <p:spPr>
          <a:xfrm flipH="1">
            <a:off x="9050694" y="4639576"/>
            <a:ext cx="942518" cy="1411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e 38">
            <a:extLst>
              <a:ext uri="{FF2B5EF4-FFF2-40B4-BE49-F238E27FC236}">
                <a16:creationId xmlns:a16="http://schemas.microsoft.com/office/drawing/2014/main" id="{7AA71CB2-9F5E-DFAF-620D-EACBB1E3E519}"/>
              </a:ext>
            </a:extLst>
          </p:cNvPr>
          <p:cNvSpPr/>
          <p:nvPr/>
        </p:nvSpPr>
        <p:spPr>
          <a:xfrm>
            <a:off x="5452900" y="1734562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ED30997-4D64-83D7-BA65-D78D28A97F32}"/>
              </a:ext>
            </a:extLst>
          </p:cNvPr>
          <p:cNvSpPr/>
          <p:nvPr/>
        </p:nvSpPr>
        <p:spPr>
          <a:xfrm>
            <a:off x="5414383" y="3212190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94B8F069-F100-EBFC-07AA-4A148DB80C61}"/>
              </a:ext>
            </a:extLst>
          </p:cNvPr>
          <p:cNvSpPr/>
          <p:nvPr/>
        </p:nvSpPr>
        <p:spPr>
          <a:xfrm>
            <a:off x="2386808" y="5295592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2" name="Picture 2" descr="UMC">
            <a:extLst>
              <a:ext uri="{FF2B5EF4-FFF2-40B4-BE49-F238E27FC236}">
                <a16:creationId xmlns:a16="http://schemas.microsoft.com/office/drawing/2014/main" id="{E4875DBB-618F-28B7-12CE-84C5C7FB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31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22130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ndice de participação de capital de 3os.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ECDE71-182A-F3EB-4027-A8BC7EF0B3D6}"/>
              </a:ext>
            </a:extLst>
          </p:cNvPr>
          <p:cNvSpPr txBox="1"/>
          <p:nvPr/>
        </p:nvSpPr>
        <p:spPr>
          <a:xfrm>
            <a:off x="510851" y="1060612"/>
            <a:ext cx="5009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Índice de participação de capital de terceiros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AA65A27-279C-1669-5767-5ECB75C16CF2}"/>
              </a:ext>
            </a:extLst>
          </p:cNvPr>
          <p:cNvSpPr txBox="1"/>
          <p:nvPr/>
        </p:nvSpPr>
        <p:spPr>
          <a:xfrm>
            <a:off x="510851" y="1576015"/>
            <a:ext cx="10695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Este indicador é uma métrica financeira que </a:t>
            </a: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indica a proporção de capital de terceiros (dívidas e obrigações) em relação ao capital próprio (patrimônio líquido) 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de uma empresa. Ele é usado para avaliar o grau de dependência da empresa em relação a recursos externos para financiar suas atividades, comparando-os com os recursos próprios da empresa</a:t>
            </a:r>
            <a:r>
              <a:rPr lang="pt-BR" dirty="0"/>
              <a:t>.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E6E1DFA-BEF4-3134-7D04-7ABC39F24D2A}"/>
              </a:ext>
            </a:extLst>
          </p:cNvPr>
          <p:cNvSpPr/>
          <p:nvPr/>
        </p:nvSpPr>
        <p:spPr>
          <a:xfrm>
            <a:off x="2388637" y="3267782"/>
            <a:ext cx="5710334" cy="1480268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66C1DCB-4B39-1781-E3E4-536AD6178C2E}"/>
              </a:ext>
            </a:extLst>
          </p:cNvPr>
          <p:cNvGrpSpPr/>
          <p:nvPr/>
        </p:nvGrpSpPr>
        <p:grpSpPr>
          <a:xfrm>
            <a:off x="5642301" y="3542298"/>
            <a:ext cx="1906455" cy="775549"/>
            <a:chOff x="2341015" y="4507694"/>
            <a:chExt cx="2315444" cy="775549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373FFB-C1BE-0F6E-FEBF-28720FB5E96F}"/>
                </a:ext>
              </a:extLst>
            </p:cNvPr>
            <p:cNvSpPr txBox="1"/>
            <p:nvPr/>
          </p:nvSpPr>
          <p:spPr>
            <a:xfrm>
              <a:off x="2573245" y="4507694"/>
              <a:ext cx="170250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Passivo Total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C6B5C07-705E-8815-26ED-29346A14F5F8}"/>
                </a:ext>
              </a:extLst>
            </p:cNvPr>
            <p:cNvSpPr txBox="1"/>
            <p:nvPr/>
          </p:nvSpPr>
          <p:spPr>
            <a:xfrm>
              <a:off x="2341015" y="4975466"/>
              <a:ext cx="23154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Patrimônio Líquido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5CB25598-1CCD-FE85-341F-AD0BB569AEB2}"/>
                </a:ext>
              </a:extLst>
            </p:cNvPr>
            <p:cNvCxnSpPr>
              <a:cxnSpLocks/>
            </p:cNvCxnSpPr>
            <p:nvPr/>
          </p:nvCxnSpPr>
          <p:spPr>
            <a:xfrm>
              <a:off x="2366979" y="4917233"/>
              <a:ext cx="19718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D338B5A-13EE-1DD4-B53E-15008561F398}"/>
              </a:ext>
            </a:extLst>
          </p:cNvPr>
          <p:cNvSpPr txBox="1"/>
          <p:nvPr/>
        </p:nvSpPr>
        <p:spPr>
          <a:xfrm>
            <a:off x="2706439" y="3795544"/>
            <a:ext cx="2957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Índice de endividamento geral   =   </a:t>
            </a:r>
          </a:p>
        </p:txBody>
      </p:sp>
      <p:sp>
        <p:nvSpPr>
          <p:cNvPr id="14" name="Colchete Duplo 13">
            <a:extLst>
              <a:ext uri="{FF2B5EF4-FFF2-40B4-BE49-F238E27FC236}">
                <a16:creationId xmlns:a16="http://schemas.microsoft.com/office/drawing/2014/main" id="{96647D9C-49E1-E527-562B-2D85C8DD4A56}"/>
              </a:ext>
            </a:extLst>
          </p:cNvPr>
          <p:cNvSpPr/>
          <p:nvPr/>
        </p:nvSpPr>
        <p:spPr>
          <a:xfrm>
            <a:off x="5520711" y="3403591"/>
            <a:ext cx="1906455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D537B0C-FDCA-2E4C-201C-4B246739685D}"/>
              </a:ext>
            </a:extLst>
          </p:cNvPr>
          <p:cNvSpPr txBox="1"/>
          <p:nvPr/>
        </p:nvSpPr>
        <p:spPr>
          <a:xfrm>
            <a:off x="600731" y="5407424"/>
            <a:ext cx="10866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Interpretação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: Um índice elevado sugere que a empresa está mais alavancada, o que pode ser arriscado em momentos de dificuldade financeira.</a:t>
            </a:r>
          </a:p>
        </p:txBody>
      </p:sp>
      <p:pic>
        <p:nvPicPr>
          <p:cNvPr id="15" name="Picture 2" descr="UMC">
            <a:extLst>
              <a:ext uri="{FF2B5EF4-FFF2-40B4-BE49-F238E27FC236}">
                <a16:creationId xmlns:a16="http://schemas.microsoft.com/office/drawing/2014/main" id="{D638D142-313C-A7F3-1D56-73D49816C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17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11814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5" dirty="0">
                <a:latin typeface="Arial" panose="020B0604020202020204" pitchFamily="34" charset="0"/>
                <a:cs typeface="Arial" panose="020B0604020202020204" pitchFamily="34" charset="0"/>
              </a:rPr>
              <a:t>índice de participação de capital de 3os.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ADA1DF6A-437F-8138-DFE0-21EDBEBE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18" y="1641530"/>
            <a:ext cx="6199180" cy="4262975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D6AB0BB-4FE8-CDD4-0768-175E47E06DE0}"/>
              </a:ext>
            </a:extLst>
          </p:cNvPr>
          <p:cNvGrpSpPr/>
          <p:nvPr/>
        </p:nvGrpSpPr>
        <p:grpSpPr>
          <a:xfrm>
            <a:off x="9579816" y="2211570"/>
            <a:ext cx="1906455" cy="775549"/>
            <a:chOff x="2341015" y="4507694"/>
            <a:chExt cx="2315444" cy="775549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CB446489-20AB-29D3-DF5F-DC73EC68DD57}"/>
                </a:ext>
              </a:extLst>
            </p:cNvPr>
            <p:cNvSpPr txBox="1"/>
            <p:nvPr/>
          </p:nvSpPr>
          <p:spPr>
            <a:xfrm>
              <a:off x="2573245" y="4507694"/>
              <a:ext cx="170250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Passivo Total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6623EE1-5E99-26B0-E61B-77FEA2F43F5F}"/>
                </a:ext>
              </a:extLst>
            </p:cNvPr>
            <p:cNvSpPr txBox="1"/>
            <p:nvPr/>
          </p:nvSpPr>
          <p:spPr>
            <a:xfrm>
              <a:off x="2341015" y="4975466"/>
              <a:ext cx="23154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Patrimônio Líquido</a:t>
              </a:r>
            </a:p>
          </p:txBody>
        </p: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0176476E-CD50-8F1F-CB58-AA3471EE9FF1}"/>
                </a:ext>
              </a:extLst>
            </p:cNvPr>
            <p:cNvCxnSpPr>
              <a:cxnSpLocks/>
            </p:cNvCxnSpPr>
            <p:nvPr/>
          </p:nvCxnSpPr>
          <p:spPr>
            <a:xfrm>
              <a:off x="2366979" y="4917233"/>
              <a:ext cx="19718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047F97-4141-97CE-230F-9CBBAF349BA5}"/>
              </a:ext>
            </a:extLst>
          </p:cNvPr>
          <p:cNvSpPr txBox="1"/>
          <p:nvPr/>
        </p:nvSpPr>
        <p:spPr>
          <a:xfrm>
            <a:off x="6905214" y="2464816"/>
            <a:ext cx="2957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Índice Partic. Capital 3os. = </a:t>
            </a:r>
          </a:p>
        </p:txBody>
      </p:sp>
      <p:sp>
        <p:nvSpPr>
          <p:cNvPr id="21" name="Colchete Duplo 20">
            <a:extLst>
              <a:ext uri="{FF2B5EF4-FFF2-40B4-BE49-F238E27FC236}">
                <a16:creationId xmlns:a16="http://schemas.microsoft.com/office/drawing/2014/main" id="{AF5A04B6-D23A-BE34-39F3-F41A53E0045D}"/>
              </a:ext>
            </a:extLst>
          </p:cNvPr>
          <p:cNvSpPr/>
          <p:nvPr/>
        </p:nvSpPr>
        <p:spPr>
          <a:xfrm>
            <a:off x="9458226" y="2072863"/>
            <a:ext cx="1906455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A7D3F8B6-CE66-9502-E8DD-5F2A6B205517}"/>
              </a:ext>
            </a:extLst>
          </p:cNvPr>
          <p:cNvGrpSpPr/>
          <p:nvPr/>
        </p:nvGrpSpPr>
        <p:grpSpPr>
          <a:xfrm>
            <a:off x="9670582" y="4286870"/>
            <a:ext cx="1256089" cy="765072"/>
            <a:chOff x="2366979" y="4507694"/>
            <a:chExt cx="1525556" cy="765072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CC38A85-C2E6-99B3-60CD-10B29DBBAE1E}"/>
                </a:ext>
              </a:extLst>
            </p:cNvPr>
            <p:cNvSpPr txBox="1"/>
            <p:nvPr/>
          </p:nvSpPr>
          <p:spPr>
            <a:xfrm>
              <a:off x="2573245" y="4507694"/>
              <a:ext cx="105801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720.000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7DAEC2C9-86F6-59BC-BDA8-B7EC47117BA3}"/>
                </a:ext>
              </a:extLst>
            </p:cNvPr>
            <p:cNvSpPr txBox="1"/>
            <p:nvPr/>
          </p:nvSpPr>
          <p:spPr>
            <a:xfrm>
              <a:off x="2488971" y="4964989"/>
              <a:ext cx="14035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1.110.000</a:t>
              </a:r>
            </a:p>
          </p:txBody>
        </p: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89F1B217-4D48-5524-E23D-BD9F73412BE1}"/>
                </a:ext>
              </a:extLst>
            </p:cNvPr>
            <p:cNvCxnSpPr>
              <a:cxnSpLocks/>
            </p:cNvCxnSpPr>
            <p:nvPr/>
          </p:nvCxnSpPr>
          <p:spPr>
            <a:xfrm>
              <a:off x="2366979" y="4917233"/>
              <a:ext cx="1525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D66E6E2-4A03-9280-C867-13BDF6A8877F}"/>
              </a:ext>
            </a:extLst>
          </p:cNvPr>
          <p:cNvSpPr txBox="1"/>
          <p:nvPr/>
        </p:nvSpPr>
        <p:spPr>
          <a:xfrm>
            <a:off x="6974602" y="4540116"/>
            <a:ext cx="2957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Índice Partic. Capital 3os. = </a:t>
            </a:r>
          </a:p>
        </p:txBody>
      </p:sp>
      <p:sp>
        <p:nvSpPr>
          <p:cNvPr id="27" name="Colchete Duplo 26">
            <a:extLst>
              <a:ext uri="{FF2B5EF4-FFF2-40B4-BE49-F238E27FC236}">
                <a16:creationId xmlns:a16="http://schemas.microsoft.com/office/drawing/2014/main" id="{FC7FF341-49D4-95B0-0793-80B72B0C1017}"/>
              </a:ext>
            </a:extLst>
          </p:cNvPr>
          <p:cNvSpPr/>
          <p:nvPr/>
        </p:nvSpPr>
        <p:spPr>
          <a:xfrm>
            <a:off x="9527615" y="4148163"/>
            <a:ext cx="1532012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0A93F55-DB54-61B5-3426-0ECCA94A2560}"/>
              </a:ext>
            </a:extLst>
          </p:cNvPr>
          <p:cNvSpPr txBox="1"/>
          <p:nvPr/>
        </p:nvSpPr>
        <p:spPr>
          <a:xfrm>
            <a:off x="11074540" y="4547742"/>
            <a:ext cx="845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=  0,65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625B9ED-6C07-27A1-1F5E-D8F38F3B023D}"/>
              </a:ext>
            </a:extLst>
          </p:cNvPr>
          <p:cNvSpPr txBox="1"/>
          <p:nvPr/>
        </p:nvSpPr>
        <p:spPr>
          <a:xfrm>
            <a:off x="5787593" y="6173780"/>
            <a:ext cx="6349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proporção de capital de terceiros (dívidas e obrigações) em relação ao capital próprio (patrimônio líquido) </a:t>
            </a:r>
            <a:endParaRPr lang="pt-BR" dirty="0"/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13701140-0228-EF4C-A53D-B767523650F5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10646229" y="4855519"/>
            <a:ext cx="851269" cy="1318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09385D6-E319-857A-6D3E-26D7E93F0267}"/>
              </a:ext>
            </a:extLst>
          </p:cNvPr>
          <p:cNvSpPr txBox="1"/>
          <p:nvPr/>
        </p:nvSpPr>
        <p:spPr>
          <a:xfrm>
            <a:off x="510851" y="1060612"/>
            <a:ext cx="5009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Índice de participação de capital de terceiros</a:t>
            </a:r>
            <a:endParaRPr lang="pt-BR"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388AB33-2EB1-92E1-53DA-E799BB69379E}"/>
              </a:ext>
            </a:extLst>
          </p:cNvPr>
          <p:cNvSpPr/>
          <p:nvPr/>
        </p:nvSpPr>
        <p:spPr>
          <a:xfrm>
            <a:off x="5452900" y="3262286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B4D226E8-B480-F639-4B32-BE4DCE681DF0}"/>
              </a:ext>
            </a:extLst>
          </p:cNvPr>
          <p:cNvSpPr/>
          <p:nvPr/>
        </p:nvSpPr>
        <p:spPr>
          <a:xfrm>
            <a:off x="5452900" y="1699219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7BA24E01-6A0D-9969-BC9A-374C138F48B7}"/>
              </a:ext>
            </a:extLst>
          </p:cNvPr>
          <p:cNvSpPr/>
          <p:nvPr/>
        </p:nvSpPr>
        <p:spPr>
          <a:xfrm>
            <a:off x="5345195" y="4259238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6" name="Picture 2" descr="UMC">
            <a:extLst>
              <a:ext uri="{FF2B5EF4-FFF2-40B4-BE49-F238E27FC236}">
                <a16:creationId xmlns:a16="http://schemas.microsoft.com/office/drawing/2014/main" id="{D5674117-F188-30D6-20EB-4C82A24A6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7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22130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ndice de endividamento de curto prazo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ECDE71-182A-F3EB-4027-A8BC7EF0B3D6}"/>
              </a:ext>
            </a:extLst>
          </p:cNvPr>
          <p:cNvSpPr txBox="1"/>
          <p:nvPr/>
        </p:nvSpPr>
        <p:spPr>
          <a:xfrm>
            <a:off x="510851" y="1060612"/>
            <a:ext cx="5009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Índice endividamento de curto prazo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AA65A27-279C-1669-5767-5ECB75C16CF2}"/>
              </a:ext>
            </a:extLst>
          </p:cNvPr>
          <p:cNvSpPr txBox="1"/>
          <p:nvPr/>
        </p:nvSpPr>
        <p:spPr>
          <a:xfrm>
            <a:off x="510851" y="1615311"/>
            <a:ext cx="10695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Mede a proporção de ativos que está comprometida com dívidas de curto prazo (aquelas a serem pagas em até um ano)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E6E1DFA-BEF4-3134-7D04-7ABC39F24D2A}"/>
              </a:ext>
            </a:extLst>
          </p:cNvPr>
          <p:cNvSpPr/>
          <p:nvPr/>
        </p:nvSpPr>
        <p:spPr>
          <a:xfrm>
            <a:off x="2388637" y="2978533"/>
            <a:ext cx="5710334" cy="1480268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66C1DCB-4B39-1781-E3E4-536AD6178C2E}"/>
              </a:ext>
            </a:extLst>
          </p:cNvPr>
          <p:cNvGrpSpPr/>
          <p:nvPr/>
        </p:nvGrpSpPr>
        <p:grpSpPr>
          <a:xfrm>
            <a:off x="6096000" y="3251028"/>
            <a:ext cx="2258619" cy="775416"/>
            <a:chOff x="2314096" y="4505673"/>
            <a:chExt cx="2743157" cy="775416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373FFB-C1BE-0F6E-FEBF-28720FB5E96F}"/>
                </a:ext>
              </a:extLst>
            </p:cNvPr>
            <p:cNvSpPr txBox="1"/>
            <p:nvPr/>
          </p:nvSpPr>
          <p:spPr>
            <a:xfrm>
              <a:off x="2314096" y="4505673"/>
              <a:ext cx="21091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Passivo Circulante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C6B5C07-705E-8815-26ED-29346A14F5F8}"/>
                </a:ext>
              </a:extLst>
            </p:cNvPr>
            <p:cNvSpPr txBox="1"/>
            <p:nvPr/>
          </p:nvSpPr>
          <p:spPr>
            <a:xfrm>
              <a:off x="2741809" y="4973312"/>
              <a:ext cx="23154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Ativo Total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5CB25598-1CCD-FE85-341F-AD0BB569AEB2}"/>
                </a:ext>
              </a:extLst>
            </p:cNvPr>
            <p:cNvCxnSpPr>
              <a:cxnSpLocks/>
            </p:cNvCxnSpPr>
            <p:nvPr/>
          </p:nvCxnSpPr>
          <p:spPr>
            <a:xfrm>
              <a:off x="2366979" y="4917233"/>
              <a:ext cx="19718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D338B5A-13EE-1DD4-B53E-15008561F398}"/>
              </a:ext>
            </a:extLst>
          </p:cNvPr>
          <p:cNvSpPr txBox="1"/>
          <p:nvPr/>
        </p:nvSpPr>
        <p:spPr>
          <a:xfrm>
            <a:off x="2706439" y="3506295"/>
            <a:ext cx="32558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Índice de endividamento curto prazo = </a:t>
            </a:r>
          </a:p>
        </p:txBody>
      </p:sp>
      <p:sp>
        <p:nvSpPr>
          <p:cNvPr id="14" name="Colchete Duplo 13">
            <a:extLst>
              <a:ext uri="{FF2B5EF4-FFF2-40B4-BE49-F238E27FC236}">
                <a16:creationId xmlns:a16="http://schemas.microsoft.com/office/drawing/2014/main" id="{96647D9C-49E1-E527-562B-2D85C8DD4A56}"/>
              </a:ext>
            </a:extLst>
          </p:cNvPr>
          <p:cNvSpPr/>
          <p:nvPr/>
        </p:nvSpPr>
        <p:spPr>
          <a:xfrm>
            <a:off x="5996574" y="3114342"/>
            <a:ext cx="1906455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D537B0C-FDCA-2E4C-201C-4B246739685D}"/>
              </a:ext>
            </a:extLst>
          </p:cNvPr>
          <p:cNvSpPr txBox="1"/>
          <p:nvPr/>
        </p:nvSpPr>
        <p:spPr>
          <a:xfrm>
            <a:off x="600731" y="5192815"/>
            <a:ext cx="10866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Interpretação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: Um baixo valor para o índice de endividamento de curto prazo </a:t>
            </a: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indica que a empresa possui poucas dívidas que vencem em até um ano em relação ao total de seus ativos. 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Isso geralmente é visto como positivo, pois significa que a empresa tem menos pressão financeira a curto prazo e maior flexibilidade para gerenciar suas obrigações no curto prazo.</a:t>
            </a:r>
          </a:p>
        </p:txBody>
      </p:sp>
      <p:pic>
        <p:nvPicPr>
          <p:cNvPr id="11" name="Picture 2" descr="UMC">
            <a:extLst>
              <a:ext uri="{FF2B5EF4-FFF2-40B4-BE49-F238E27FC236}">
                <a16:creationId xmlns:a16="http://schemas.microsoft.com/office/drawing/2014/main" id="{33C13C5B-5F0A-5C7D-5D88-38A514A0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45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11814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5" dirty="0">
                <a:latin typeface="Arial" panose="020B0604020202020204" pitchFamily="34" charset="0"/>
                <a:cs typeface="Arial" panose="020B0604020202020204" pitchFamily="34" charset="0"/>
              </a:rPr>
              <a:t>índice de endividamento de curto prazo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ADA1DF6A-437F-8138-DFE0-21EDBEBE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18" y="1641530"/>
            <a:ext cx="6199180" cy="42629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2B523DE-6FF3-80D8-4530-4E68F4D28CAE}"/>
              </a:ext>
            </a:extLst>
          </p:cNvPr>
          <p:cNvSpPr txBox="1"/>
          <p:nvPr/>
        </p:nvSpPr>
        <p:spPr>
          <a:xfrm>
            <a:off x="510851" y="1060612"/>
            <a:ext cx="5009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Índice endividamento de curto prazo</a:t>
            </a:r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290254E-E143-1B8A-B278-3D0358D11B76}"/>
              </a:ext>
            </a:extLst>
          </p:cNvPr>
          <p:cNvGrpSpPr/>
          <p:nvPr/>
        </p:nvGrpSpPr>
        <p:grpSpPr>
          <a:xfrm>
            <a:off x="10052179" y="2317966"/>
            <a:ext cx="2258619" cy="775416"/>
            <a:chOff x="2314096" y="4505673"/>
            <a:chExt cx="2743157" cy="775416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6781F1A-A196-4DB9-B3E3-BBEE6981FF17}"/>
                </a:ext>
              </a:extLst>
            </p:cNvPr>
            <p:cNvSpPr txBox="1"/>
            <p:nvPr/>
          </p:nvSpPr>
          <p:spPr>
            <a:xfrm>
              <a:off x="2314096" y="4505673"/>
              <a:ext cx="21091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Passivo Circulante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CD0A165-FBCD-0DDE-9307-AB0D36F2849C}"/>
                </a:ext>
              </a:extLst>
            </p:cNvPr>
            <p:cNvSpPr txBox="1"/>
            <p:nvPr/>
          </p:nvSpPr>
          <p:spPr>
            <a:xfrm>
              <a:off x="2741809" y="4973312"/>
              <a:ext cx="23154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Ativo Total</a:t>
              </a:r>
            </a:p>
          </p:txBody>
        </p: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58944B22-0D02-1670-6D2B-40D67EB49BD4}"/>
                </a:ext>
              </a:extLst>
            </p:cNvPr>
            <p:cNvCxnSpPr>
              <a:cxnSpLocks/>
            </p:cNvCxnSpPr>
            <p:nvPr/>
          </p:nvCxnSpPr>
          <p:spPr>
            <a:xfrm>
              <a:off x="2366979" y="4917233"/>
              <a:ext cx="19718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BC33019-6612-FBAA-F6BD-E3270043C2B6}"/>
              </a:ext>
            </a:extLst>
          </p:cNvPr>
          <p:cNvSpPr txBox="1"/>
          <p:nvPr/>
        </p:nvSpPr>
        <p:spPr>
          <a:xfrm>
            <a:off x="6662618" y="2573233"/>
            <a:ext cx="32558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Índice de endividamento curto prazo = </a:t>
            </a:r>
          </a:p>
        </p:txBody>
      </p:sp>
      <p:sp>
        <p:nvSpPr>
          <p:cNvPr id="13" name="Colchete Duplo 12">
            <a:extLst>
              <a:ext uri="{FF2B5EF4-FFF2-40B4-BE49-F238E27FC236}">
                <a16:creationId xmlns:a16="http://schemas.microsoft.com/office/drawing/2014/main" id="{B4B53451-8A93-E043-048F-DB1500EE440A}"/>
              </a:ext>
            </a:extLst>
          </p:cNvPr>
          <p:cNvSpPr/>
          <p:nvPr/>
        </p:nvSpPr>
        <p:spPr>
          <a:xfrm>
            <a:off x="9952753" y="2181280"/>
            <a:ext cx="1906455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049881D8-87C2-5AC3-E74C-36085B0DFA68}"/>
              </a:ext>
            </a:extLst>
          </p:cNvPr>
          <p:cNvGrpSpPr/>
          <p:nvPr/>
        </p:nvGrpSpPr>
        <p:grpSpPr>
          <a:xfrm>
            <a:off x="10089502" y="3847697"/>
            <a:ext cx="1023830" cy="818249"/>
            <a:chOff x="2314096" y="4505673"/>
            <a:chExt cx="1325015" cy="818249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FC5222F-8926-A555-4E32-979ED7EC8B0A}"/>
                </a:ext>
              </a:extLst>
            </p:cNvPr>
            <p:cNvSpPr txBox="1"/>
            <p:nvPr/>
          </p:nvSpPr>
          <p:spPr>
            <a:xfrm>
              <a:off x="2362401" y="4505673"/>
              <a:ext cx="11253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422.500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DC6C9A2A-85B4-2078-6BAD-A8BF026F26EA}"/>
                </a:ext>
              </a:extLst>
            </p:cNvPr>
            <p:cNvSpPr txBox="1"/>
            <p:nvPr/>
          </p:nvSpPr>
          <p:spPr>
            <a:xfrm>
              <a:off x="2314096" y="5016145"/>
              <a:ext cx="132501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1.830.000</a:t>
              </a:r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447A26A2-B597-61BF-2242-AABAAE8CB7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6979" y="4914827"/>
              <a:ext cx="1125360" cy="24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3097F47-15D1-12A0-46F0-2359BED13363}"/>
              </a:ext>
            </a:extLst>
          </p:cNvPr>
          <p:cNvSpPr txBox="1"/>
          <p:nvPr/>
        </p:nvSpPr>
        <p:spPr>
          <a:xfrm>
            <a:off x="6699941" y="4102964"/>
            <a:ext cx="32558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Índice de endividamento curto prazo = </a:t>
            </a:r>
          </a:p>
        </p:txBody>
      </p:sp>
      <p:sp>
        <p:nvSpPr>
          <p:cNvPr id="30" name="Colchete Duplo 29">
            <a:extLst>
              <a:ext uri="{FF2B5EF4-FFF2-40B4-BE49-F238E27FC236}">
                <a16:creationId xmlns:a16="http://schemas.microsoft.com/office/drawing/2014/main" id="{E5FF29D8-D12D-3F16-41B8-EB67E7162C43}"/>
              </a:ext>
            </a:extLst>
          </p:cNvPr>
          <p:cNvSpPr/>
          <p:nvPr/>
        </p:nvSpPr>
        <p:spPr>
          <a:xfrm>
            <a:off x="9990076" y="3711011"/>
            <a:ext cx="1243981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44454B7-C87A-1E94-90D3-69BE71927026}"/>
              </a:ext>
            </a:extLst>
          </p:cNvPr>
          <p:cNvSpPr txBox="1"/>
          <p:nvPr/>
        </p:nvSpPr>
        <p:spPr>
          <a:xfrm>
            <a:off x="11285851" y="4138271"/>
            <a:ext cx="845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=  0,23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BFE396E-EBC9-F7B9-FD51-1FF6F2F170B8}"/>
              </a:ext>
            </a:extLst>
          </p:cNvPr>
          <p:cNvSpPr/>
          <p:nvPr/>
        </p:nvSpPr>
        <p:spPr>
          <a:xfrm>
            <a:off x="5520711" y="1735494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CE1F27A-411F-FB3B-16B5-BF686BA17EFF}"/>
              </a:ext>
            </a:extLst>
          </p:cNvPr>
          <p:cNvSpPr/>
          <p:nvPr/>
        </p:nvSpPr>
        <p:spPr>
          <a:xfrm>
            <a:off x="2425816" y="5272935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Picture 2" descr="UMC">
            <a:extLst>
              <a:ext uri="{FF2B5EF4-FFF2-40B4-BE49-F238E27FC236}">
                <a16:creationId xmlns:a16="http://schemas.microsoft.com/office/drawing/2014/main" id="{8BA2B136-7EE4-1A58-589A-4C22B5F9B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54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22130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ndice de endividamento de longo prazo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ECDE71-182A-F3EB-4027-A8BC7EF0B3D6}"/>
              </a:ext>
            </a:extLst>
          </p:cNvPr>
          <p:cNvSpPr txBox="1"/>
          <p:nvPr/>
        </p:nvSpPr>
        <p:spPr>
          <a:xfrm>
            <a:off x="510851" y="1060612"/>
            <a:ext cx="5009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Índice endividamento de longo prazo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AA65A27-279C-1669-5767-5ECB75C16CF2}"/>
              </a:ext>
            </a:extLst>
          </p:cNvPr>
          <p:cNvSpPr txBox="1"/>
          <p:nvPr/>
        </p:nvSpPr>
        <p:spPr>
          <a:xfrm>
            <a:off x="510851" y="1615311"/>
            <a:ext cx="10695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Avalia a parte do ativo total que está comprometida com dívidas de longo prazo, como financiamentos e empréstimos a vencer em mais de um ano.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E6E1DFA-BEF4-3134-7D04-7ABC39F24D2A}"/>
              </a:ext>
            </a:extLst>
          </p:cNvPr>
          <p:cNvSpPr/>
          <p:nvPr/>
        </p:nvSpPr>
        <p:spPr>
          <a:xfrm>
            <a:off x="2388636" y="2978533"/>
            <a:ext cx="6208579" cy="1480268"/>
          </a:xfrm>
          <a:prstGeom prst="rect">
            <a:avLst/>
          </a:prstGeom>
          <a:solidFill>
            <a:srgbClr val="F5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66C1DCB-4B39-1781-E3E4-536AD6178C2E}"/>
              </a:ext>
            </a:extLst>
          </p:cNvPr>
          <p:cNvGrpSpPr/>
          <p:nvPr/>
        </p:nvGrpSpPr>
        <p:grpSpPr>
          <a:xfrm>
            <a:off x="6096000" y="3251028"/>
            <a:ext cx="2501216" cy="775416"/>
            <a:chOff x="2314096" y="4505673"/>
            <a:chExt cx="3037799" cy="775416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373FFB-C1BE-0F6E-FEBF-28720FB5E96F}"/>
                </a:ext>
              </a:extLst>
            </p:cNvPr>
            <p:cNvSpPr txBox="1"/>
            <p:nvPr/>
          </p:nvSpPr>
          <p:spPr>
            <a:xfrm>
              <a:off x="2314096" y="4505673"/>
              <a:ext cx="259131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Passivo Não Circulante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C6B5C07-705E-8815-26ED-29346A14F5F8}"/>
                </a:ext>
              </a:extLst>
            </p:cNvPr>
            <p:cNvSpPr txBox="1"/>
            <p:nvPr/>
          </p:nvSpPr>
          <p:spPr>
            <a:xfrm>
              <a:off x="3036451" y="4973312"/>
              <a:ext cx="23154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Ativo Total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5CB25598-1CCD-FE85-341F-AD0BB569AEB2}"/>
                </a:ext>
              </a:extLst>
            </p:cNvPr>
            <p:cNvCxnSpPr>
              <a:cxnSpLocks/>
            </p:cNvCxnSpPr>
            <p:nvPr/>
          </p:nvCxnSpPr>
          <p:spPr>
            <a:xfrm>
              <a:off x="2366979" y="4917233"/>
              <a:ext cx="2379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D338B5A-13EE-1DD4-B53E-15008561F398}"/>
              </a:ext>
            </a:extLst>
          </p:cNvPr>
          <p:cNvSpPr txBox="1"/>
          <p:nvPr/>
        </p:nvSpPr>
        <p:spPr>
          <a:xfrm>
            <a:off x="2706439" y="3506295"/>
            <a:ext cx="32558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Índice de endividamento longo prazo = </a:t>
            </a:r>
          </a:p>
        </p:txBody>
      </p:sp>
      <p:sp>
        <p:nvSpPr>
          <p:cNvPr id="14" name="Colchete Duplo 13">
            <a:extLst>
              <a:ext uri="{FF2B5EF4-FFF2-40B4-BE49-F238E27FC236}">
                <a16:creationId xmlns:a16="http://schemas.microsoft.com/office/drawing/2014/main" id="{96647D9C-49E1-E527-562B-2D85C8DD4A56}"/>
              </a:ext>
            </a:extLst>
          </p:cNvPr>
          <p:cNvSpPr/>
          <p:nvPr/>
        </p:nvSpPr>
        <p:spPr>
          <a:xfrm>
            <a:off x="5996574" y="3114342"/>
            <a:ext cx="2233026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D537B0C-FDCA-2E4C-201C-4B246739685D}"/>
              </a:ext>
            </a:extLst>
          </p:cNvPr>
          <p:cNvSpPr txBox="1"/>
          <p:nvPr/>
        </p:nvSpPr>
        <p:spPr>
          <a:xfrm>
            <a:off x="600731" y="4940888"/>
            <a:ext cx="108665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Interpretação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: Um </a:t>
            </a: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índice elevado indica que uma parte significativa do ativo total da empresa está comprometida com dívidas de longo prazo. Isso pode sugerir que a empresa está mais alavancada, dependendo de capital de terceiros para financiar seus investimentos 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e operações a longo prazo. Embora um certo nível de endividamento de longo prazo possa ser saudável, se o índice for muito alto, pode indicar riscos financeiros no futuro, especialmente se as condições econômicas ou as taxas de juros mudarem.</a:t>
            </a:r>
          </a:p>
        </p:txBody>
      </p:sp>
      <p:pic>
        <p:nvPicPr>
          <p:cNvPr id="16" name="Picture 2" descr="UMC">
            <a:extLst>
              <a:ext uri="{FF2B5EF4-FFF2-40B4-BE49-F238E27FC236}">
                <a16:creationId xmlns:a16="http://schemas.microsoft.com/office/drawing/2014/main" id="{30FF51AB-0D9D-5836-40AE-73398AA11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13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11814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5" dirty="0">
                <a:latin typeface="Arial" panose="020B0604020202020204" pitchFamily="34" charset="0"/>
                <a:cs typeface="Arial" panose="020B0604020202020204" pitchFamily="34" charset="0"/>
              </a:rPr>
              <a:t>índice de endividamento de longo prazo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ADA1DF6A-437F-8138-DFE0-21EDBEBE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18" y="1641530"/>
            <a:ext cx="6199180" cy="42629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2B523DE-6FF3-80D8-4530-4E68F4D28CAE}"/>
              </a:ext>
            </a:extLst>
          </p:cNvPr>
          <p:cNvSpPr txBox="1"/>
          <p:nvPr/>
        </p:nvSpPr>
        <p:spPr>
          <a:xfrm>
            <a:off x="510851" y="1060612"/>
            <a:ext cx="5009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Índice endividamento de longo prazo</a:t>
            </a:r>
            <a:endParaRPr lang="pt-BR" dirty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BFE396E-EBC9-F7B9-FD51-1FF6F2F170B8}"/>
              </a:ext>
            </a:extLst>
          </p:cNvPr>
          <p:cNvSpPr/>
          <p:nvPr/>
        </p:nvSpPr>
        <p:spPr>
          <a:xfrm>
            <a:off x="5452900" y="3174161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CE1F27A-411F-FB3B-16B5-BF686BA17EFF}"/>
              </a:ext>
            </a:extLst>
          </p:cNvPr>
          <p:cNvSpPr/>
          <p:nvPr/>
        </p:nvSpPr>
        <p:spPr>
          <a:xfrm>
            <a:off x="2425816" y="5272935"/>
            <a:ext cx="1286200" cy="524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7615441-C794-A7F6-73B9-7AB5DE821A12}"/>
              </a:ext>
            </a:extLst>
          </p:cNvPr>
          <p:cNvGrpSpPr/>
          <p:nvPr/>
        </p:nvGrpSpPr>
        <p:grpSpPr>
          <a:xfrm>
            <a:off x="9968204" y="2259947"/>
            <a:ext cx="2501216" cy="775416"/>
            <a:chOff x="2314096" y="4505673"/>
            <a:chExt cx="3037799" cy="775416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FBB655C-59A1-CCE3-BBBA-36AF0CEBDD5B}"/>
                </a:ext>
              </a:extLst>
            </p:cNvPr>
            <p:cNvSpPr txBox="1"/>
            <p:nvPr/>
          </p:nvSpPr>
          <p:spPr>
            <a:xfrm>
              <a:off x="2314096" y="4505673"/>
              <a:ext cx="259131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Passivo Não Circulante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44FCAB1F-CB3D-06A1-DE8A-05734EFBFBC2}"/>
                </a:ext>
              </a:extLst>
            </p:cNvPr>
            <p:cNvSpPr txBox="1"/>
            <p:nvPr/>
          </p:nvSpPr>
          <p:spPr>
            <a:xfrm>
              <a:off x="3036451" y="4973312"/>
              <a:ext cx="23154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Ativo Total</a:t>
              </a:r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35C02DE9-CC40-44FF-45FB-CDD1887841D1}"/>
                </a:ext>
              </a:extLst>
            </p:cNvPr>
            <p:cNvCxnSpPr>
              <a:cxnSpLocks/>
            </p:cNvCxnSpPr>
            <p:nvPr/>
          </p:nvCxnSpPr>
          <p:spPr>
            <a:xfrm>
              <a:off x="2366979" y="4917233"/>
              <a:ext cx="2379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218620F-8176-611E-273B-19FB21DDA9BA}"/>
              </a:ext>
            </a:extLst>
          </p:cNvPr>
          <p:cNvSpPr txBox="1"/>
          <p:nvPr/>
        </p:nvSpPr>
        <p:spPr>
          <a:xfrm>
            <a:off x="6578643" y="2515214"/>
            <a:ext cx="32558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Índice de endividamento longo prazo = </a:t>
            </a:r>
          </a:p>
        </p:txBody>
      </p:sp>
      <p:sp>
        <p:nvSpPr>
          <p:cNvPr id="20" name="Colchete Duplo 19">
            <a:extLst>
              <a:ext uri="{FF2B5EF4-FFF2-40B4-BE49-F238E27FC236}">
                <a16:creationId xmlns:a16="http://schemas.microsoft.com/office/drawing/2014/main" id="{2F09959A-443A-27B1-7497-8D68BACBDCCD}"/>
              </a:ext>
            </a:extLst>
          </p:cNvPr>
          <p:cNvSpPr/>
          <p:nvPr/>
        </p:nvSpPr>
        <p:spPr>
          <a:xfrm>
            <a:off x="9868778" y="2123261"/>
            <a:ext cx="2233026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E7B61DD-D735-4D35-ABF3-AF7244A55B3C}"/>
              </a:ext>
            </a:extLst>
          </p:cNvPr>
          <p:cNvGrpSpPr/>
          <p:nvPr/>
        </p:nvGrpSpPr>
        <p:grpSpPr>
          <a:xfrm>
            <a:off x="10049781" y="3763188"/>
            <a:ext cx="1188457" cy="816047"/>
            <a:chOff x="2366979" y="4509210"/>
            <a:chExt cx="1443415" cy="816047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717D4844-EE6E-DD11-5538-C3F480EF93D5}"/>
                </a:ext>
              </a:extLst>
            </p:cNvPr>
            <p:cNvSpPr txBox="1"/>
            <p:nvPr/>
          </p:nvSpPr>
          <p:spPr>
            <a:xfrm>
              <a:off x="2531024" y="4509210"/>
              <a:ext cx="127937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297.500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204F73F7-1219-CE36-4482-D9C3DD6E09D8}"/>
                </a:ext>
              </a:extLst>
            </p:cNvPr>
            <p:cNvSpPr txBox="1"/>
            <p:nvPr/>
          </p:nvSpPr>
          <p:spPr>
            <a:xfrm>
              <a:off x="2510753" y="5017480"/>
              <a:ext cx="12358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1.830.000</a:t>
              </a:r>
            </a:p>
          </p:txBody>
        </p: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4352FF58-AA71-A1E2-321D-374F4459B1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6979" y="4914827"/>
              <a:ext cx="1226487" cy="24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0084B21-42B9-02BE-D8C6-989B8865E5B5}"/>
              </a:ext>
            </a:extLst>
          </p:cNvPr>
          <p:cNvSpPr txBox="1"/>
          <p:nvPr/>
        </p:nvSpPr>
        <p:spPr>
          <a:xfrm>
            <a:off x="6616677" y="4014918"/>
            <a:ext cx="32558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Índice de endividamento longo prazo = </a:t>
            </a:r>
          </a:p>
        </p:txBody>
      </p:sp>
      <p:sp>
        <p:nvSpPr>
          <p:cNvPr id="26" name="Colchete Duplo 25">
            <a:extLst>
              <a:ext uri="{FF2B5EF4-FFF2-40B4-BE49-F238E27FC236}">
                <a16:creationId xmlns:a16="http://schemas.microsoft.com/office/drawing/2014/main" id="{9F3B4992-B380-B880-C086-403BDC6BCB6E}"/>
              </a:ext>
            </a:extLst>
          </p:cNvPr>
          <p:cNvSpPr/>
          <p:nvPr/>
        </p:nvSpPr>
        <p:spPr>
          <a:xfrm>
            <a:off x="9906812" y="3622965"/>
            <a:ext cx="1331426" cy="109168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7B02979-99F6-523F-2B14-979F2EC426C5}"/>
              </a:ext>
            </a:extLst>
          </p:cNvPr>
          <p:cNvSpPr txBox="1"/>
          <p:nvPr/>
        </p:nvSpPr>
        <p:spPr>
          <a:xfrm>
            <a:off x="11320974" y="4014918"/>
            <a:ext cx="845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=  0,16</a:t>
            </a:r>
          </a:p>
        </p:txBody>
      </p:sp>
      <p:pic>
        <p:nvPicPr>
          <p:cNvPr id="33" name="Picture 2" descr="UMC">
            <a:extLst>
              <a:ext uri="{FF2B5EF4-FFF2-40B4-BE49-F238E27FC236}">
                <a16:creationId xmlns:a16="http://schemas.microsoft.com/office/drawing/2014/main" id="{2D54DC0D-A695-982C-BEB1-239F7EC6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72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11814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Exercício de fixação de Ponto de Equilíbrio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Picture 2" descr="UMC">
            <a:extLst>
              <a:ext uri="{FF2B5EF4-FFF2-40B4-BE49-F238E27FC236}">
                <a16:creationId xmlns:a16="http://schemas.microsoft.com/office/drawing/2014/main" id="{2D54DC0D-A695-982C-BEB1-239F7EC6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B54BF70-0E9B-1634-BF2C-D55902E86BA5}"/>
              </a:ext>
            </a:extLst>
          </p:cNvPr>
          <p:cNvSpPr txBox="1"/>
          <p:nvPr/>
        </p:nvSpPr>
        <p:spPr>
          <a:xfrm>
            <a:off x="482859" y="891938"/>
            <a:ext cx="3622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Dados mensais da empresa:</a:t>
            </a:r>
            <a:endParaRPr lang="pt-BR" b="1" dirty="0"/>
          </a:p>
        </p:txBody>
      </p: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23569066-EB3D-458F-DB36-FD9D7AA9B157}"/>
              </a:ext>
            </a:extLst>
          </p:cNvPr>
          <p:cNvGrpSpPr/>
          <p:nvPr/>
        </p:nvGrpSpPr>
        <p:grpSpPr>
          <a:xfrm>
            <a:off x="363894" y="3429000"/>
            <a:ext cx="7539135" cy="1203157"/>
            <a:chOff x="363894" y="3429000"/>
            <a:chExt cx="7539135" cy="1203157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218FA93D-CCA8-BA12-4405-DA335FB9BFE6}"/>
                </a:ext>
              </a:extLst>
            </p:cNvPr>
            <p:cNvSpPr txBox="1"/>
            <p:nvPr/>
          </p:nvSpPr>
          <p:spPr>
            <a:xfrm>
              <a:off x="482857" y="3832181"/>
              <a:ext cx="328080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Ponto de Equilíbrio Contábil  = </a:t>
              </a:r>
            </a:p>
          </p:txBody>
        </p: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E164063C-E4AC-E4D3-E7FE-60D1D41F2442}"/>
                </a:ext>
              </a:extLst>
            </p:cNvPr>
            <p:cNvGrpSpPr/>
            <p:nvPr/>
          </p:nvGrpSpPr>
          <p:grpSpPr>
            <a:xfrm>
              <a:off x="3493073" y="3541356"/>
              <a:ext cx="3865984" cy="850337"/>
              <a:chOff x="2230016" y="4441742"/>
              <a:chExt cx="3865984" cy="850337"/>
            </a:xfrm>
          </p:grpSpPr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83B5C0C7-2561-66E3-37C1-04772348B5B5}"/>
                  </a:ext>
                </a:extLst>
              </p:cNvPr>
              <p:cNvSpPr txBox="1"/>
              <p:nvPr/>
            </p:nvSpPr>
            <p:spPr>
              <a:xfrm>
                <a:off x="2835182" y="4441742"/>
                <a:ext cx="221823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  <a:tabLst>
                    <a:tab pos="469265" algn="l"/>
                    <a:tab pos="469900" algn="l"/>
                  </a:tabLst>
                </a:pPr>
                <a:r>
                  <a:rPr lang="pt-BR" sz="14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Custos Fixos Totais</a:t>
                </a:r>
              </a:p>
            </p:txBody>
          </p:sp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8C437CC-7EBF-8540-D9EB-ABD141A00419}"/>
                  </a:ext>
                </a:extLst>
              </p:cNvPr>
              <p:cNvSpPr txBox="1"/>
              <p:nvPr/>
            </p:nvSpPr>
            <p:spPr>
              <a:xfrm>
                <a:off x="2311344" y="4984302"/>
                <a:ext cx="378465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  <a:tabLst>
                    <a:tab pos="469265" algn="l"/>
                    <a:tab pos="469900" algn="l"/>
                  </a:tabLst>
                </a:pPr>
                <a:r>
                  <a:rPr lang="pt-BR" sz="14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Margem de Contribuição Unitária</a:t>
                </a:r>
              </a:p>
            </p:txBody>
          </p: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BB4CC6DB-BEC3-2F5B-EE5B-F8359CFC4E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0016" y="4917233"/>
                <a:ext cx="282340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63A5AB77-AF77-C75D-2BEF-E91A7ECC00DD}"/>
                </a:ext>
              </a:extLst>
            </p:cNvPr>
            <p:cNvSpPr/>
            <p:nvPr/>
          </p:nvSpPr>
          <p:spPr>
            <a:xfrm>
              <a:off x="363894" y="3429000"/>
              <a:ext cx="7539135" cy="1203157"/>
            </a:xfrm>
            <a:prstGeom prst="rect">
              <a:avLst/>
            </a:prstGeom>
            <a:solidFill>
              <a:srgbClr val="DFE3E3">
                <a:alpha val="5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2C73D01E-586F-9B55-8E72-C9226F2C7051}"/>
              </a:ext>
            </a:extLst>
          </p:cNvPr>
          <p:cNvGrpSpPr/>
          <p:nvPr/>
        </p:nvGrpSpPr>
        <p:grpSpPr>
          <a:xfrm>
            <a:off x="363893" y="5781219"/>
            <a:ext cx="7539135" cy="1018668"/>
            <a:chOff x="363893" y="5781219"/>
            <a:chExt cx="7539135" cy="1018668"/>
          </a:xfrm>
        </p:grpSpPr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D81852B1-D507-D19D-995E-001C0408B9FD}"/>
                </a:ext>
              </a:extLst>
            </p:cNvPr>
            <p:cNvSpPr txBox="1"/>
            <p:nvPr/>
          </p:nvSpPr>
          <p:spPr>
            <a:xfrm>
              <a:off x="442973" y="6317563"/>
              <a:ext cx="328080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Ponto de Equilíbrio Financeiro  = 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B13F948C-ED8D-E1F5-B52A-2E4C107CB098}"/>
                </a:ext>
              </a:extLst>
            </p:cNvPr>
            <p:cNvSpPr txBox="1"/>
            <p:nvPr/>
          </p:nvSpPr>
          <p:spPr>
            <a:xfrm>
              <a:off x="4005943" y="5964531"/>
              <a:ext cx="280561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Custos Fixos Desembolsáveis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14D39CCF-B4EF-6F26-7E6D-C0540D52DEBB}"/>
                </a:ext>
              </a:extLst>
            </p:cNvPr>
            <p:cNvSpPr txBox="1"/>
            <p:nvPr/>
          </p:nvSpPr>
          <p:spPr>
            <a:xfrm>
              <a:off x="3939305" y="6441139"/>
              <a:ext cx="37846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Margem de Contribuição Unitária</a:t>
              </a:r>
            </a:p>
          </p:txBody>
        </p: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C3D96469-1292-43F6-8E82-FB2B3547BD59}"/>
                </a:ext>
              </a:extLst>
            </p:cNvPr>
            <p:cNvCxnSpPr>
              <a:cxnSpLocks/>
            </p:cNvCxnSpPr>
            <p:nvPr/>
          </p:nvCxnSpPr>
          <p:spPr>
            <a:xfrm>
              <a:off x="3857977" y="6374070"/>
              <a:ext cx="3410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32FDA1BC-95C9-96C5-A5F1-6E6AF2EAFAAE}"/>
                </a:ext>
              </a:extLst>
            </p:cNvPr>
            <p:cNvSpPr/>
            <p:nvPr/>
          </p:nvSpPr>
          <p:spPr>
            <a:xfrm>
              <a:off x="363893" y="5781219"/>
              <a:ext cx="7539135" cy="1018668"/>
            </a:xfrm>
            <a:prstGeom prst="rect">
              <a:avLst/>
            </a:prstGeom>
            <a:solidFill>
              <a:srgbClr val="DFE3E3">
                <a:alpha val="5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879E310A-4289-8E5E-788D-3FF7FF531279}"/>
              </a:ext>
            </a:extLst>
          </p:cNvPr>
          <p:cNvGrpSpPr/>
          <p:nvPr/>
        </p:nvGrpSpPr>
        <p:grpSpPr>
          <a:xfrm>
            <a:off x="352340" y="4617593"/>
            <a:ext cx="7550688" cy="1163626"/>
            <a:chOff x="352340" y="4617593"/>
            <a:chExt cx="7550688" cy="1163626"/>
          </a:xfrm>
        </p:grpSpPr>
        <p:grpSp>
          <p:nvGrpSpPr>
            <p:cNvPr id="94" name="Agrupar 93">
              <a:extLst>
                <a:ext uri="{FF2B5EF4-FFF2-40B4-BE49-F238E27FC236}">
                  <a16:creationId xmlns:a16="http://schemas.microsoft.com/office/drawing/2014/main" id="{218121E8-F540-0FD7-2A96-CEB599696360}"/>
                </a:ext>
              </a:extLst>
            </p:cNvPr>
            <p:cNvGrpSpPr/>
            <p:nvPr/>
          </p:nvGrpSpPr>
          <p:grpSpPr>
            <a:xfrm>
              <a:off x="482857" y="4769035"/>
              <a:ext cx="7420171" cy="850337"/>
              <a:chOff x="482857" y="4769035"/>
              <a:chExt cx="7707085" cy="850337"/>
            </a:xfrm>
          </p:grpSpPr>
          <p:grpSp>
            <p:nvGrpSpPr>
              <p:cNvPr id="35" name="Agrupar 34">
                <a:extLst>
                  <a:ext uri="{FF2B5EF4-FFF2-40B4-BE49-F238E27FC236}">
                    <a16:creationId xmlns:a16="http://schemas.microsoft.com/office/drawing/2014/main" id="{D4090161-F9A6-D29C-5BA3-9F286A176B8B}"/>
                  </a:ext>
                </a:extLst>
              </p:cNvPr>
              <p:cNvGrpSpPr/>
              <p:nvPr/>
            </p:nvGrpSpPr>
            <p:grpSpPr>
              <a:xfrm>
                <a:off x="3260484" y="4769035"/>
                <a:ext cx="4929458" cy="850337"/>
                <a:chOff x="2238022" y="4441742"/>
                <a:chExt cx="6131536" cy="850337"/>
              </a:xfrm>
            </p:grpSpPr>
            <p:sp>
              <p:nvSpPr>
                <p:cNvPr id="37" name="CaixaDeTexto 36">
                  <a:extLst>
                    <a:ext uri="{FF2B5EF4-FFF2-40B4-BE49-F238E27FC236}">
                      <a16:creationId xmlns:a16="http://schemas.microsoft.com/office/drawing/2014/main" id="{0AFEA8C9-3149-0B30-1E1A-5C78971E9E36}"/>
                    </a:ext>
                  </a:extLst>
                </p:cNvPr>
                <p:cNvSpPr txBox="1"/>
                <p:nvPr/>
              </p:nvSpPr>
              <p:spPr>
                <a:xfrm>
                  <a:off x="2238022" y="4441742"/>
                  <a:ext cx="6131536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2700" marR="5080">
                    <a:lnSpc>
                      <a:spcPct val="100000"/>
                    </a:lnSpc>
                    <a:spcBef>
                      <a:spcPts val="95"/>
                    </a:spcBef>
                    <a:tabLst>
                      <a:tab pos="469265" algn="l"/>
                      <a:tab pos="469900" algn="l"/>
                    </a:tabLst>
                  </a:pPr>
                  <a:r>
                    <a:rPr lang="pt-BR" sz="1400" spc="-1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Custos Fixos Totais + Remuneração Mínima Esperada</a:t>
                  </a:r>
                </a:p>
              </p:txBody>
            </p:sp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5B952A15-AE56-57AA-473C-B83F280252BA}"/>
                    </a:ext>
                  </a:extLst>
                </p:cNvPr>
                <p:cNvSpPr txBox="1"/>
                <p:nvPr/>
              </p:nvSpPr>
              <p:spPr>
                <a:xfrm>
                  <a:off x="3197753" y="4984302"/>
                  <a:ext cx="3784656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2700" marR="5080">
                    <a:lnSpc>
                      <a:spcPct val="100000"/>
                    </a:lnSpc>
                    <a:spcBef>
                      <a:spcPts val="95"/>
                    </a:spcBef>
                    <a:tabLst>
                      <a:tab pos="469265" algn="l"/>
                      <a:tab pos="469900" algn="l"/>
                    </a:tabLst>
                  </a:pPr>
                  <a:r>
                    <a:rPr lang="pt-BR" sz="1400" spc="-1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Margem de Contribuição Unitária</a:t>
                  </a:r>
                </a:p>
              </p:txBody>
            </p:sp>
            <p:cxnSp>
              <p:nvCxnSpPr>
                <p:cNvPr id="40" name="Conector reto 39">
                  <a:extLst>
                    <a:ext uri="{FF2B5EF4-FFF2-40B4-BE49-F238E27FC236}">
                      <a16:creationId xmlns:a16="http://schemas.microsoft.com/office/drawing/2014/main" id="{8C528BD6-59F9-2055-AAE3-33CD29E479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8022" y="4866911"/>
                  <a:ext cx="562474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C0033070-1F16-2871-01C2-10199A309C62}"/>
                  </a:ext>
                </a:extLst>
              </p:cNvPr>
              <p:cNvSpPr txBox="1"/>
              <p:nvPr/>
            </p:nvSpPr>
            <p:spPr>
              <a:xfrm>
                <a:off x="482857" y="5040316"/>
                <a:ext cx="328080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  <a:tabLst>
                    <a:tab pos="469265" algn="l"/>
                    <a:tab pos="469900" algn="l"/>
                  </a:tabLst>
                </a:pPr>
                <a:r>
                  <a:rPr lang="pt-BR" sz="14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Ponto de Equilíbrio Contábil  = </a:t>
                </a:r>
              </a:p>
            </p:txBody>
          </p:sp>
        </p:grp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B940BEF-59AF-2320-0ABF-7CCAFB454502}"/>
                </a:ext>
              </a:extLst>
            </p:cNvPr>
            <p:cNvSpPr/>
            <p:nvPr/>
          </p:nvSpPr>
          <p:spPr>
            <a:xfrm>
              <a:off x="352340" y="4617593"/>
              <a:ext cx="7550688" cy="1163626"/>
            </a:xfrm>
            <a:prstGeom prst="rect">
              <a:avLst/>
            </a:prstGeom>
            <a:solidFill>
              <a:srgbClr val="DFE3E3">
                <a:alpha val="5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454EA537-5070-D2AA-CBA4-527954502EE2}"/>
              </a:ext>
            </a:extLst>
          </p:cNvPr>
          <p:cNvGrpSpPr/>
          <p:nvPr/>
        </p:nvGrpSpPr>
        <p:grpSpPr>
          <a:xfrm>
            <a:off x="8037156" y="3676327"/>
            <a:ext cx="3790950" cy="701862"/>
            <a:chOff x="8037156" y="3676327"/>
            <a:chExt cx="3790950" cy="701862"/>
          </a:xfrm>
        </p:grpSpPr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9AFED938-91C2-0B0E-2DC0-3C7B71A83D06}"/>
                </a:ext>
              </a:extLst>
            </p:cNvPr>
            <p:cNvSpPr txBox="1"/>
            <p:nvPr/>
          </p:nvSpPr>
          <p:spPr>
            <a:xfrm>
              <a:off x="8037156" y="3869803"/>
              <a:ext cx="3697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pt-BR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81540892-CA9D-9863-9DE7-F84EE4BF7FF9}"/>
                </a:ext>
              </a:extLst>
            </p:cNvPr>
            <p:cNvSpPr txBox="1"/>
            <p:nvPr/>
          </p:nvSpPr>
          <p:spPr>
            <a:xfrm>
              <a:off x="8726371" y="3676327"/>
              <a:ext cx="99837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525.000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B9C897D2-1605-65D9-9200-E86FF958BE64}"/>
                </a:ext>
              </a:extLst>
            </p:cNvPr>
            <p:cNvSpPr txBox="1"/>
            <p:nvPr/>
          </p:nvSpPr>
          <p:spPr>
            <a:xfrm>
              <a:off x="8616659" y="4070412"/>
              <a:ext cx="121780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520  -   230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F75BEDEB-C4C8-F707-71EC-B07B228CDA88}"/>
                </a:ext>
              </a:extLst>
            </p:cNvPr>
            <p:cNvCxnSpPr/>
            <p:nvPr/>
          </p:nvCxnSpPr>
          <p:spPr>
            <a:xfrm>
              <a:off x="8509515" y="4044840"/>
              <a:ext cx="13249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2F133E61-EAB0-BE40-3619-B921685A62C8}"/>
                </a:ext>
              </a:extLst>
            </p:cNvPr>
            <p:cNvSpPr txBox="1"/>
            <p:nvPr/>
          </p:nvSpPr>
          <p:spPr>
            <a:xfrm>
              <a:off x="9969088" y="3860174"/>
              <a:ext cx="3697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pt-BR" dirty="0"/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7598DE73-88D8-726B-A397-B57F094E710D}"/>
                </a:ext>
              </a:extLst>
            </p:cNvPr>
            <p:cNvSpPr txBox="1"/>
            <p:nvPr/>
          </p:nvSpPr>
          <p:spPr>
            <a:xfrm>
              <a:off x="10288577" y="3890951"/>
              <a:ext cx="15395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1.811 unidades</a:t>
              </a:r>
            </a:p>
          </p:txBody>
        </p:sp>
      </p:grp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7922A350-21F2-8E30-ABC2-CAA34FEA177E}"/>
              </a:ext>
            </a:extLst>
          </p:cNvPr>
          <p:cNvGrpSpPr/>
          <p:nvPr/>
        </p:nvGrpSpPr>
        <p:grpSpPr>
          <a:xfrm>
            <a:off x="8058773" y="4801210"/>
            <a:ext cx="3936601" cy="700771"/>
            <a:chOff x="8058773" y="4801210"/>
            <a:chExt cx="3936601" cy="700771"/>
          </a:xfrm>
        </p:grpSpPr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E5E7FBCD-64DA-9FC4-7BD8-DD5897B1E8AD}"/>
                </a:ext>
              </a:extLst>
            </p:cNvPr>
            <p:cNvSpPr txBox="1"/>
            <p:nvPr/>
          </p:nvSpPr>
          <p:spPr>
            <a:xfrm>
              <a:off x="8406882" y="4801210"/>
              <a:ext cx="1727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525.000 + 120.000</a:t>
              </a: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1BFACC00-172C-9AFD-E9CE-C24E7660C9BD}"/>
                </a:ext>
              </a:extLst>
            </p:cNvPr>
            <p:cNvSpPr txBox="1"/>
            <p:nvPr/>
          </p:nvSpPr>
          <p:spPr>
            <a:xfrm>
              <a:off x="8646664" y="5194204"/>
              <a:ext cx="121780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520  -   230</a:t>
              </a:r>
            </a:p>
          </p:txBody>
        </p: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2077BA18-53AA-0744-1DCB-608F5B0BA8C9}"/>
                </a:ext>
              </a:extLst>
            </p:cNvPr>
            <p:cNvCxnSpPr>
              <a:cxnSpLocks/>
            </p:cNvCxnSpPr>
            <p:nvPr/>
          </p:nvCxnSpPr>
          <p:spPr>
            <a:xfrm>
              <a:off x="8497534" y="5135508"/>
              <a:ext cx="14560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550FCDFE-546C-092B-3F13-D454EFFAE7F8}"/>
                </a:ext>
              </a:extLst>
            </p:cNvPr>
            <p:cNvSpPr txBox="1"/>
            <p:nvPr/>
          </p:nvSpPr>
          <p:spPr>
            <a:xfrm>
              <a:off x="10136356" y="4953245"/>
              <a:ext cx="3697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pt-BR" dirty="0"/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2A0CFD2D-3165-3AFF-A7B3-1F9CD3896060}"/>
                </a:ext>
              </a:extLst>
            </p:cNvPr>
            <p:cNvSpPr txBox="1"/>
            <p:nvPr/>
          </p:nvSpPr>
          <p:spPr>
            <a:xfrm>
              <a:off x="10455845" y="4984022"/>
              <a:ext cx="15395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2.225 unidades</a:t>
              </a:r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33A96C9A-5951-B553-3E81-A2C9F55BA5A4}"/>
                </a:ext>
              </a:extLst>
            </p:cNvPr>
            <p:cNvSpPr txBox="1"/>
            <p:nvPr/>
          </p:nvSpPr>
          <p:spPr>
            <a:xfrm>
              <a:off x="8058773" y="4950842"/>
              <a:ext cx="3697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pt-BR" dirty="0"/>
            </a:p>
          </p:txBody>
        </p:sp>
      </p:grpSp>
      <p:grpSp>
        <p:nvGrpSpPr>
          <p:cNvPr id="87" name="Agrupar 86">
            <a:extLst>
              <a:ext uri="{FF2B5EF4-FFF2-40B4-BE49-F238E27FC236}">
                <a16:creationId xmlns:a16="http://schemas.microsoft.com/office/drawing/2014/main" id="{40742F1F-548E-1B3A-49C3-BD2156E2F897}"/>
              </a:ext>
            </a:extLst>
          </p:cNvPr>
          <p:cNvGrpSpPr/>
          <p:nvPr/>
        </p:nvGrpSpPr>
        <p:grpSpPr>
          <a:xfrm>
            <a:off x="482857" y="1357145"/>
            <a:ext cx="12226197" cy="1964929"/>
            <a:chOff x="482857" y="1357145"/>
            <a:chExt cx="12226197" cy="1964929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1846A38-8D0E-2ED7-1064-56B62BB0E4B7}"/>
                </a:ext>
              </a:extLst>
            </p:cNvPr>
            <p:cNvSpPr txBox="1"/>
            <p:nvPr/>
          </p:nvSpPr>
          <p:spPr>
            <a:xfrm>
              <a:off x="482859" y="1357145"/>
              <a:ext cx="5348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Custo Fixo Total:                             R$ 525.000,00</a:t>
              </a:r>
              <a:endParaRPr lang="pt-BR" dirty="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6E9FB16-08C6-193F-BDD5-CFBC6138BE4F}"/>
                </a:ext>
              </a:extLst>
            </p:cNvPr>
            <p:cNvSpPr txBox="1"/>
            <p:nvPr/>
          </p:nvSpPr>
          <p:spPr>
            <a:xfrm>
              <a:off x="482859" y="1739237"/>
              <a:ext cx="5348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Preço unitário de venda:                R$ 520,00</a:t>
              </a:r>
              <a:endParaRPr lang="pt-BR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6E412DDB-6FBC-BB09-8F5B-1D8F6DFFB298}"/>
                </a:ext>
              </a:extLst>
            </p:cNvPr>
            <p:cNvSpPr txBox="1"/>
            <p:nvPr/>
          </p:nvSpPr>
          <p:spPr>
            <a:xfrm>
              <a:off x="482859" y="2144027"/>
              <a:ext cx="58432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Custo unitário de venda:                R$ 230,00</a:t>
              </a:r>
              <a:endParaRPr lang="pt-BR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BC63546-E826-C7AF-8136-444FBB0068CD}"/>
                </a:ext>
              </a:extLst>
            </p:cNvPr>
            <p:cNvSpPr txBox="1"/>
            <p:nvPr/>
          </p:nvSpPr>
          <p:spPr>
            <a:xfrm>
              <a:off x="482858" y="2548817"/>
              <a:ext cx="59645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Despesa depreciação:                   R$ 6.000,00</a:t>
              </a:r>
              <a:endParaRPr lang="pt-BR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7320004-1E29-E4C3-6728-D3904341B09A}"/>
                </a:ext>
              </a:extLst>
            </p:cNvPr>
            <p:cNvSpPr txBox="1"/>
            <p:nvPr/>
          </p:nvSpPr>
          <p:spPr>
            <a:xfrm>
              <a:off x="482857" y="2952742"/>
              <a:ext cx="56131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Remuneração Mínima Esperada:  R$ 120.000,00</a:t>
              </a:r>
              <a:endParaRPr lang="pt-BR" dirty="0"/>
            </a:p>
          </p:txBody>
        </p:sp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C20E593C-84D2-8F97-55E7-85ABC90DCBB5}"/>
                </a:ext>
              </a:extLst>
            </p:cNvPr>
            <p:cNvSpPr txBox="1"/>
            <p:nvPr/>
          </p:nvSpPr>
          <p:spPr>
            <a:xfrm>
              <a:off x="5972780" y="1657200"/>
              <a:ext cx="574338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1- Quais são os pontos de equilíbrio contábil, econômico e financeiro?</a:t>
              </a:r>
            </a:p>
          </p:txBody>
        </p: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3EEBD3A5-CD0F-6A36-3D1B-F0C029203CDE}"/>
                </a:ext>
              </a:extLst>
            </p:cNvPr>
            <p:cNvSpPr txBox="1"/>
            <p:nvPr/>
          </p:nvSpPr>
          <p:spPr>
            <a:xfrm>
              <a:off x="5991225" y="2136719"/>
              <a:ext cx="6717829" cy="536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2- Qual é o deslocamento do ponto de equilíbrio se o custo unitário de venda</a:t>
              </a:r>
            </a:p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     subir 15% por conta de impostos da cadeia de vendas?</a:t>
              </a:r>
            </a:p>
          </p:txBody>
        </p:sp>
      </p:grpSp>
      <p:grpSp>
        <p:nvGrpSpPr>
          <p:cNvPr id="96" name="Agrupar 95">
            <a:extLst>
              <a:ext uri="{FF2B5EF4-FFF2-40B4-BE49-F238E27FC236}">
                <a16:creationId xmlns:a16="http://schemas.microsoft.com/office/drawing/2014/main" id="{A457F5ED-CFC6-44BC-64C4-52A8D9A8DA52}"/>
              </a:ext>
            </a:extLst>
          </p:cNvPr>
          <p:cNvGrpSpPr/>
          <p:nvPr/>
        </p:nvGrpSpPr>
        <p:grpSpPr>
          <a:xfrm>
            <a:off x="8034566" y="5638517"/>
            <a:ext cx="4007008" cy="1012804"/>
            <a:chOff x="8034566" y="5638517"/>
            <a:chExt cx="4007008" cy="1012804"/>
          </a:xfrm>
        </p:grpSpPr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2BF996C4-8E22-0FCC-DA0E-B7539279636A}"/>
                </a:ext>
              </a:extLst>
            </p:cNvPr>
            <p:cNvSpPr txBox="1"/>
            <p:nvPr/>
          </p:nvSpPr>
          <p:spPr>
            <a:xfrm>
              <a:off x="8466655" y="5950550"/>
              <a:ext cx="14817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525.000 - 6000</a:t>
              </a:r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2DA7A05E-89BA-0896-8E45-209A233F34E8}"/>
                </a:ext>
              </a:extLst>
            </p:cNvPr>
            <p:cNvSpPr txBox="1"/>
            <p:nvPr/>
          </p:nvSpPr>
          <p:spPr>
            <a:xfrm>
              <a:off x="8622457" y="6343544"/>
              <a:ext cx="121780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520  -   230</a:t>
              </a:r>
            </a:p>
          </p:txBody>
        </p: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id="{368277AB-8B45-521F-B86C-1548A1F1B7B3}"/>
                </a:ext>
              </a:extLst>
            </p:cNvPr>
            <p:cNvCxnSpPr>
              <a:cxnSpLocks/>
            </p:cNvCxnSpPr>
            <p:nvPr/>
          </p:nvCxnSpPr>
          <p:spPr>
            <a:xfrm>
              <a:off x="8473327" y="6284848"/>
              <a:ext cx="14560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FC187DE7-4FAC-5C8B-90F1-B7BDFCBAC4A0}"/>
                </a:ext>
              </a:extLst>
            </p:cNvPr>
            <p:cNvSpPr txBox="1"/>
            <p:nvPr/>
          </p:nvSpPr>
          <p:spPr>
            <a:xfrm>
              <a:off x="10112149" y="6102585"/>
              <a:ext cx="3697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pt-BR" dirty="0"/>
            </a:p>
          </p:txBody>
        </p:sp>
        <p:sp>
          <p:nvSpPr>
            <p:cNvPr id="74" name="CaixaDeTexto 73">
              <a:extLst>
                <a:ext uri="{FF2B5EF4-FFF2-40B4-BE49-F238E27FC236}">
                  <a16:creationId xmlns:a16="http://schemas.microsoft.com/office/drawing/2014/main" id="{650626D3-D423-5BBE-36BD-923FF7CAD867}"/>
                </a:ext>
              </a:extLst>
            </p:cNvPr>
            <p:cNvSpPr txBox="1"/>
            <p:nvPr/>
          </p:nvSpPr>
          <p:spPr>
            <a:xfrm>
              <a:off x="10431638" y="6133362"/>
              <a:ext cx="15395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1.790 unidades</a:t>
              </a:r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7C0A5D97-64F4-419D-3DF3-4BCD3531115D}"/>
                </a:ext>
              </a:extLst>
            </p:cNvPr>
            <p:cNvSpPr txBox="1"/>
            <p:nvPr/>
          </p:nvSpPr>
          <p:spPr>
            <a:xfrm>
              <a:off x="8034566" y="6100182"/>
              <a:ext cx="3697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pt-BR" dirty="0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CD3E68FE-7E80-D896-2AE6-A70CD4E135E8}"/>
                </a:ext>
              </a:extLst>
            </p:cNvPr>
            <p:cNvSpPr/>
            <p:nvPr/>
          </p:nvSpPr>
          <p:spPr>
            <a:xfrm>
              <a:off x="9251597" y="5950550"/>
              <a:ext cx="598764" cy="3342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484DBAD9-94B9-B39B-573D-A90FA9980AEB}"/>
                </a:ext>
              </a:extLst>
            </p:cNvPr>
            <p:cNvSpPr txBox="1"/>
            <p:nvPr/>
          </p:nvSpPr>
          <p:spPr>
            <a:xfrm>
              <a:off x="9764447" y="5638517"/>
              <a:ext cx="227712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00" spc="-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é </a:t>
              </a:r>
              <a:r>
                <a:rPr lang="pt-BR" sz="1400" spc="-1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desembolsável</a:t>
              </a:r>
              <a:endParaRPr lang="pt-B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86" name="Conector: Angulado 85">
              <a:extLst>
                <a:ext uri="{FF2B5EF4-FFF2-40B4-BE49-F238E27FC236}">
                  <a16:creationId xmlns:a16="http://schemas.microsoft.com/office/drawing/2014/main" id="{163107B3-FE42-D389-F96E-93EA4858D067}"/>
                </a:ext>
              </a:extLst>
            </p:cNvPr>
            <p:cNvCxnSpPr>
              <a:stCxn id="76" idx="0"/>
              <a:endCxn id="84" idx="1"/>
            </p:cNvCxnSpPr>
            <p:nvPr/>
          </p:nvCxnSpPr>
          <p:spPr>
            <a:xfrm rot="5400000" flipH="1" flipV="1">
              <a:off x="9578641" y="5764744"/>
              <a:ext cx="158144" cy="213468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71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946051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 Contabilidade</a:t>
            </a:r>
            <a:r>
              <a:rPr sz="3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Gerencial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95451C56-232D-A1EB-3A32-BCF70BFA65B9}"/>
              </a:ext>
            </a:extLst>
          </p:cNvPr>
          <p:cNvSpPr txBox="1"/>
          <p:nvPr/>
        </p:nvSpPr>
        <p:spPr>
          <a:xfrm>
            <a:off x="600731" y="2186853"/>
            <a:ext cx="1045889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produz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informação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útil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administração,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exige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 vários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propósitos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tais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como: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auxilio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Planejamento,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medição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fixação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preços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venda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alternativas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(Pizzolato,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p. 195);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§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4486EDEC-07F1-A9A0-8DF0-DABE1A976441}"/>
              </a:ext>
            </a:extLst>
          </p:cNvPr>
          <p:cNvSpPr txBox="1"/>
          <p:nvPr/>
        </p:nvSpPr>
        <p:spPr>
          <a:xfrm>
            <a:off x="600731" y="4052459"/>
            <a:ext cx="1045889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68300" algn="l"/>
              </a:tabLst>
            </a:pP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Contabilidade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Gerencial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é o "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processo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identificar, </a:t>
            </a:r>
            <a:r>
              <a:rPr b="1" spc="-30" dirty="0">
                <a:latin typeface="Arial" panose="020B0604020202020204" pitchFamily="34" charset="0"/>
                <a:cs typeface="Arial" panose="020B0604020202020204" pitchFamily="34" charset="0"/>
              </a:rPr>
              <a:t>mensurar,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acumular,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analisar,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preparar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comunicar informações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auxiliem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gestores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atingir </a:t>
            </a:r>
            <a:r>
              <a:rPr b="1" spc="-5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organizacionais"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(Horngren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al,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spc="5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p.4);</a:t>
            </a:r>
          </a:p>
        </p:txBody>
      </p:sp>
      <p:pic>
        <p:nvPicPr>
          <p:cNvPr id="2" name="Picture 2" descr="UMC">
            <a:extLst>
              <a:ext uri="{FF2B5EF4-FFF2-40B4-BE49-F238E27FC236}">
                <a16:creationId xmlns:a16="http://schemas.microsoft.com/office/drawing/2014/main" id="{D8E31B94-DB57-FF25-AF5E-8240F4AA6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0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11814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Exercício de fixação de Ponto de Equilíbrio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Picture 2" descr="UMC">
            <a:extLst>
              <a:ext uri="{FF2B5EF4-FFF2-40B4-BE49-F238E27FC236}">
                <a16:creationId xmlns:a16="http://schemas.microsoft.com/office/drawing/2014/main" id="{2D54DC0D-A695-982C-BEB1-239F7EC6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B54BF70-0E9B-1634-BF2C-D55902E86BA5}"/>
              </a:ext>
            </a:extLst>
          </p:cNvPr>
          <p:cNvSpPr txBox="1"/>
          <p:nvPr/>
        </p:nvSpPr>
        <p:spPr>
          <a:xfrm>
            <a:off x="482859" y="891938"/>
            <a:ext cx="3622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Dados mensais da empresa:</a:t>
            </a:r>
            <a:endParaRPr lang="pt-BR" b="1" dirty="0"/>
          </a:p>
        </p:txBody>
      </p: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23569066-EB3D-458F-DB36-FD9D7AA9B157}"/>
              </a:ext>
            </a:extLst>
          </p:cNvPr>
          <p:cNvGrpSpPr/>
          <p:nvPr/>
        </p:nvGrpSpPr>
        <p:grpSpPr>
          <a:xfrm>
            <a:off x="363894" y="3429000"/>
            <a:ext cx="7539135" cy="1203157"/>
            <a:chOff x="363894" y="3429000"/>
            <a:chExt cx="7539135" cy="1203157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218FA93D-CCA8-BA12-4405-DA335FB9BFE6}"/>
                </a:ext>
              </a:extLst>
            </p:cNvPr>
            <p:cNvSpPr txBox="1"/>
            <p:nvPr/>
          </p:nvSpPr>
          <p:spPr>
            <a:xfrm>
              <a:off x="482857" y="3832181"/>
              <a:ext cx="328080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Ponto de Equilíbrio Contábil  = </a:t>
              </a:r>
            </a:p>
          </p:txBody>
        </p: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E164063C-E4AC-E4D3-E7FE-60D1D41F2442}"/>
                </a:ext>
              </a:extLst>
            </p:cNvPr>
            <p:cNvGrpSpPr/>
            <p:nvPr/>
          </p:nvGrpSpPr>
          <p:grpSpPr>
            <a:xfrm>
              <a:off x="3493073" y="3541356"/>
              <a:ext cx="3865984" cy="850337"/>
              <a:chOff x="2230016" y="4441742"/>
              <a:chExt cx="3865984" cy="850337"/>
            </a:xfrm>
          </p:grpSpPr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83B5C0C7-2561-66E3-37C1-04772348B5B5}"/>
                  </a:ext>
                </a:extLst>
              </p:cNvPr>
              <p:cNvSpPr txBox="1"/>
              <p:nvPr/>
            </p:nvSpPr>
            <p:spPr>
              <a:xfrm>
                <a:off x="2835182" y="4441742"/>
                <a:ext cx="221823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  <a:tabLst>
                    <a:tab pos="469265" algn="l"/>
                    <a:tab pos="469900" algn="l"/>
                  </a:tabLst>
                </a:pPr>
                <a:r>
                  <a:rPr lang="pt-BR" sz="14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Custos Fixos Totais</a:t>
                </a:r>
              </a:p>
            </p:txBody>
          </p:sp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8C437CC-7EBF-8540-D9EB-ABD141A00419}"/>
                  </a:ext>
                </a:extLst>
              </p:cNvPr>
              <p:cNvSpPr txBox="1"/>
              <p:nvPr/>
            </p:nvSpPr>
            <p:spPr>
              <a:xfrm>
                <a:off x="2311344" y="4984302"/>
                <a:ext cx="378465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  <a:tabLst>
                    <a:tab pos="469265" algn="l"/>
                    <a:tab pos="469900" algn="l"/>
                  </a:tabLst>
                </a:pPr>
                <a:r>
                  <a:rPr lang="pt-BR" sz="14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Margem de Contribuição Unitária</a:t>
                </a:r>
              </a:p>
            </p:txBody>
          </p: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BB4CC6DB-BEC3-2F5B-EE5B-F8359CFC4E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0016" y="4917233"/>
                <a:ext cx="282340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63A5AB77-AF77-C75D-2BEF-E91A7ECC00DD}"/>
                </a:ext>
              </a:extLst>
            </p:cNvPr>
            <p:cNvSpPr/>
            <p:nvPr/>
          </p:nvSpPr>
          <p:spPr>
            <a:xfrm>
              <a:off x="363894" y="3429000"/>
              <a:ext cx="7539135" cy="1203157"/>
            </a:xfrm>
            <a:prstGeom prst="rect">
              <a:avLst/>
            </a:prstGeom>
            <a:solidFill>
              <a:srgbClr val="DFE3E3">
                <a:alpha val="5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2C73D01E-586F-9B55-8E72-C9226F2C7051}"/>
              </a:ext>
            </a:extLst>
          </p:cNvPr>
          <p:cNvGrpSpPr/>
          <p:nvPr/>
        </p:nvGrpSpPr>
        <p:grpSpPr>
          <a:xfrm>
            <a:off x="363893" y="5781219"/>
            <a:ext cx="7539135" cy="1018668"/>
            <a:chOff x="363893" y="5781219"/>
            <a:chExt cx="7539135" cy="1018668"/>
          </a:xfrm>
        </p:grpSpPr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D81852B1-D507-D19D-995E-001C0408B9FD}"/>
                </a:ext>
              </a:extLst>
            </p:cNvPr>
            <p:cNvSpPr txBox="1"/>
            <p:nvPr/>
          </p:nvSpPr>
          <p:spPr>
            <a:xfrm>
              <a:off x="442973" y="6317563"/>
              <a:ext cx="328080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Ponto de Equilíbrio Financeiro  = 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B13F948C-ED8D-E1F5-B52A-2E4C107CB098}"/>
                </a:ext>
              </a:extLst>
            </p:cNvPr>
            <p:cNvSpPr txBox="1"/>
            <p:nvPr/>
          </p:nvSpPr>
          <p:spPr>
            <a:xfrm>
              <a:off x="4005943" y="5964531"/>
              <a:ext cx="280561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Custos Fixos Desembolsáveis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14D39CCF-B4EF-6F26-7E6D-C0540D52DEBB}"/>
                </a:ext>
              </a:extLst>
            </p:cNvPr>
            <p:cNvSpPr txBox="1"/>
            <p:nvPr/>
          </p:nvSpPr>
          <p:spPr>
            <a:xfrm>
              <a:off x="3939305" y="6441139"/>
              <a:ext cx="37846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Margem de Contribuição Unitária</a:t>
              </a:r>
            </a:p>
          </p:txBody>
        </p: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C3D96469-1292-43F6-8E82-FB2B3547BD59}"/>
                </a:ext>
              </a:extLst>
            </p:cNvPr>
            <p:cNvCxnSpPr>
              <a:cxnSpLocks/>
            </p:cNvCxnSpPr>
            <p:nvPr/>
          </p:nvCxnSpPr>
          <p:spPr>
            <a:xfrm>
              <a:off x="3857977" y="6374070"/>
              <a:ext cx="3410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32FDA1BC-95C9-96C5-A5F1-6E6AF2EAFAAE}"/>
                </a:ext>
              </a:extLst>
            </p:cNvPr>
            <p:cNvSpPr/>
            <p:nvPr/>
          </p:nvSpPr>
          <p:spPr>
            <a:xfrm>
              <a:off x="363893" y="5781219"/>
              <a:ext cx="7539135" cy="1018668"/>
            </a:xfrm>
            <a:prstGeom prst="rect">
              <a:avLst/>
            </a:prstGeom>
            <a:solidFill>
              <a:srgbClr val="DFE3E3">
                <a:alpha val="5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879E310A-4289-8E5E-788D-3FF7FF531279}"/>
              </a:ext>
            </a:extLst>
          </p:cNvPr>
          <p:cNvGrpSpPr/>
          <p:nvPr/>
        </p:nvGrpSpPr>
        <p:grpSpPr>
          <a:xfrm>
            <a:off x="352340" y="4617593"/>
            <a:ext cx="7550688" cy="1163626"/>
            <a:chOff x="352340" y="4617593"/>
            <a:chExt cx="7550688" cy="1163626"/>
          </a:xfrm>
        </p:grpSpPr>
        <p:grpSp>
          <p:nvGrpSpPr>
            <p:cNvPr id="94" name="Agrupar 93">
              <a:extLst>
                <a:ext uri="{FF2B5EF4-FFF2-40B4-BE49-F238E27FC236}">
                  <a16:creationId xmlns:a16="http://schemas.microsoft.com/office/drawing/2014/main" id="{218121E8-F540-0FD7-2A96-CEB599696360}"/>
                </a:ext>
              </a:extLst>
            </p:cNvPr>
            <p:cNvGrpSpPr/>
            <p:nvPr/>
          </p:nvGrpSpPr>
          <p:grpSpPr>
            <a:xfrm>
              <a:off x="482857" y="4769035"/>
              <a:ext cx="7420171" cy="850337"/>
              <a:chOff x="482857" y="4769035"/>
              <a:chExt cx="7707085" cy="850337"/>
            </a:xfrm>
          </p:grpSpPr>
          <p:grpSp>
            <p:nvGrpSpPr>
              <p:cNvPr id="35" name="Agrupar 34">
                <a:extLst>
                  <a:ext uri="{FF2B5EF4-FFF2-40B4-BE49-F238E27FC236}">
                    <a16:creationId xmlns:a16="http://schemas.microsoft.com/office/drawing/2014/main" id="{D4090161-F9A6-D29C-5BA3-9F286A176B8B}"/>
                  </a:ext>
                </a:extLst>
              </p:cNvPr>
              <p:cNvGrpSpPr/>
              <p:nvPr/>
            </p:nvGrpSpPr>
            <p:grpSpPr>
              <a:xfrm>
                <a:off x="3260484" y="4769035"/>
                <a:ext cx="4929458" cy="850337"/>
                <a:chOff x="2238022" y="4441742"/>
                <a:chExt cx="6131536" cy="850337"/>
              </a:xfrm>
            </p:grpSpPr>
            <p:sp>
              <p:nvSpPr>
                <p:cNvPr id="37" name="CaixaDeTexto 36">
                  <a:extLst>
                    <a:ext uri="{FF2B5EF4-FFF2-40B4-BE49-F238E27FC236}">
                      <a16:creationId xmlns:a16="http://schemas.microsoft.com/office/drawing/2014/main" id="{0AFEA8C9-3149-0B30-1E1A-5C78971E9E36}"/>
                    </a:ext>
                  </a:extLst>
                </p:cNvPr>
                <p:cNvSpPr txBox="1"/>
                <p:nvPr/>
              </p:nvSpPr>
              <p:spPr>
                <a:xfrm>
                  <a:off x="2238022" y="4441742"/>
                  <a:ext cx="6131536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2700" marR="5080">
                    <a:lnSpc>
                      <a:spcPct val="100000"/>
                    </a:lnSpc>
                    <a:spcBef>
                      <a:spcPts val="95"/>
                    </a:spcBef>
                    <a:tabLst>
                      <a:tab pos="469265" algn="l"/>
                      <a:tab pos="469900" algn="l"/>
                    </a:tabLst>
                  </a:pPr>
                  <a:r>
                    <a:rPr lang="pt-BR" sz="1400" spc="-1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Custos Fixos Totais + Remuneração Mínima Esperada</a:t>
                  </a:r>
                </a:p>
              </p:txBody>
            </p:sp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5B952A15-AE56-57AA-473C-B83F280252BA}"/>
                    </a:ext>
                  </a:extLst>
                </p:cNvPr>
                <p:cNvSpPr txBox="1"/>
                <p:nvPr/>
              </p:nvSpPr>
              <p:spPr>
                <a:xfrm>
                  <a:off x="3197753" y="4984302"/>
                  <a:ext cx="3784656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2700" marR="5080">
                    <a:lnSpc>
                      <a:spcPct val="100000"/>
                    </a:lnSpc>
                    <a:spcBef>
                      <a:spcPts val="95"/>
                    </a:spcBef>
                    <a:tabLst>
                      <a:tab pos="469265" algn="l"/>
                      <a:tab pos="469900" algn="l"/>
                    </a:tabLst>
                  </a:pPr>
                  <a:r>
                    <a:rPr lang="pt-BR" sz="1400" spc="-1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Margem de Contribuição Unitária</a:t>
                  </a:r>
                </a:p>
              </p:txBody>
            </p:sp>
            <p:cxnSp>
              <p:nvCxnSpPr>
                <p:cNvPr id="40" name="Conector reto 39">
                  <a:extLst>
                    <a:ext uri="{FF2B5EF4-FFF2-40B4-BE49-F238E27FC236}">
                      <a16:creationId xmlns:a16="http://schemas.microsoft.com/office/drawing/2014/main" id="{8C528BD6-59F9-2055-AAE3-33CD29E479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8022" y="4866911"/>
                  <a:ext cx="562474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C0033070-1F16-2871-01C2-10199A309C62}"/>
                  </a:ext>
                </a:extLst>
              </p:cNvPr>
              <p:cNvSpPr txBox="1"/>
              <p:nvPr/>
            </p:nvSpPr>
            <p:spPr>
              <a:xfrm>
                <a:off x="482857" y="5040316"/>
                <a:ext cx="328080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  <a:tabLst>
                    <a:tab pos="469265" algn="l"/>
                    <a:tab pos="469900" algn="l"/>
                  </a:tabLst>
                </a:pPr>
                <a:r>
                  <a:rPr lang="pt-BR" sz="14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Ponto de Equilíbrio Contábil  = </a:t>
                </a:r>
              </a:p>
            </p:txBody>
          </p:sp>
        </p:grp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B940BEF-59AF-2320-0ABF-7CCAFB454502}"/>
                </a:ext>
              </a:extLst>
            </p:cNvPr>
            <p:cNvSpPr/>
            <p:nvPr/>
          </p:nvSpPr>
          <p:spPr>
            <a:xfrm>
              <a:off x="352340" y="4617593"/>
              <a:ext cx="7550688" cy="1163626"/>
            </a:xfrm>
            <a:prstGeom prst="rect">
              <a:avLst/>
            </a:prstGeom>
            <a:solidFill>
              <a:srgbClr val="DFE3E3">
                <a:alpha val="5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454EA537-5070-D2AA-CBA4-527954502EE2}"/>
              </a:ext>
            </a:extLst>
          </p:cNvPr>
          <p:cNvGrpSpPr/>
          <p:nvPr/>
        </p:nvGrpSpPr>
        <p:grpSpPr>
          <a:xfrm>
            <a:off x="8037156" y="3676327"/>
            <a:ext cx="3790950" cy="701862"/>
            <a:chOff x="8037156" y="3676327"/>
            <a:chExt cx="3790950" cy="701862"/>
          </a:xfrm>
        </p:grpSpPr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9AFED938-91C2-0B0E-2DC0-3C7B71A83D06}"/>
                </a:ext>
              </a:extLst>
            </p:cNvPr>
            <p:cNvSpPr txBox="1"/>
            <p:nvPr/>
          </p:nvSpPr>
          <p:spPr>
            <a:xfrm>
              <a:off x="8037156" y="3869803"/>
              <a:ext cx="3697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pt-BR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81540892-CA9D-9863-9DE7-F84EE4BF7FF9}"/>
                </a:ext>
              </a:extLst>
            </p:cNvPr>
            <p:cNvSpPr txBox="1"/>
            <p:nvPr/>
          </p:nvSpPr>
          <p:spPr>
            <a:xfrm>
              <a:off x="8726371" y="3676327"/>
              <a:ext cx="99837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525.000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B9C897D2-1605-65D9-9200-E86FF958BE64}"/>
                </a:ext>
              </a:extLst>
            </p:cNvPr>
            <p:cNvSpPr txBox="1"/>
            <p:nvPr/>
          </p:nvSpPr>
          <p:spPr>
            <a:xfrm>
              <a:off x="8616659" y="4070412"/>
              <a:ext cx="13524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520  -  265,5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F75BEDEB-C4C8-F707-71EC-B07B228CDA88}"/>
                </a:ext>
              </a:extLst>
            </p:cNvPr>
            <p:cNvCxnSpPr/>
            <p:nvPr/>
          </p:nvCxnSpPr>
          <p:spPr>
            <a:xfrm>
              <a:off x="8509515" y="4044840"/>
              <a:ext cx="13249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2F133E61-EAB0-BE40-3619-B921685A62C8}"/>
                </a:ext>
              </a:extLst>
            </p:cNvPr>
            <p:cNvSpPr txBox="1"/>
            <p:nvPr/>
          </p:nvSpPr>
          <p:spPr>
            <a:xfrm>
              <a:off x="9969088" y="3860174"/>
              <a:ext cx="3697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pt-BR" dirty="0"/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7598DE73-88D8-726B-A397-B57F094E710D}"/>
                </a:ext>
              </a:extLst>
            </p:cNvPr>
            <p:cNvSpPr txBox="1"/>
            <p:nvPr/>
          </p:nvSpPr>
          <p:spPr>
            <a:xfrm>
              <a:off x="10288577" y="3890951"/>
              <a:ext cx="15395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2.063 unidades</a:t>
              </a:r>
            </a:p>
          </p:txBody>
        </p:sp>
      </p:grp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7922A350-21F2-8E30-ABC2-CAA34FEA177E}"/>
              </a:ext>
            </a:extLst>
          </p:cNvPr>
          <p:cNvGrpSpPr/>
          <p:nvPr/>
        </p:nvGrpSpPr>
        <p:grpSpPr>
          <a:xfrm>
            <a:off x="8058773" y="4801210"/>
            <a:ext cx="3936601" cy="700771"/>
            <a:chOff x="8058773" y="4801210"/>
            <a:chExt cx="3936601" cy="700771"/>
          </a:xfrm>
        </p:grpSpPr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E5E7FBCD-64DA-9FC4-7BD8-DD5897B1E8AD}"/>
                </a:ext>
              </a:extLst>
            </p:cNvPr>
            <p:cNvSpPr txBox="1"/>
            <p:nvPr/>
          </p:nvSpPr>
          <p:spPr>
            <a:xfrm>
              <a:off x="8406882" y="4801210"/>
              <a:ext cx="1727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525.000 + 120.000</a:t>
              </a: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1BFACC00-172C-9AFD-E9CE-C24E7660C9BD}"/>
                </a:ext>
              </a:extLst>
            </p:cNvPr>
            <p:cNvSpPr txBox="1"/>
            <p:nvPr/>
          </p:nvSpPr>
          <p:spPr>
            <a:xfrm>
              <a:off x="8646664" y="5194204"/>
              <a:ext cx="132242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520  -  265,5</a:t>
              </a:r>
            </a:p>
          </p:txBody>
        </p: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2077BA18-53AA-0744-1DCB-608F5B0BA8C9}"/>
                </a:ext>
              </a:extLst>
            </p:cNvPr>
            <p:cNvCxnSpPr>
              <a:cxnSpLocks/>
            </p:cNvCxnSpPr>
            <p:nvPr/>
          </p:nvCxnSpPr>
          <p:spPr>
            <a:xfrm>
              <a:off x="8497534" y="5135508"/>
              <a:ext cx="14560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550FCDFE-546C-092B-3F13-D454EFFAE7F8}"/>
                </a:ext>
              </a:extLst>
            </p:cNvPr>
            <p:cNvSpPr txBox="1"/>
            <p:nvPr/>
          </p:nvSpPr>
          <p:spPr>
            <a:xfrm>
              <a:off x="10136356" y="4953245"/>
              <a:ext cx="3697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pt-BR" dirty="0"/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2A0CFD2D-3165-3AFF-A7B3-1F9CD3896060}"/>
                </a:ext>
              </a:extLst>
            </p:cNvPr>
            <p:cNvSpPr txBox="1"/>
            <p:nvPr/>
          </p:nvSpPr>
          <p:spPr>
            <a:xfrm>
              <a:off x="10455845" y="4984022"/>
              <a:ext cx="15395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2.535 unidades</a:t>
              </a:r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33A96C9A-5951-B553-3E81-A2C9F55BA5A4}"/>
                </a:ext>
              </a:extLst>
            </p:cNvPr>
            <p:cNvSpPr txBox="1"/>
            <p:nvPr/>
          </p:nvSpPr>
          <p:spPr>
            <a:xfrm>
              <a:off x="8058773" y="4950842"/>
              <a:ext cx="3697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pt-BR" dirty="0"/>
            </a:p>
          </p:txBody>
        </p:sp>
      </p:grpSp>
      <p:grpSp>
        <p:nvGrpSpPr>
          <p:cNvPr id="87" name="Agrupar 86">
            <a:extLst>
              <a:ext uri="{FF2B5EF4-FFF2-40B4-BE49-F238E27FC236}">
                <a16:creationId xmlns:a16="http://schemas.microsoft.com/office/drawing/2014/main" id="{40742F1F-548E-1B3A-49C3-BD2156E2F897}"/>
              </a:ext>
            </a:extLst>
          </p:cNvPr>
          <p:cNvGrpSpPr/>
          <p:nvPr/>
        </p:nvGrpSpPr>
        <p:grpSpPr>
          <a:xfrm>
            <a:off x="482857" y="1357145"/>
            <a:ext cx="12226197" cy="1964929"/>
            <a:chOff x="482857" y="1357145"/>
            <a:chExt cx="12226197" cy="1964929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1846A38-8D0E-2ED7-1064-56B62BB0E4B7}"/>
                </a:ext>
              </a:extLst>
            </p:cNvPr>
            <p:cNvSpPr txBox="1"/>
            <p:nvPr/>
          </p:nvSpPr>
          <p:spPr>
            <a:xfrm>
              <a:off x="482859" y="1357145"/>
              <a:ext cx="5348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Custo Fixo Total:                             R$ 525.000,00</a:t>
              </a:r>
              <a:endParaRPr lang="pt-BR" dirty="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6E9FB16-08C6-193F-BDD5-CFBC6138BE4F}"/>
                </a:ext>
              </a:extLst>
            </p:cNvPr>
            <p:cNvSpPr txBox="1"/>
            <p:nvPr/>
          </p:nvSpPr>
          <p:spPr>
            <a:xfrm>
              <a:off x="482859" y="1739237"/>
              <a:ext cx="5348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Preço unitário de venda:                R$ 520,00</a:t>
              </a:r>
              <a:endParaRPr lang="pt-BR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6E412DDB-6FBC-BB09-8F5B-1D8F6DFFB298}"/>
                </a:ext>
              </a:extLst>
            </p:cNvPr>
            <p:cNvSpPr txBox="1"/>
            <p:nvPr/>
          </p:nvSpPr>
          <p:spPr>
            <a:xfrm>
              <a:off x="482859" y="2144027"/>
              <a:ext cx="58432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Custo unitário de venda:                R$ 230,00</a:t>
              </a:r>
              <a:endParaRPr lang="pt-BR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BC63546-E826-C7AF-8136-444FBB0068CD}"/>
                </a:ext>
              </a:extLst>
            </p:cNvPr>
            <p:cNvSpPr txBox="1"/>
            <p:nvPr/>
          </p:nvSpPr>
          <p:spPr>
            <a:xfrm>
              <a:off x="482858" y="2548817"/>
              <a:ext cx="59645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Despesa depreciação:                   R$ 6.000,00</a:t>
              </a:r>
              <a:endParaRPr lang="pt-BR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7320004-1E29-E4C3-6728-D3904341B09A}"/>
                </a:ext>
              </a:extLst>
            </p:cNvPr>
            <p:cNvSpPr txBox="1"/>
            <p:nvPr/>
          </p:nvSpPr>
          <p:spPr>
            <a:xfrm>
              <a:off x="482857" y="2952742"/>
              <a:ext cx="56131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Remuneração Mínima Esperada:  R$ 120.000,00</a:t>
              </a:r>
              <a:endParaRPr lang="pt-BR" dirty="0"/>
            </a:p>
          </p:txBody>
        </p:sp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C20E593C-84D2-8F97-55E7-85ABC90DCBB5}"/>
                </a:ext>
              </a:extLst>
            </p:cNvPr>
            <p:cNvSpPr txBox="1"/>
            <p:nvPr/>
          </p:nvSpPr>
          <p:spPr>
            <a:xfrm>
              <a:off x="5972780" y="1657200"/>
              <a:ext cx="574338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1- Quais são os pontos de equilíbrio contábil, econômico e financeiro?</a:t>
              </a:r>
            </a:p>
          </p:txBody>
        </p: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3EEBD3A5-CD0F-6A36-3D1B-F0C029203CDE}"/>
                </a:ext>
              </a:extLst>
            </p:cNvPr>
            <p:cNvSpPr txBox="1"/>
            <p:nvPr/>
          </p:nvSpPr>
          <p:spPr>
            <a:xfrm>
              <a:off x="5991225" y="2136719"/>
              <a:ext cx="6717829" cy="536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2- Qual é o deslocamento do ponto de equilíbrio se o custo unitário de venda</a:t>
              </a:r>
            </a:p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     subir 15% por conta de impostos da cadeia de vendas?</a:t>
              </a:r>
            </a:p>
          </p:txBody>
        </p:sp>
      </p:grpSp>
      <p:grpSp>
        <p:nvGrpSpPr>
          <p:cNvPr id="96" name="Agrupar 95">
            <a:extLst>
              <a:ext uri="{FF2B5EF4-FFF2-40B4-BE49-F238E27FC236}">
                <a16:creationId xmlns:a16="http://schemas.microsoft.com/office/drawing/2014/main" id="{A457F5ED-CFC6-44BC-64C4-52A8D9A8DA52}"/>
              </a:ext>
            </a:extLst>
          </p:cNvPr>
          <p:cNvGrpSpPr/>
          <p:nvPr/>
        </p:nvGrpSpPr>
        <p:grpSpPr>
          <a:xfrm>
            <a:off x="8034566" y="5638517"/>
            <a:ext cx="4007008" cy="1012804"/>
            <a:chOff x="8034566" y="5638517"/>
            <a:chExt cx="4007008" cy="1012804"/>
          </a:xfrm>
        </p:grpSpPr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2BF996C4-8E22-0FCC-DA0E-B7539279636A}"/>
                </a:ext>
              </a:extLst>
            </p:cNvPr>
            <p:cNvSpPr txBox="1"/>
            <p:nvPr/>
          </p:nvSpPr>
          <p:spPr>
            <a:xfrm>
              <a:off x="8466655" y="5950550"/>
              <a:ext cx="14817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525.000 - 6000</a:t>
              </a:r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2DA7A05E-89BA-0896-8E45-209A233F34E8}"/>
                </a:ext>
              </a:extLst>
            </p:cNvPr>
            <p:cNvSpPr txBox="1"/>
            <p:nvPr/>
          </p:nvSpPr>
          <p:spPr>
            <a:xfrm>
              <a:off x="8622457" y="6343544"/>
              <a:ext cx="134663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520  -  265,5</a:t>
              </a:r>
            </a:p>
          </p:txBody>
        </p: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id="{368277AB-8B45-521F-B86C-1548A1F1B7B3}"/>
                </a:ext>
              </a:extLst>
            </p:cNvPr>
            <p:cNvCxnSpPr>
              <a:cxnSpLocks/>
            </p:cNvCxnSpPr>
            <p:nvPr/>
          </p:nvCxnSpPr>
          <p:spPr>
            <a:xfrm>
              <a:off x="8473327" y="6284848"/>
              <a:ext cx="14560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FC187DE7-4FAC-5C8B-90F1-B7BDFCBAC4A0}"/>
                </a:ext>
              </a:extLst>
            </p:cNvPr>
            <p:cNvSpPr txBox="1"/>
            <p:nvPr/>
          </p:nvSpPr>
          <p:spPr>
            <a:xfrm>
              <a:off x="10112149" y="6102585"/>
              <a:ext cx="3697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pt-BR" dirty="0"/>
            </a:p>
          </p:txBody>
        </p:sp>
        <p:sp>
          <p:nvSpPr>
            <p:cNvPr id="74" name="CaixaDeTexto 73">
              <a:extLst>
                <a:ext uri="{FF2B5EF4-FFF2-40B4-BE49-F238E27FC236}">
                  <a16:creationId xmlns:a16="http://schemas.microsoft.com/office/drawing/2014/main" id="{650626D3-D423-5BBE-36BD-923FF7CAD867}"/>
                </a:ext>
              </a:extLst>
            </p:cNvPr>
            <p:cNvSpPr txBox="1"/>
            <p:nvPr/>
          </p:nvSpPr>
          <p:spPr>
            <a:xfrm>
              <a:off x="10431638" y="6133362"/>
              <a:ext cx="15395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469265" algn="l"/>
                  <a:tab pos="469900" algn="l"/>
                </a:tabLst>
              </a:pPr>
              <a:r>
                <a:rPr lang="pt-BR" sz="1400" spc="-10" dirty="0">
                  <a:latin typeface="Arial" panose="020B0604020202020204" pitchFamily="34" charset="0"/>
                  <a:cs typeface="Arial" panose="020B0604020202020204" pitchFamily="34" charset="0"/>
                </a:rPr>
                <a:t>2.040 unidades</a:t>
              </a:r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7C0A5D97-64F4-419D-3DF3-4BCD3531115D}"/>
                </a:ext>
              </a:extLst>
            </p:cNvPr>
            <p:cNvSpPr txBox="1"/>
            <p:nvPr/>
          </p:nvSpPr>
          <p:spPr>
            <a:xfrm>
              <a:off x="8034566" y="6100182"/>
              <a:ext cx="3697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pc="-1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pt-BR" dirty="0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CD3E68FE-7E80-D896-2AE6-A70CD4E135E8}"/>
                </a:ext>
              </a:extLst>
            </p:cNvPr>
            <p:cNvSpPr/>
            <p:nvPr/>
          </p:nvSpPr>
          <p:spPr>
            <a:xfrm>
              <a:off x="9251597" y="5950550"/>
              <a:ext cx="598764" cy="3342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484DBAD9-94B9-B39B-573D-A90FA9980AEB}"/>
                </a:ext>
              </a:extLst>
            </p:cNvPr>
            <p:cNvSpPr txBox="1"/>
            <p:nvPr/>
          </p:nvSpPr>
          <p:spPr>
            <a:xfrm>
              <a:off x="9764447" y="5638517"/>
              <a:ext cx="227712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00" spc="-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é </a:t>
              </a:r>
              <a:r>
                <a:rPr lang="pt-BR" sz="1400" spc="-1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desembolsável</a:t>
              </a:r>
              <a:endParaRPr lang="pt-B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86" name="Conector: Angulado 85">
              <a:extLst>
                <a:ext uri="{FF2B5EF4-FFF2-40B4-BE49-F238E27FC236}">
                  <a16:creationId xmlns:a16="http://schemas.microsoft.com/office/drawing/2014/main" id="{163107B3-FE42-D389-F96E-93EA4858D067}"/>
                </a:ext>
              </a:extLst>
            </p:cNvPr>
            <p:cNvCxnSpPr>
              <a:stCxn id="76" idx="0"/>
              <a:endCxn id="84" idx="1"/>
            </p:cNvCxnSpPr>
            <p:nvPr/>
          </p:nvCxnSpPr>
          <p:spPr>
            <a:xfrm rot="5400000" flipH="1" flipV="1">
              <a:off x="9578641" y="5764744"/>
              <a:ext cx="158144" cy="213468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367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Financeira X Contabilidade Gerencial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48EF5708-152F-2326-9D50-2CA167F6F9CA}"/>
              </a:ext>
            </a:extLst>
          </p:cNvPr>
          <p:cNvSpPr txBox="1"/>
          <p:nvPr/>
        </p:nvSpPr>
        <p:spPr>
          <a:xfrm>
            <a:off x="670923" y="3429000"/>
            <a:ext cx="10040620" cy="266675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7816" marR="5080" indent="-285750">
              <a:buFont typeface="Wingdings" panose="05000000000000000000" pitchFamily="2" charset="2"/>
              <a:buChar char="§"/>
              <a:tabLst>
                <a:tab pos="469900" algn="l"/>
                <a:tab pos="470534" algn="l"/>
                <a:tab pos="5320030" algn="l"/>
                <a:tab pos="535813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O Sistema Gerencial, ou Contabilidade Gerencial usa métricas e indicadores de  desempenho financeiros e operacionais, como por exemplo:</a:t>
            </a:r>
          </a:p>
          <a:p>
            <a:pPr marL="989013" marR="5080" indent="-28575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9900" algn="l"/>
                <a:tab pos="470534" algn="l"/>
                <a:tab pos="5320030" algn="l"/>
                <a:tab pos="535813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Pontos de equilíbrio financeiro e operacional;</a:t>
            </a:r>
          </a:p>
          <a:p>
            <a:pPr marL="989013" marR="5080" indent="-28575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9900" algn="l"/>
                <a:tab pos="470534" algn="l"/>
                <a:tab pos="5320030" algn="l"/>
                <a:tab pos="535813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acompanhamento as metas;</a:t>
            </a:r>
          </a:p>
          <a:p>
            <a:pPr marL="989013" marR="5080" indent="-28575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9900" algn="l"/>
                <a:tab pos="470534" algn="l"/>
                <a:tab pos="5320030" algn="l"/>
                <a:tab pos="535813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analise e alocação de custos;</a:t>
            </a:r>
          </a:p>
          <a:p>
            <a:pPr marL="989013" marR="5080" indent="-28575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9900" algn="l"/>
                <a:tab pos="470534" algn="l"/>
                <a:tab pos="5320030" algn="l"/>
                <a:tab pos="535813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Geração de receita;</a:t>
            </a:r>
          </a:p>
          <a:p>
            <a:pPr marL="989013" marR="5080" indent="-28575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9900" algn="l"/>
                <a:tab pos="470534" algn="l"/>
                <a:tab pos="5320030" algn="l"/>
                <a:tab pos="535813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A4DAFBDC-5CB9-E723-12FB-57965884C571}"/>
              </a:ext>
            </a:extLst>
          </p:cNvPr>
          <p:cNvSpPr txBox="1"/>
          <p:nvPr/>
        </p:nvSpPr>
        <p:spPr>
          <a:xfrm>
            <a:off x="670923" y="1566244"/>
            <a:ext cx="10040620" cy="1425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675"/>
              </a:spcBef>
              <a:buFont typeface="Wingdings" panose="05000000000000000000" pitchFamily="2" charset="2"/>
              <a:buChar char="§"/>
              <a:tabLst>
                <a:tab pos="299720" algn="l"/>
                <a:tab pos="276225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O Sistema Contábil é composto:</a:t>
            </a:r>
          </a:p>
          <a:p>
            <a:pPr marL="983616" lvl="1" indent="-285750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§"/>
              <a:tabLst>
                <a:tab pos="1156335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Contabilidade Financeira – usuários externos</a:t>
            </a:r>
          </a:p>
          <a:p>
            <a:pPr marL="983616" lvl="1" indent="-285750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§"/>
              <a:tabLst>
                <a:tab pos="1156335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– usuários internos</a:t>
            </a:r>
          </a:p>
          <a:p>
            <a:pPr marL="697866" lvl="1">
              <a:lnSpc>
                <a:spcPct val="100000"/>
              </a:lnSpc>
              <a:spcBef>
                <a:spcPts val="575"/>
              </a:spcBef>
              <a:tabLst>
                <a:tab pos="1156335" algn="l"/>
              </a:tabLst>
            </a:pPr>
            <a:endParaRPr lang="pt-BR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UMC">
            <a:extLst>
              <a:ext uri="{FF2B5EF4-FFF2-40B4-BE49-F238E27FC236}">
                <a16:creationId xmlns:a16="http://schemas.microsoft.com/office/drawing/2014/main" id="{3501CCF1-5AE0-79C8-B8D9-900632B26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-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principais funções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EAFD912A-9DAA-91E0-534B-EFB27BA87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217203"/>
              </p:ext>
            </p:extLst>
          </p:nvPr>
        </p:nvGraphicFramePr>
        <p:xfrm>
          <a:off x="1562978" y="1781499"/>
          <a:ext cx="8534400" cy="3946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466090" marR="287655" indent="17335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CONTROLE </a:t>
                      </a:r>
                      <a:r>
                        <a:rPr sz="1800" b="1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OPE</a:t>
                      </a:r>
                      <a:r>
                        <a:rPr sz="18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NAL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83515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  <a:lnT w="28575">
                      <a:solidFill>
                        <a:srgbClr val="6B766E"/>
                      </a:solidFill>
                      <a:prstDash val="solid"/>
                    </a:lnT>
                    <a:lnB w="28575">
                      <a:solidFill>
                        <a:srgbClr val="6B766E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8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CUSTO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5778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PRODUTO/CLIENTE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2565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  <a:lnT w="28575">
                      <a:solidFill>
                        <a:srgbClr val="6B766E"/>
                      </a:solidFill>
                      <a:prstDash val="solid"/>
                    </a:lnT>
                    <a:lnB w="28575">
                      <a:solidFill>
                        <a:srgbClr val="6B766E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CONTROLE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ADMINISTRATIVO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2565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  <a:lnT w="28575">
                      <a:solidFill>
                        <a:srgbClr val="6B766E"/>
                      </a:solidFill>
                      <a:prstDash val="solid"/>
                    </a:lnT>
                    <a:lnB w="28575">
                      <a:solidFill>
                        <a:srgbClr val="6B766E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CONTROLE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ESTRATÉGICO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02565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  <a:lnT w="28575">
                      <a:solidFill>
                        <a:srgbClr val="6B766E"/>
                      </a:solidFill>
                      <a:prstDash val="solid"/>
                    </a:lnT>
                    <a:lnB w="28575">
                      <a:solidFill>
                        <a:srgbClr val="6B766E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  <a:lnT w="28575">
                      <a:solidFill>
                        <a:srgbClr val="6B766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Mensuração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  <a:lnT w="28575">
                      <a:solidFill>
                        <a:srgbClr val="6B766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  <a:lnT w="28575">
                      <a:solidFill>
                        <a:srgbClr val="6B766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  <a:lnT w="28575">
                      <a:solidFill>
                        <a:srgbClr val="6B766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72">
                <a:tc>
                  <a:txBody>
                    <a:bodyPr/>
                    <a:lstStyle/>
                    <a:p>
                      <a:pPr marL="377190">
                        <a:lnSpc>
                          <a:spcPts val="198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Análise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custos</a:t>
                      </a:r>
                      <a:r>
                        <a:rPr sz="1800" spc="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13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Fornece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13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Fornece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57">
                <a:tc>
                  <a:txBody>
                    <a:bodyPr/>
                    <a:lstStyle/>
                    <a:p>
                      <a:pPr marL="377190">
                        <a:lnSpc>
                          <a:spcPts val="186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eficiência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operacional.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ts val="1770"/>
                        </a:lnSpc>
                      </a:pPr>
                      <a:r>
                        <a:rPr lang="pt-BR" sz="18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rodução ou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01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Informações: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01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Informações: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1">
                <a:tc>
                  <a:txBody>
                    <a:bodyPr/>
                    <a:lstStyle/>
                    <a:p>
                      <a:pPr marL="377190">
                        <a:lnSpc>
                          <a:spcPts val="1860"/>
                        </a:lnSpc>
                      </a:pPr>
                      <a:endParaRPr lang="pt-B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ts val="1770"/>
                        </a:lnSpc>
                      </a:pPr>
                      <a:r>
                        <a:rPr lang="pt-BR" sz="1800" spc="-15" dirty="0">
                          <a:latin typeface="Calibri"/>
                          <a:cs typeface="Calibri"/>
                        </a:rPr>
                        <a:t>Prestação</a:t>
                      </a:r>
                      <a:r>
                        <a:rPr lang="pt-BR"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800" spc="-5" dirty="0">
                          <a:latin typeface="Calibri"/>
                          <a:cs typeface="Calibri"/>
                        </a:rPr>
                        <a:t>de</a:t>
                      </a:r>
                      <a:endParaRPr lang="pt-B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01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01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77190">
                        <a:lnSpc>
                          <a:spcPts val="1860"/>
                        </a:lnSpc>
                      </a:pPr>
                      <a:endParaRPr lang="pt-B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ts val="1770"/>
                        </a:lnSpc>
                      </a:pPr>
                      <a:r>
                        <a:rPr lang="pt-BR" sz="1800" spc="-5" dirty="0">
                          <a:latin typeface="Calibri"/>
                          <a:cs typeface="Calibri"/>
                        </a:rPr>
                        <a:t>Serviços</a:t>
                      </a:r>
                      <a:r>
                        <a:rPr lang="pt-BR"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800" dirty="0">
                          <a:latin typeface="Calibri"/>
                          <a:cs typeface="Calibri"/>
                        </a:rPr>
                        <a:t>–</a:t>
                      </a: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desempenho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desempenho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77190">
                        <a:lnSpc>
                          <a:spcPts val="1860"/>
                        </a:lnSpc>
                      </a:pPr>
                      <a:endParaRPr lang="pt-B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ts val="1770"/>
                        </a:lnSpc>
                      </a:pPr>
                      <a:r>
                        <a:rPr lang="pt-BR" sz="1800" spc="-10" dirty="0">
                          <a:latin typeface="Calibri"/>
                          <a:cs typeface="Calibri"/>
                        </a:rPr>
                        <a:t>produto</a:t>
                      </a:r>
                      <a:r>
                        <a:rPr lang="pt-BR"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800" spc="-5" dirty="0">
                          <a:latin typeface="Calibri"/>
                          <a:cs typeface="Calibri"/>
                        </a:rPr>
                        <a:t>final                                      </a:t>
                      </a:r>
                    </a:p>
                    <a:p>
                      <a:pPr marL="396875">
                        <a:lnSpc>
                          <a:spcPts val="1770"/>
                        </a:lnSpc>
                      </a:pPr>
                      <a:r>
                        <a:rPr lang="pt-BR" sz="1800" spc="-5" dirty="0">
                          <a:latin typeface="Calibri"/>
                          <a:cs typeface="Calibri"/>
                        </a:rPr>
                        <a:t>até a entrega.</a:t>
                      </a:r>
                      <a:endParaRPr lang="pt-B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Organização no</a:t>
                      </a:r>
                    </a:p>
                    <a:p>
                      <a:pPr marL="358775">
                        <a:lnSpc>
                          <a:spcPts val="2010"/>
                        </a:lnSpc>
                      </a:pPr>
                      <a:r>
                        <a:rPr lang="pt-BR" sz="1800" spc="-15" dirty="0">
                          <a:latin typeface="Calibri"/>
                          <a:cs typeface="Calibri"/>
                        </a:rPr>
                        <a:t>custo prazo.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Longo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Prazo.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  <a:lnB w="28575">
                      <a:solidFill>
                        <a:srgbClr val="6B76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ts val="1770"/>
                        </a:lnSpc>
                      </a:pPr>
                      <a:endParaRPr lang="pt-B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  <a:lnB w="28575">
                      <a:solidFill>
                        <a:srgbClr val="6B76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  <a:lnB w="28575">
                      <a:solidFill>
                        <a:srgbClr val="6B76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B766E"/>
                      </a:solidFill>
                      <a:prstDash val="solid"/>
                    </a:lnL>
                    <a:lnR w="28575">
                      <a:solidFill>
                        <a:srgbClr val="6B766E"/>
                      </a:solidFill>
                      <a:prstDash val="solid"/>
                    </a:lnR>
                    <a:lnB w="28575">
                      <a:solidFill>
                        <a:srgbClr val="6B76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10">
            <a:extLst>
              <a:ext uri="{FF2B5EF4-FFF2-40B4-BE49-F238E27FC236}">
                <a16:creationId xmlns:a16="http://schemas.microsoft.com/office/drawing/2014/main" id="{A8B21678-2F7F-217C-7E8C-C9AEF57B4FD8}"/>
              </a:ext>
            </a:extLst>
          </p:cNvPr>
          <p:cNvSpPr txBox="1"/>
          <p:nvPr/>
        </p:nvSpPr>
        <p:spPr>
          <a:xfrm>
            <a:off x="1562978" y="5913206"/>
            <a:ext cx="2210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B3639"/>
                </a:solidFill>
                <a:latin typeface="Times New Roman"/>
                <a:cs typeface="Times New Roman"/>
              </a:rPr>
              <a:t>Nota.</a:t>
            </a:r>
            <a:r>
              <a:rPr sz="900" spc="-10" dirty="0">
                <a:solidFill>
                  <a:srgbClr val="3B363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3B3639"/>
                </a:solidFill>
                <a:latin typeface="Times New Roman"/>
                <a:cs typeface="Times New Roman"/>
              </a:rPr>
              <a:t>Fonte:</a:t>
            </a:r>
            <a:r>
              <a:rPr sz="900" spc="-10" dirty="0">
                <a:solidFill>
                  <a:srgbClr val="3B3639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3B3639"/>
                </a:solidFill>
                <a:latin typeface="Times New Roman"/>
                <a:cs typeface="Times New Roman"/>
              </a:rPr>
              <a:t>Adaptado </a:t>
            </a:r>
            <a:r>
              <a:rPr sz="900" dirty="0">
                <a:solidFill>
                  <a:srgbClr val="3B3639"/>
                </a:solidFill>
                <a:latin typeface="Times New Roman"/>
                <a:cs typeface="Times New Roman"/>
              </a:rPr>
              <a:t>de</a:t>
            </a:r>
            <a:r>
              <a:rPr sz="900" spc="5" dirty="0">
                <a:solidFill>
                  <a:srgbClr val="3B3639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3B3639"/>
                </a:solidFill>
                <a:latin typeface="Times New Roman"/>
                <a:cs typeface="Times New Roman"/>
              </a:rPr>
              <a:t>Padovese,</a:t>
            </a:r>
            <a:r>
              <a:rPr sz="900" spc="-10" dirty="0">
                <a:solidFill>
                  <a:srgbClr val="3B363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3B3639"/>
                </a:solidFill>
                <a:latin typeface="Times New Roman"/>
                <a:cs typeface="Times New Roman"/>
              </a:rPr>
              <a:t>C.J.(2000)</a:t>
            </a:r>
            <a:endParaRPr sz="900" dirty="0">
              <a:latin typeface="Times New Roman"/>
              <a:cs typeface="Times New Roman"/>
            </a:endParaRPr>
          </a:p>
        </p:txBody>
      </p:sp>
      <p:pic>
        <p:nvPicPr>
          <p:cNvPr id="3" name="Picture 2" descr="UMC">
            <a:extLst>
              <a:ext uri="{FF2B5EF4-FFF2-40B4-BE49-F238E27FC236}">
                <a16:creationId xmlns:a16="http://schemas.microsoft.com/office/drawing/2014/main" id="{77556B92-8A8D-2967-5B73-0A3796F3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-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principais funções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77F9BFB-06DA-7F47-40F2-7B6259F6FFED}"/>
              </a:ext>
            </a:extLst>
          </p:cNvPr>
          <p:cNvSpPr/>
          <p:nvPr/>
        </p:nvSpPr>
        <p:spPr>
          <a:xfrm>
            <a:off x="4807029" y="1445828"/>
            <a:ext cx="1761242" cy="93175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de</a:t>
            </a:r>
          </a:p>
          <a:p>
            <a:pPr algn="ctr"/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0CF44DA-B71D-DE03-0E6C-C8A3CFDD6C77}"/>
              </a:ext>
            </a:extLst>
          </p:cNvPr>
          <p:cNvSpPr/>
          <p:nvPr/>
        </p:nvSpPr>
        <p:spPr>
          <a:xfrm>
            <a:off x="4807028" y="5052579"/>
            <a:ext cx="1761243" cy="102318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94C225A-DC98-6AF8-C523-5DAA8C10F6F5}"/>
              </a:ext>
            </a:extLst>
          </p:cNvPr>
          <p:cNvSpPr/>
          <p:nvPr/>
        </p:nvSpPr>
        <p:spPr>
          <a:xfrm>
            <a:off x="1867436" y="3160915"/>
            <a:ext cx="1761242" cy="10231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Crescimento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0D8C174-032F-BB58-A760-2EB9F264C06F}"/>
              </a:ext>
            </a:extLst>
          </p:cNvPr>
          <p:cNvSpPr/>
          <p:nvPr/>
        </p:nvSpPr>
        <p:spPr>
          <a:xfrm>
            <a:off x="7746622" y="3160915"/>
            <a:ext cx="1860862" cy="102318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Sustentabilidade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7DB88E1-DE8C-E2F3-24C3-8EA3A0AC53BF}"/>
              </a:ext>
            </a:extLst>
          </p:cNvPr>
          <p:cNvSpPr/>
          <p:nvPr/>
        </p:nvSpPr>
        <p:spPr>
          <a:xfrm>
            <a:off x="4807029" y="3160915"/>
            <a:ext cx="1761242" cy="1023187"/>
          </a:xfrm>
          <a:prstGeom prst="ellipse">
            <a:avLst/>
          </a:prstGeom>
          <a:gradFill flip="none" rotWithShape="1">
            <a:gsLst>
              <a:gs pos="0">
                <a:srgbClr val="93E3FF">
                  <a:shade val="30000"/>
                  <a:satMod val="115000"/>
                </a:srgbClr>
              </a:gs>
              <a:gs pos="50000">
                <a:srgbClr val="93E3FF">
                  <a:shade val="67500"/>
                  <a:satMod val="115000"/>
                </a:srgbClr>
              </a:gs>
              <a:gs pos="100000">
                <a:srgbClr val="93E3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Contabilidade</a:t>
            </a:r>
          </a:p>
          <a:p>
            <a:pPr algn="ctr"/>
            <a:r>
              <a:rPr lang="pt-B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Gerencial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0C8DD37-3A71-6DC8-A31F-19428E2F9CAC}"/>
              </a:ext>
            </a:extLst>
          </p:cNvPr>
          <p:cNvCxnSpPr>
            <a:stCxn id="11" idx="0"/>
            <a:endCxn id="3" idx="4"/>
          </p:cNvCxnSpPr>
          <p:nvPr/>
        </p:nvCxnSpPr>
        <p:spPr>
          <a:xfrm flipV="1">
            <a:off x="5687650" y="2377580"/>
            <a:ext cx="0" cy="78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D2175DA-0076-A52B-C48A-5F8882B6050C}"/>
              </a:ext>
            </a:extLst>
          </p:cNvPr>
          <p:cNvCxnSpPr>
            <a:stCxn id="11" idx="6"/>
            <a:endCxn id="10" idx="2"/>
          </p:cNvCxnSpPr>
          <p:nvPr/>
        </p:nvCxnSpPr>
        <p:spPr>
          <a:xfrm flipV="1">
            <a:off x="6568271" y="3672508"/>
            <a:ext cx="117835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2E6991F3-79F4-52A1-6777-67E150369ED6}"/>
              </a:ext>
            </a:extLst>
          </p:cNvPr>
          <p:cNvCxnSpPr>
            <a:stCxn id="11" idx="4"/>
            <a:endCxn id="8" idx="0"/>
          </p:cNvCxnSpPr>
          <p:nvPr/>
        </p:nvCxnSpPr>
        <p:spPr>
          <a:xfrm>
            <a:off x="5687650" y="4184102"/>
            <a:ext cx="0" cy="868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95536F2C-CF3A-E10D-8816-917E408D9507}"/>
              </a:ext>
            </a:extLst>
          </p:cNvPr>
          <p:cNvCxnSpPr>
            <a:stCxn id="11" idx="2"/>
            <a:endCxn id="9" idx="6"/>
          </p:cNvCxnSpPr>
          <p:nvPr/>
        </p:nvCxnSpPr>
        <p:spPr>
          <a:xfrm flipH="1" flipV="1">
            <a:off x="3628678" y="3672508"/>
            <a:ext cx="117835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UMC">
            <a:extLst>
              <a:ext uri="{FF2B5EF4-FFF2-40B4-BE49-F238E27FC236}">
                <a16:creationId xmlns:a16="http://schemas.microsoft.com/office/drawing/2014/main" id="{F0242C3D-637B-BDD0-352A-26D1C4503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8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AF293EB-9361-A194-1CEE-414B7821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978" y="364409"/>
            <a:ext cx="4137953" cy="6158941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088BA0C8-FDCC-8701-65D1-10DA8CCA7F1F}"/>
              </a:ext>
            </a:extLst>
          </p:cNvPr>
          <p:cNvSpPr txBox="1"/>
          <p:nvPr/>
        </p:nvSpPr>
        <p:spPr>
          <a:xfrm>
            <a:off x="1075553" y="1476005"/>
            <a:ext cx="5455875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Contabilidade</a:t>
            </a:r>
            <a:r>
              <a:rPr sz="4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10" dirty="0">
                <a:latin typeface="Arial" panose="020B0604020202020204" pitchFamily="34" charset="0"/>
                <a:cs typeface="Arial" panose="020B0604020202020204" pitchFamily="34" charset="0"/>
              </a:rPr>
              <a:t>Gerencial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4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spc="-10" dirty="0">
                <a:latin typeface="Arial" panose="020B0604020202020204" pitchFamily="34" charset="0"/>
                <a:cs typeface="Arial" panose="020B0604020202020204" pitchFamily="34" charset="0"/>
              </a:rPr>
              <a:t>    Ponto de Equilíbrio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UMC">
            <a:extLst>
              <a:ext uri="{FF2B5EF4-FFF2-40B4-BE49-F238E27FC236}">
                <a16:creationId xmlns:a16="http://schemas.microsoft.com/office/drawing/2014/main" id="{0E7BD1E7-DEDF-A088-1E32-7682A4FA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96" y="3306763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6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495BF4-E325-08E0-A5E9-5BE923EA7C8A}"/>
              </a:ext>
            </a:extLst>
          </p:cNvPr>
          <p:cNvSpPr txBox="1"/>
          <p:nvPr/>
        </p:nvSpPr>
        <p:spPr>
          <a:xfrm>
            <a:off x="252648" y="196750"/>
            <a:ext cx="10458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Contabilidade Gerencial </a:t>
            </a:r>
            <a:r>
              <a:rPr lang="pt-BR" sz="3200" spc="-1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ponto de equilíbrio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70CA03-FBC6-A376-A82E-165AA397A36A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D429F2-498F-9A94-4998-8B0700A39208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object 20">
            <a:extLst>
              <a:ext uri="{FF2B5EF4-FFF2-40B4-BE49-F238E27FC236}">
                <a16:creationId xmlns:a16="http://schemas.microsoft.com/office/drawing/2014/main" id="{B2B87C09-889B-520D-CEE0-F7697477C2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9915" y="1446347"/>
            <a:ext cx="5513070" cy="4257167"/>
          </a:xfrm>
          <a:prstGeom prst="rect">
            <a:avLst/>
          </a:prstGeom>
        </p:spPr>
      </p:pic>
      <p:sp>
        <p:nvSpPr>
          <p:cNvPr id="12" name="object 16">
            <a:extLst>
              <a:ext uri="{FF2B5EF4-FFF2-40B4-BE49-F238E27FC236}">
                <a16:creationId xmlns:a16="http://schemas.microsoft.com/office/drawing/2014/main" id="{6E245962-24B8-57F3-C508-FB2B821A24A6}"/>
              </a:ext>
            </a:extLst>
          </p:cNvPr>
          <p:cNvSpPr txBox="1"/>
          <p:nvPr/>
        </p:nvSpPr>
        <p:spPr>
          <a:xfrm>
            <a:off x="373946" y="2876341"/>
            <a:ext cx="3964789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O Ponto de Equilíbrio ou break even point ,  indica que a empresa igualou seus custos  totais às receitas, ou seja, nesse ponto o resultado será “zero”:</a:t>
            </a:r>
          </a:p>
        </p:txBody>
      </p:sp>
      <p:pic>
        <p:nvPicPr>
          <p:cNvPr id="3" name="Picture 2" descr="UMC">
            <a:extLst>
              <a:ext uri="{FF2B5EF4-FFF2-40B4-BE49-F238E27FC236}">
                <a16:creationId xmlns:a16="http://schemas.microsoft.com/office/drawing/2014/main" id="{9E89D2A3-E81F-793C-9360-9880C94F9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11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D6DA"/>
      </a:accent1>
      <a:accent2>
        <a:srgbClr val="3E7090"/>
      </a:accent2>
      <a:accent3>
        <a:srgbClr val="93A5A8"/>
      </a:accent3>
      <a:accent4>
        <a:srgbClr val="627272"/>
      </a:accent4>
      <a:accent5>
        <a:srgbClr val="BDA07D"/>
      </a:accent5>
      <a:accent6>
        <a:srgbClr val="D8CAB7"/>
      </a:accent6>
      <a:hlink>
        <a:srgbClr val="0563C1"/>
      </a:hlink>
      <a:folHlink>
        <a:srgbClr val="954F72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97198_TF33468121_Win32" id="{A177795F-4F19-4EF9-8417-D052A40EFAF3}" vid="{454EE6F3-77A5-4AB8-A9DF-AA7833943A5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9E3DC-63DC-4703-A1A6-A21819296C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0C81F5-4E08-4068-8DC9-6D21305E57B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3E84E3F0-7763-473A-A672-F70F538DA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litorânea</Template>
  <TotalTime>1159</TotalTime>
  <Words>2734</Words>
  <Application>Microsoft Office PowerPoint</Application>
  <PresentationFormat>Widescreen</PresentationFormat>
  <Paragraphs>421</Paragraphs>
  <Slides>40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Calibri</vt:lpstr>
      <vt:lpstr>Segoe UI</vt:lpstr>
      <vt:lpstr>Segoe UI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Jorge Fernandes</dc:creator>
  <cp:lastModifiedBy>Jorge Fernandes</cp:lastModifiedBy>
  <cp:revision>79</cp:revision>
  <dcterms:created xsi:type="dcterms:W3CDTF">2024-09-11T15:59:12Z</dcterms:created>
  <dcterms:modified xsi:type="dcterms:W3CDTF">2024-09-24T16:55:01Z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