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8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7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4ED1D0-F24B-490D-B18C-37C4C29E166F}" type="datetimeFigureOut">
              <a:rPr lang="pt-BR" smtClean="0"/>
              <a:t>09/04/2025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7EDD8E-AA97-467E-8891-D48436DAA77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5835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87A89E-B476-2751-8D9B-93DDE52F0E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EC406E5-4334-B754-D6F4-847446B585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84EA8C8-02DD-BEC0-4069-E877D02A2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144D-1B84-4E2F-82F3-052BE098D5CD}" type="datetimeFigureOut">
              <a:rPr lang="pt-BR" smtClean="0"/>
              <a:t>09/04/2025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87CE81D-EB08-E914-A8DE-7C65AC700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2E03058-99CA-3E5B-5491-36F379E7E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939B-0D08-464F-ADE9-BC74FC3724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330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0667FF-FF5A-DAFF-9DAD-89242A16F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7A72F2C-797C-0675-FF40-BF4AE6B825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71EDC5C-8D54-A4F6-96FD-92960A999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144D-1B84-4E2F-82F3-052BE098D5CD}" type="datetimeFigureOut">
              <a:rPr lang="pt-BR" smtClean="0"/>
              <a:t>09/04/2025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3B2EC08-8355-CE1E-5EB7-EF7977502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6B71E9C-FE60-09ED-2086-52198FA87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939B-0D08-464F-ADE9-BC74FC3724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6022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95B4AF2-2630-DE54-2374-30D63F3FE8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9FF9B05-607D-91AE-A8B4-9157C53248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CA399B0-5A51-1087-CDD9-F7E228529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144D-1B84-4E2F-82F3-052BE098D5CD}" type="datetimeFigureOut">
              <a:rPr lang="pt-BR" smtClean="0"/>
              <a:t>09/04/2025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DDE158-B1C5-DD12-FD31-920EC0D95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CD882F3-1918-6508-1985-1CDB2E2DB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939B-0D08-464F-ADE9-BC74FC3724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56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1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7EEF9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AFA"/>
          </a:solidFill>
          <a:ln/>
        </p:spPr>
      </p:sp>
    </p:spTree>
    <p:extLst>
      <p:ext uri="{BB962C8B-B14F-4D97-AF65-F5344CB8AC3E}">
        <p14:creationId xmlns:p14="http://schemas.microsoft.com/office/powerpoint/2010/main" val="3590672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BD240A-9FD5-7AD8-6A39-E38C43CC1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314222A-2D12-2470-5878-1E7451A7C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F77DED7-D2F0-4D3C-D72F-6F091177A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144D-1B84-4E2F-82F3-052BE098D5CD}" type="datetimeFigureOut">
              <a:rPr lang="pt-BR" smtClean="0"/>
              <a:t>09/04/2025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16C535B-F30A-BBE0-3CF7-27F29F6E7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8F4E51B-AC23-BD85-CF36-8BAAA4686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939B-0D08-464F-ADE9-BC74FC3724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3105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25037C-BB3F-A6F4-2923-BF6D531C8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900DEF1-05BB-F21D-BACB-15D47E8EE1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2AB8255-544A-76C8-0A10-6A15F8D0C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144D-1B84-4E2F-82F3-052BE098D5CD}" type="datetimeFigureOut">
              <a:rPr lang="pt-BR" smtClean="0"/>
              <a:t>09/04/2025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A198E83-B224-4F9D-C0F3-A0BA50810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CC68DE8-0F06-BB43-CB0B-4E3E745C8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939B-0D08-464F-ADE9-BC74FC3724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225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EB954F-619E-ADCE-1FFA-959072A40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F1E12BF-220D-CF17-CF91-CBE967E641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CD18C51-9744-1ED1-FB48-F130DDBD64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1E23F60-8DC1-1889-96F2-6BC8EF545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144D-1B84-4E2F-82F3-052BE098D5CD}" type="datetimeFigureOut">
              <a:rPr lang="pt-BR" smtClean="0"/>
              <a:t>09/04/2025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83A6816-A669-F6DE-8012-04FE5865A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02CEB53-CA83-002C-A3C3-112BFD233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939B-0D08-464F-ADE9-BC74FC3724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177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AA7E23-BE2E-6983-2BF9-18C8F1E28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E5520EB-ED1F-7104-6892-DE322F7E6E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AE0E051-F38A-18AE-8690-2AC91F7305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7FBD259-44B8-066D-0979-99940F72FE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6B45CFD-D04A-C9B9-A01F-9595A4192C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EB20B0C-6124-D9E2-CB50-BD00AC9D8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144D-1B84-4E2F-82F3-052BE098D5CD}" type="datetimeFigureOut">
              <a:rPr lang="pt-BR" smtClean="0"/>
              <a:t>09/04/2025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15A3049-7FDD-CE42-B674-604F72B0C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D07F6A1-C05C-ED32-7B2A-CCD1FEBCC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939B-0D08-464F-ADE9-BC74FC3724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6329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D94069-08D1-42D1-084B-155C37F31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765C5CD-E085-2E35-9EF8-9AB721B93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144D-1B84-4E2F-82F3-052BE098D5CD}" type="datetimeFigureOut">
              <a:rPr lang="pt-BR" smtClean="0"/>
              <a:t>09/04/2025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522ED0C-3D5C-4261-67A5-0C2A099E2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13046D2-2C90-FBF4-108C-3231CD9FC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939B-0D08-464F-ADE9-BC74FC3724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0891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A838B00-017C-A1C8-E451-1C025810D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144D-1B84-4E2F-82F3-052BE098D5CD}" type="datetimeFigureOut">
              <a:rPr lang="pt-BR" smtClean="0"/>
              <a:t>09/04/2025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76AD518-5057-D550-7CC3-D124AA71D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EBF2EAF-44A7-E08B-DD8B-F3491B0D6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939B-0D08-464F-ADE9-BC74FC3724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1938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262DF4-B68A-0D2E-8C97-494863C3C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E67C6EC-0E14-E437-F53C-32B7E957F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BCC75F0-762F-B954-4C86-B9C4ADC8DA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F09BC01-D72B-5DD9-494D-3FF4C4476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144D-1B84-4E2F-82F3-052BE098D5CD}" type="datetimeFigureOut">
              <a:rPr lang="pt-BR" smtClean="0"/>
              <a:t>09/04/2025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3A0F849-F9EA-D89F-7A63-163219AD5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1533C78-C186-EA96-76BC-6BABA260A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939B-0D08-464F-ADE9-BC74FC3724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8819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C453C-89C2-6103-FB2D-8789AD987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772426A-BE00-997C-BF0C-2F6521A5BA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BCD345E-B20B-7F65-E39B-A5CE7E43C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52CA9ED-9D22-07CD-6DFE-02C488189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1144D-1B84-4E2F-82F3-052BE098D5CD}" type="datetimeFigureOut">
              <a:rPr lang="pt-BR" smtClean="0"/>
              <a:t>09/04/2025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CA4B668-0BA2-8590-BEFF-2A6DE0A99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508F28D-3A9A-7E91-51DB-CA582AAAE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8939B-0D08-464F-ADE9-BC74FC3724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4261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A508253-E805-C14E-FC14-56C73071D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C381E40-F0D5-36E1-F478-9BFB3BF1E0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9E01090-3855-EC07-6409-1B99991175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311144D-1B84-4E2F-82F3-052BE098D5CD}" type="datetimeFigureOut">
              <a:rPr lang="pt-BR" smtClean="0"/>
              <a:t>09/04/2025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3C251D1-C6BD-FAB7-7183-B2DDF59E81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7DE6A39-FBDA-972D-DCB7-396DD63D35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88939B-0D08-464F-ADE9-BC74FC3724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3439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tângulo 92">
            <a:extLst>
              <a:ext uri="{FF2B5EF4-FFF2-40B4-BE49-F238E27FC236}">
                <a16:creationId xmlns:a16="http://schemas.microsoft.com/office/drawing/2014/main" id="{0BD6F658-D4F4-1D48-17C5-1BCBDAC9900A}"/>
              </a:ext>
            </a:extLst>
          </p:cNvPr>
          <p:cNvSpPr/>
          <p:nvPr/>
        </p:nvSpPr>
        <p:spPr>
          <a:xfrm>
            <a:off x="9967366" y="4812940"/>
            <a:ext cx="1359774" cy="13096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00"/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A3F292C-BB67-3013-8632-760667E4C256}"/>
              </a:ext>
            </a:extLst>
          </p:cNvPr>
          <p:cNvSpPr/>
          <p:nvPr/>
        </p:nvSpPr>
        <p:spPr>
          <a:xfrm>
            <a:off x="3895304" y="2403069"/>
            <a:ext cx="2237721" cy="1321363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0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67333FC8-DFE5-9C73-5975-682D2F119606}"/>
              </a:ext>
            </a:extLst>
          </p:cNvPr>
          <p:cNvSpPr txBox="1"/>
          <p:nvPr/>
        </p:nvSpPr>
        <p:spPr>
          <a:xfrm>
            <a:off x="4417387" y="2500909"/>
            <a:ext cx="338554" cy="2334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17" dirty="0"/>
              <a:t>RH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629B77F-3DF9-F4FD-CFA9-DF88E714A4E8}"/>
              </a:ext>
            </a:extLst>
          </p:cNvPr>
          <p:cNvSpPr txBox="1"/>
          <p:nvPr/>
        </p:nvSpPr>
        <p:spPr>
          <a:xfrm>
            <a:off x="4694708" y="3444254"/>
            <a:ext cx="718466" cy="2334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17" dirty="0"/>
              <a:t>Comercial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C7DD464B-ECDF-A32C-2DAD-C11269DC8A87}"/>
              </a:ext>
            </a:extLst>
          </p:cNvPr>
          <p:cNvSpPr txBox="1"/>
          <p:nvPr/>
        </p:nvSpPr>
        <p:spPr>
          <a:xfrm>
            <a:off x="4749390" y="2460178"/>
            <a:ext cx="676788" cy="2334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17" dirty="0"/>
              <a:t>Produção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EBC018F9-6363-4834-B320-2DC347AE89C6}"/>
              </a:ext>
            </a:extLst>
          </p:cNvPr>
          <p:cNvSpPr txBox="1"/>
          <p:nvPr/>
        </p:nvSpPr>
        <p:spPr>
          <a:xfrm rot="19370328">
            <a:off x="4007990" y="2612930"/>
            <a:ext cx="401072" cy="2334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17" dirty="0"/>
              <a:t>MKT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6030050C-BA67-A585-FDEE-9D1B9742E35B}"/>
              </a:ext>
            </a:extLst>
          </p:cNvPr>
          <p:cNvSpPr txBox="1"/>
          <p:nvPr/>
        </p:nvSpPr>
        <p:spPr>
          <a:xfrm rot="1888560">
            <a:off x="3876535" y="3257474"/>
            <a:ext cx="906017" cy="2334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17" dirty="0"/>
              <a:t>Contabilidade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8D47E1F4-49A9-5864-93C7-99EC20A2173F}"/>
              </a:ext>
            </a:extLst>
          </p:cNvPr>
          <p:cNvSpPr txBox="1"/>
          <p:nvPr/>
        </p:nvSpPr>
        <p:spPr>
          <a:xfrm rot="20223158">
            <a:off x="5215939" y="3360525"/>
            <a:ext cx="647934" cy="2334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17" dirty="0"/>
              <a:t>Finanças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D6337DEC-D6C5-362E-260B-7AD065C85E4A}"/>
              </a:ext>
            </a:extLst>
          </p:cNvPr>
          <p:cNvSpPr txBox="1"/>
          <p:nvPr/>
        </p:nvSpPr>
        <p:spPr>
          <a:xfrm rot="1880508">
            <a:off x="5384215" y="2567062"/>
            <a:ext cx="579005" cy="2334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17" dirty="0"/>
              <a:t>Jurídico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00B425B5-51C7-F6B0-8569-1701F3244040}"/>
              </a:ext>
            </a:extLst>
          </p:cNvPr>
          <p:cNvSpPr txBox="1"/>
          <p:nvPr/>
        </p:nvSpPr>
        <p:spPr>
          <a:xfrm rot="17177200">
            <a:off x="3883451" y="2861948"/>
            <a:ext cx="295274" cy="2334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17" dirty="0"/>
              <a:t>T I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A7CD33F9-A10E-A2C9-1357-7565C035D19D}"/>
              </a:ext>
            </a:extLst>
          </p:cNvPr>
          <p:cNvSpPr txBox="1"/>
          <p:nvPr/>
        </p:nvSpPr>
        <p:spPr>
          <a:xfrm rot="17160728">
            <a:off x="5515130" y="3021934"/>
            <a:ext cx="777777" cy="2334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17" dirty="0"/>
              <a:t>Inteligência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6FF7D86C-80F4-8A6E-37E1-3417A503D4CD}"/>
              </a:ext>
            </a:extLst>
          </p:cNvPr>
          <p:cNvSpPr txBox="1"/>
          <p:nvPr/>
        </p:nvSpPr>
        <p:spPr>
          <a:xfrm>
            <a:off x="4603670" y="2906722"/>
            <a:ext cx="873637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333" b="1" dirty="0"/>
              <a:t>Empresa</a:t>
            </a: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CE2D2C69-ECFF-C9E2-5EF0-ED4239D7ED3E}"/>
              </a:ext>
            </a:extLst>
          </p:cNvPr>
          <p:cNvSpPr/>
          <p:nvPr/>
        </p:nvSpPr>
        <p:spPr>
          <a:xfrm>
            <a:off x="3474707" y="1986364"/>
            <a:ext cx="3102989" cy="2209408"/>
          </a:xfrm>
          <a:prstGeom prst="ellipse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00"/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7F7CB142-0C21-0C19-B9A2-9A523109EC3E}"/>
              </a:ext>
            </a:extLst>
          </p:cNvPr>
          <p:cNvSpPr txBox="1"/>
          <p:nvPr/>
        </p:nvSpPr>
        <p:spPr>
          <a:xfrm rot="1300179">
            <a:off x="3731766" y="4170570"/>
            <a:ext cx="9941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b="1" dirty="0">
                <a:solidFill>
                  <a:srgbClr val="00B0F0"/>
                </a:solidFill>
              </a:rPr>
              <a:t>Fornecedores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E2D87447-868C-0CFB-BE7D-BEF01BC9EA3E}"/>
              </a:ext>
            </a:extLst>
          </p:cNvPr>
          <p:cNvSpPr txBox="1"/>
          <p:nvPr/>
        </p:nvSpPr>
        <p:spPr>
          <a:xfrm rot="21423930">
            <a:off x="4702136" y="4256153"/>
            <a:ext cx="1059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b="1" dirty="0">
                <a:solidFill>
                  <a:srgbClr val="00B0F0"/>
                </a:solidFill>
              </a:rPr>
              <a:t>Colaboradores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ECF67CAC-35E6-A993-EE85-D86AEF8C6026}"/>
              </a:ext>
            </a:extLst>
          </p:cNvPr>
          <p:cNvSpPr txBox="1"/>
          <p:nvPr/>
        </p:nvSpPr>
        <p:spPr>
          <a:xfrm rot="19608612">
            <a:off x="5782995" y="3994494"/>
            <a:ext cx="6190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b="1" dirty="0">
                <a:solidFill>
                  <a:srgbClr val="00B0F0"/>
                </a:solidFill>
              </a:rPr>
              <a:t>Bancos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2F0FD60F-D5A7-46E3-6FD9-CC0D822A349A}"/>
              </a:ext>
            </a:extLst>
          </p:cNvPr>
          <p:cNvSpPr txBox="1"/>
          <p:nvPr/>
        </p:nvSpPr>
        <p:spPr>
          <a:xfrm rot="17846292">
            <a:off x="6201849" y="3457373"/>
            <a:ext cx="7280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>
              <a:defRPr sz="1200" b="1">
                <a:solidFill>
                  <a:srgbClr val="00B0F0"/>
                </a:solidFill>
              </a:defRPr>
            </a:lvl1pPr>
          </a:lstStyle>
          <a:p>
            <a:r>
              <a:rPr lang="pt-BR" sz="1000" dirty="0"/>
              <a:t>Credores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263474FE-1D2F-38E7-4FF1-6F39C5D52652}"/>
              </a:ext>
            </a:extLst>
          </p:cNvPr>
          <p:cNvSpPr txBox="1"/>
          <p:nvPr/>
        </p:nvSpPr>
        <p:spPr>
          <a:xfrm rot="4390710">
            <a:off x="6350734" y="2675775"/>
            <a:ext cx="6783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b="1" dirty="0">
                <a:solidFill>
                  <a:srgbClr val="00B0F0"/>
                </a:solidFill>
              </a:rPr>
              <a:t>Governo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686183F9-C84F-DF23-71E3-A46D92AE8D66}"/>
              </a:ext>
            </a:extLst>
          </p:cNvPr>
          <p:cNvSpPr txBox="1"/>
          <p:nvPr/>
        </p:nvSpPr>
        <p:spPr>
          <a:xfrm rot="2562542">
            <a:off x="5841652" y="1965716"/>
            <a:ext cx="67358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b="1" dirty="0">
                <a:solidFill>
                  <a:srgbClr val="00B0F0"/>
                </a:solidFill>
              </a:rPr>
              <a:t>Clientes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D1B5E092-3528-4B9B-A1FE-D1971D6798E7}"/>
              </a:ext>
            </a:extLst>
          </p:cNvPr>
          <p:cNvSpPr txBox="1"/>
          <p:nvPr/>
        </p:nvSpPr>
        <p:spPr>
          <a:xfrm rot="537022">
            <a:off x="4992479" y="1677154"/>
            <a:ext cx="80342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b="1" dirty="0">
                <a:solidFill>
                  <a:srgbClr val="00B0F0"/>
                </a:solidFill>
              </a:rPr>
              <a:t>Sindicatos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A530BB66-6297-A5BC-CD78-F68392904137}"/>
              </a:ext>
            </a:extLst>
          </p:cNvPr>
          <p:cNvSpPr txBox="1"/>
          <p:nvPr/>
        </p:nvSpPr>
        <p:spPr>
          <a:xfrm rot="20707454">
            <a:off x="4160616" y="1680502"/>
            <a:ext cx="7425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b="1" dirty="0">
                <a:solidFill>
                  <a:srgbClr val="00B0F0"/>
                </a:solidFill>
              </a:rPr>
              <a:t>Parceiros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B13FB301-DAF8-E4F5-C655-26EE77F126E9}"/>
              </a:ext>
            </a:extLst>
          </p:cNvPr>
          <p:cNvSpPr txBox="1"/>
          <p:nvPr/>
        </p:nvSpPr>
        <p:spPr>
          <a:xfrm rot="19386122">
            <a:off x="3496798" y="2027653"/>
            <a:ext cx="7970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b="1" dirty="0">
                <a:solidFill>
                  <a:srgbClr val="00B0F0"/>
                </a:solidFill>
              </a:rPr>
              <a:t>Acionistas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9E204E40-ED8D-2FD0-5664-A3751EB69BAA}"/>
              </a:ext>
            </a:extLst>
          </p:cNvPr>
          <p:cNvSpPr txBox="1"/>
          <p:nvPr/>
        </p:nvSpPr>
        <p:spPr>
          <a:xfrm rot="17244423">
            <a:off x="2979737" y="2680781"/>
            <a:ext cx="7409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>
              <a:defRPr sz="1200" b="1">
                <a:solidFill>
                  <a:srgbClr val="00B0F0"/>
                </a:solidFill>
              </a:defRPr>
            </a:lvl1pPr>
          </a:lstStyle>
          <a:p>
            <a:r>
              <a:rPr lang="pt-BR" sz="1000" dirty="0"/>
              <a:t>Imprensa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DD90BE01-D90A-09E2-FABD-EFB30E471F4D}"/>
              </a:ext>
            </a:extLst>
          </p:cNvPr>
          <p:cNvSpPr txBox="1"/>
          <p:nvPr/>
        </p:nvSpPr>
        <p:spPr>
          <a:xfrm rot="14745872">
            <a:off x="2864967" y="3535024"/>
            <a:ext cx="11336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b="1" dirty="0">
                <a:solidFill>
                  <a:srgbClr val="00B0F0"/>
                </a:solidFill>
              </a:rPr>
              <a:t>Macroeconomia</a:t>
            </a:r>
          </a:p>
        </p:txBody>
      </p:sp>
      <p:cxnSp>
        <p:nvCxnSpPr>
          <p:cNvPr id="27" name="Conector de Seta Reta 26">
            <a:extLst>
              <a:ext uri="{FF2B5EF4-FFF2-40B4-BE49-F238E27FC236}">
                <a16:creationId xmlns:a16="http://schemas.microsoft.com/office/drawing/2014/main" id="{D2D8F425-F5CC-5F74-AAEB-CA5F71FA711C}"/>
              </a:ext>
            </a:extLst>
          </p:cNvPr>
          <p:cNvCxnSpPr/>
          <p:nvPr/>
        </p:nvCxnSpPr>
        <p:spPr>
          <a:xfrm>
            <a:off x="4550059" y="2053938"/>
            <a:ext cx="65025" cy="295263"/>
          </a:xfrm>
          <a:prstGeom prst="straightConnector1">
            <a:avLst/>
          </a:prstGeom>
          <a:ln w="6350">
            <a:solidFill>
              <a:schemeClr val="accent1">
                <a:lumMod val="60000"/>
                <a:lumOff val="40000"/>
              </a:schemeClr>
            </a:solidFill>
            <a:prstDash val="dashDot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ector de Seta Reta 27">
            <a:extLst>
              <a:ext uri="{FF2B5EF4-FFF2-40B4-BE49-F238E27FC236}">
                <a16:creationId xmlns:a16="http://schemas.microsoft.com/office/drawing/2014/main" id="{C082803C-9D5E-4DC1-1530-0BE1551F3628}"/>
              </a:ext>
            </a:extLst>
          </p:cNvPr>
          <p:cNvCxnSpPr>
            <a:cxnSpLocks/>
          </p:cNvCxnSpPr>
          <p:nvPr/>
        </p:nvCxnSpPr>
        <p:spPr>
          <a:xfrm flipH="1">
            <a:off x="5164035" y="1998551"/>
            <a:ext cx="35540" cy="288978"/>
          </a:xfrm>
          <a:prstGeom prst="straightConnector1">
            <a:avLst/>
          </a:prstGeom>
          <a:ln w="6350">
            <a:solidFill>
              <a:schemeClr val="accent1">
                <a:lumMod val="60000"/>
                <a:lumOff val="40000"/>
              </a:schemeClr>
            </a:solidFill>
            <a:prstDash val="dashDot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ector de Seta Reta 28">
            <a:extLst>
              <a:ext uri="{FF2B5EF4-FFF2-40B4-BE49-F238E27FC236}">
                <a16:creationId xmlns:a16="http://schemas.microsoft.com/office/drawing/2014/main" id="{6E37AE42-08AB-2EB3-606B-AC9F9F4F2DB0}"/>
              </a:ext>
            </a:extLst>
          </p:cNvPr>
          <p:cNvCxnSpPr>
            <a:cxnSpLocks/>
          </p:cNvCxnSpPr>
          <p:nvPr/>
        </p:nvCxnSpPr>
        <p:spPr>
          <a:xfrm flipH="1">
            <a:off x="5767199" y="2274216"/>
            <a:ext cx="266264" cy="169551"/>
          </a:xfrm>
          <a:prstGeom prst="straightConnector1">
            <a:avLst/>
          </a:prstGeom>
          <a:ln w="6350">
            <a:solidFill>
              <a:schemeClr val="accent1">
                <a:lumMod val="60000"/>
                <a:lumOff val="40000"/>
              </a:schemeClr>
            </a:solidFill>
            <a:prstDash val="dashDot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ector de Seta Reta 29">
            <a:extLst>
              <a:ext uri="{FF2B5EF4-FFF2-40B4-BE49-F238E27FC236}">
                <a16:creationId xmlns:a16="http://schemas.microsoft.com/office/drawing/2014/main" id="{83252265-A87C-C2A6-852D-41C9EA39CFB6}"/>
              </a:ext>
            </a:extLst>
          </p:cNvPr>
          <p:cNvCxnSpPr>
            <a:cxnSpLocks/>
          </p:cNvCxnSpPr>
          <p:nvPr/>
        </p:nvCxnSpPr>
        <p:spPr>
          <a:xfrm flipH="1">
            <a:off x="6200165" y="2866120"/>
            <a:ext cx="298313" cy="112559"/>
          </a:xfrm>
          <a:prstGeom prst="straightConnector1">
            <a:avLst/>
          </a:prstGeom>
          <a:ln w="6350">
            <a:solidFill>
              <a:schemeClr val="accent1">
                <a:lumMod val="60000"/>
                <a:lumOff val="40000"/>
              </a:schemeClr>
            </a:solidFill>
            <a:prstDash val="dashDot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ector de Seta Reta 30">
            <a:extLst>
              <a:ext uri="{FF2B5EF4-FFF2-40B4-BE49-F238E27FC236}">
                <a16:creationId xmlns:a16="http://schemas.microsoft.com/office/drawing/2014/main" id="{15B534E2-EFEC-0C38-B32F-7DA5A0109C2D}"/>
              </a:ext>
            </a:extLst>
          </p:cNvPr>
          <p:cNvCxnSpPr>
            <a:cxnSpLocks/>
          </p:cNvCxnSpPr>
          <p:nvPr/>
        </p:nvCxnSpPr>
        <p:spPr>
          <a:xfrm flipH="1" flipV="1">
            <a:off x="6113339" y="3437573"/>
            <a:ext cx="294045" cy="89837"/>
          </a:xfrm>
          <a:prstGeom prst="straightConnector1">
            <a:avLst/>
          </a:prstGeom>
          <a:ln w="6350">
            <a:solidFill>
              <a:schemeClr val="accent1">
                <a:lumMod val="60000"/>
                <a:lumOff val="40000"/>
              </a:schemeClr>
            </a:solidFill>
            <a:prstDash val="dashDot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ector de Seta Reta 31">
            <a:extLst>
              <a:ext uri="{FF2B5EF4-FFF2-40B4-BE49-F238E27FC236}">
                <a16:creationId xmlns:a16="http://schemas.microsoft.com/office/drawing/2014/main" id="{8F9B2745-3362-D588-1F77-182DB57E2D4C}"/>
              </a:ext>
            </a:extLst>
          </p:cNvPr>
          <p:cNvCxnSpPr>
            <a:cxnSpLocks/>
          </p:cNvCxnSpPr>
          <p:nvPr/>
        </p:nvCxnSpPr>
        <p:spPr>
          <a:xfrm flipH="1" flipV="1">
            <a:off x="5733379" y="3666069"/>
            <a:ext cx="221045" cy="263538"/>
          </a:xfrm>
          <a:prstGeom prst="straightConnector1">
            <a:avLst/>
          </a:prstGeom>
          <a:ln w="6350">
            <a:solidFill>
              <a:schemeClr val="accent1">
                <a:lumMod val="60000"/>
                <a:lumOff val="40000"/>
              </a:schemeClr>
            </a:solidFill>
            <a:prstDash val="dashDot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ector de Seta Reta 32">
            <a:extLst>
              <a:ext uri="{FF2B5EF4-FFF2-40B4-BE49-F238E27FC236}">
                <a16:creationId xmlns:a16="http://schemas.microsoft.com/office/drawing/2014/main" id="{7B0BB4EF-6E20-7A42-65F7-FC6B468889FA}"/>
              </a:ext>
            </a:extLst>
          </p:cNvPr>
          <p:cNvCxnSpPr>
            <a:cxnSpLocks/>
          </p:cNvCxnSpPr>
          <p:nvPr/>
        </p:nvCxnSpPr>
        <p:spPr>
          <a:xfrm flipH="1" flipV="1">
            <a:off x="5164035" y="3797838"/>
            <a:ext cx="35540" cy="338601"/>
          </a:xfrm>
          <a:prstGeom prst="straightConnector1">
            <a:avLst/>
          </a:prstGeom>
          <a:ln w="6350">
            <a:solidFill>
              <a:schemeClr val="accent1">
                <a:lumMod val="60000"/>
                <a:lumOff val="40000"/>
              </a:schemeClr>
            </a:solidFill>
            <a:prstDash val="dashDot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ector de Seta Reta 33">
            <a:extLst>
              <a:ext uri="{FF2B5EF4-FFF2-40B4-BE49-F238E27FC236}">
                <a16:creationId xmlns:a16="http://schemas.microsoft.com/office/drawing/2014/main" id="{126F1C0B-67BE-0E66-2A08-A87954EB098E}"/>
              </a:ext>
            </a:extLst>
          </p:cNvPr>
          <p:cNvCxnSpPr>
            <a:cxnSpLocks/>
          </p:cNvCxnSpPr>
          <p:nvPr/>
        </p:nvCxnSpPr>
        <p:spPr>
          <a:xfrm flipV="1">
            <a:off x="4376100" y="3711344"/>
            <a:ext cx="113966" cy="339549"/>
          </a:xfrm>
          <a:prstGeom prst="straightConnector1">
            <a:avLst/>
          </a:prstGeom>
          <a:ln w="6350">
            <a:solidFill>
              <a:schemeClr val="accent1">
                <a:lumMod val="60000"/>
                <a:lumOff val="40000"/>
              </a:schemeClr>
            </a:solidFill>
            <a:prstDash val="dashDot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ector de Seta Reta 34">
            <a:extLst>
              <a:ext uri="{FF2B5EF4-FFF2-40B4-BE49-F238E27FC236}">
                <a16:creationId xmlns:a16="http://schemas.microsoft.com/office/drawing/2014/main" id="{F85F498B-2D35-DDC5-85EF-2001CFAF5455}"/>
              </a:ext>
            </a:extLst>
          </p:cNvPr>
          <p:cNvCxnSpPr>
            <a:cxnSpLocks/>
          </p:cNvCxnSpPr>
          <p:nvPr/>
        </p:nvCxnSpPr>
        <p:spPr>
          <a:xfrm flipV="1">
            <a:off x="3652939" y="3433920"/>
            <a:ext cx="318603" cy="198536"/>
          </a:xfrm>
          <a:prstGeom prst="straightConnector1">
            <a:avLst/>
          </a:prstGeom>
          <a:ln w="6350">
            <a:solidFill>
              <a:schemeClr val="accent1">
                <a:lumMod val="60000"/>
                <a:lumOff val="40000"/>
              </a:schemeClr>
            </a:solidFill>
            <a:prstDash val="dashDot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ector de Seta Reta 35">
            <a:extLst>
              <a:ext uri="{FF2B5EF4-FFF2-40B4-BE49-F238E27FC236}">
                <a16:creationId xmlns:a16="http://schemas.microsoft.com/office/drawing/2014/main" id="{BA6D7FBA-398C-0A6A-5F5D-FF644DEB2AAF}"/>
              </a:ext>
            </a:extLst>
          </p:cNvPr>
          <p:cNvCxnSpPr>
            <a:cxnSpLocks/>
          </p:cNvCxnSpPr>
          <p:nvPr/>
        </p:nvCxnSpPr>
        <p:spPr>
          <a:xfrm>
            <a:off x="3473509" y="2898152"/>
            <a:ext cx="379818" cy="49359"/>
          </a:xfrm>
          <a:prstGeom prst="straightConnector1">
            <a:avLst/>
          </a:prstGeom>
          <a:ln w="6350">
            <a:solidFill>
              <a:schemeClr val="accent1">
                <a:lumMod val="60000"/>
                <a:lumOff val="40000"/>
              </a:schemeClr>
            </a:solidFill>
            <a:prstDash val="dashDot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ector de Seta Reta 36">
            <a:extLst>
              <a:ext uri="{FF2B5EF4-FFF2-40B4-BE49-F238E27FC236}">
                <a16:creationId xmlns:a16="http://schemas.microsoft.com/office/drawing/2014/main" id="{45472EEC-A959-A413-D651-5DF4AB7D18DD}"/>
              </a:ext>
            </a:extLst>
          </p:cNvPr>
          <p:cNvCxnSpPr>
            <a:cxnSpLocks/>
          </p:cNvCxnSpPr>
          <p:nvPr/>
        </p:nvCxnSpPr>
        <p:spPr>
          <a:xfrm>
            <a:off x="3923603" y="2356627"/>
            <a:ext cx="241588" cy="183082"/>
          </a:xfrm>
          <a:prstGeom prst="straightConnector1">
            <a:avLst/>
          </a:prstGeom>
          <a:ln w="6350">
            <a:solidFill>
              <a:schemeClr val="accent1">
                <a:lumMod val="60000"/>
                <a:lumOff val="40000"/>
              </a:schemeClr>
            </a:solidFill>
            <a:prstDash val="dashDot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8" name="Agrupar 37">
            <a:extLst>
              <a:ext uri="{FF2B5EF4-FFF2-40B4-BE49-F238E27FC236}">
                <a16:creationId xmlns:a16="http://schemas.microsoft.com/office/drawing/2014/main" id="{204998F6-3FA3-3E57-E78B-52C5CF91B411}"/>
              </a:ext>
            </a:extLst>
          </p:cNvPr>
          <p:cNvGrpSpPr/>
          <p:nvPr/>
        </p:nvGrpSpPr>
        <p:grpSpPr>
          <a:xfrm>
            <a:off x="7444514" y="5240153"/>
            <a:ext cx="1539751" cy="1349537"/>
            <a:chOff x="945076" y="4051758"/>
            <a:chExt cx="1847702" cy="1619445"/>
          </a:xfrm>
        </p:grpSpPr>
        <p:sp>
          <p:nvSpPr>
            <p:cNvPr id="39" name="Retângulo: Cantos Arredondados 38">
              <a:extLst>
                <a:ext uri="{FF2B5EF4-FFF2-40B4-BE49-F238E27FC236}">
                  <a16:creationId xmlns:a16="http://schemas.microsoft.com/office/drawing/2014/main" id="{70CE2EFA-B2D6-1CFF-3464-6D1A85F7133F}"/>
                </a:ext>
              </a:extLst>
            </p:cNvPr>
            <p:cNvSpPr/>
            <p:nvPr/>
          </p:nvSpPr>
          <p:spPr>
            <a:xfrm>
              <a:off x="945077" y="4851977"/>
              <a:ext cx="1398388" cy="258679"/>
            </a:xfrm>
            <a:prstGeom prst="roundRect">
              <a:avLst/>
            </a:prstGeom>
            <a:solidFill>
              <a:srgbClr val="BC8FDD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167" dirty="0">
                  <a:solidFill>
                    <a:schemeClr val="tx1"/>
                  </a:solidFill>
                </a:rPr>
                <a:t>Pontos Fortes</a:t>
              </a:r>
            </a:p>
          </p:txBody>
        </p:sp>
        <p:sp>
          <p:nvSpPr>
            <p:cNvPr id="40" name="Retângulo: Cantos Arredondados 39">
              <a:extLst>
                <a:ext uri="{FF2B5EF4-FFF2-40B4-BE49-F238E27FC236}">
                  <a16:creationId xmlns:a16="http://schemas.microsoft.com/office/drawing/2014/main" id="{40E678EF-6B82-8582-14B2-5FA004536839}"/>
                </a:ext>
              </a:extLst>
            </p:cNvPr>
            <p:cNvSpPr/>
            <p:nvPr/>
          </p:nvSpPr>
          <p:spPr>
            <a:xfrm>
              <a:off x="945077" y="5259628"/>
              <a:ext cx="1398388" cy="258679"/>
            </a:xfrm>
            <a:prstGeom prst="roundRect">
              <a:avLst/>
            </a:prstGeom>
            <a:solidFill>
              <a:srgbClr val="BC8FDD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167" dirty="0">
                  <a:solidFill>
                    <a:schemeClr val="tx1"/>
                  </a:solidFill>
                </a:rPr>
                <a:t>Pontos Fracos</a:t>
              </a:r>
            </a:p>
          </p:txBody>
        </p:sp>
        <p:sp>
          <p:nvSpPr>
            <p:cNvPr id="41" name="Retângulo: Cantos Arredondados 40">
              <a:extLst>
                <a:ext uri="{FF2B5EF4-FFF2-40B4-BE49-F238E27FC236}">
                  <a16:creationId xmlns:a16="http://schemas.microsoft.com/office/drawing/2014/main" id="{1E9F1CAF-C985-50FD-6DD5-06C1E53F697F}"/>
                </a:ext>
              </a:extLst>
            </p:cNvPr>
            <p:cNvSpPr/>
            <p:nvPr/>
          </p:nvSpPr>
          <p:spPr>
            <a:xfrm>
              <a:off x="952359" y="4444518"/>
              <a:ext cx="1398389" cy="258679"/>
            </a:xfrm>
            <a:prstGeom prst="roundRect">
              <a:avLst/>
            </a:prstGeom>
            <a:solidFill>
              <a:srgbClr val="BC8FDD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167" dirty="0">
                  <a:solidFill>
                    <a:schemeClr val="tx1"/>
                  </a:solidFill>
                </a:rPr>
                <a:t>Ameaças</a:t>
              </a:r>
            </a:p>
          </p:txBody>
        </p:sp>
        <p:sp>
          <p:nvSpPr>
            <p:cNvPr id="42" name="Retângulo: Cantos Arredondados 41">
              <a:extLst>
                <a:ext uri="{FF2B5EF4-FFF2-40B4-BE49-F238E27FC236}">
                  <a16:creationId xmlns:a16="http://schemas.microsoft.com/office/drawing/2014/main" id="{69BB106A-A917-9DEC-5EF7-AFD81FB5933D}"/>
                </a:ext>
              </a:extLst>
            </p:cNvPr>
            <p:cNvSpPr/>
            <p:nvPr/>
          </p:nvSpPr>
          <p:spPr>
            <a:xfrm>
              <a:off x="945076" y="4068616"/>
              <a:ext cx="1429891" cy="258679"/>
            </a:xfrm>
            <a:prstGeom prst="roundRect">
              <a:avLst/>
            </a:prstGeom>
            <a:solidFill>
              <a:srgbClr val="BC8FDD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167" dirty="0">
                  <a:solidFill>
                    <a:schemeClr val="tx1"/>
                  </a:solidFill>
                </a:rPr>
                <a:t>Oportunidades</a:t>
              </a:r>
            </a:p>
          </p:txBody>
        </p:sp>
        <p:sp>
          <p:nvSpPr>
            <p:cNvPr id="43" name="CaixaDeTexto 42">
              <a:extLst>
                <a:ext uri="{FF2B5EF4-FFF2-40B4-BE49-F238E27FC236}">
                  <a16:creationId xmlns:a16="http://schemas.microsoft.com/office/drawing/2014/main" id="{C5003A5C-C7CB-C8B4-36DB-7991DC445ABA}"/>
                </a:ext>
              </a:extLst>
            </p:cNvPr>
            <p:cNvSpPr txBox="1"/>
            <p:nvPr/>
          </p:nvSpPr>
          <p:spPr>
            <a:xfrm>
              <a:off x="2411519" y="4051758"/>
              <a:ext cx="381259" cy="16194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1167" dirty="0">
                  <a:solidFill>
                    <a:srgbClr val="FF0000"/>
                  </a:solidFill>
                </a:rPr>
                <a:t>S</a:t>
              </a:r>
            </a:p>
            <a:p>
              <a:endParaRPr lang="pt-BR" sz="1167" dirty="0">
                <a:solidFill>
                  <a:srgbClr val="FF0000"/>
                </a:solidFill>
              </a:endParaRPr>
            </a:p>
            <a:p>
              <a:r>
                <a:rPr lang="pt-BR" sz="1167" dirty="0">
                  <a:solidFill>
                    <a:srgbClr val="FF0000"/>
                  </a:solidFill>
                </a:rPr>
                <a:t>W</a:t>
              </a:r>
            </a:p>
            <a:p>
              <a:endParaRPr lang="pt-BR" sz="1167" dirty="0">
                <a:solidFill>
                  <a:srgbClr val="FF0000"/>
                </a:solidFill>
              </a:endParaRPr>
            </a:p>
            <a:p>
              <a:r>
                <a:rPr lang="pt-BR" sz="1167" dirty="0">
                  <a:solidFill>
                    <a:srgbClr val="FF0000"/>
                  </a:solidFill>
                </a:rPr>
                <a:t>O</a:t>
              </a:r>
            </a:p>
            <a:p>
              <a:endParaRPr lang="pt-BR" sz="1167" dirty="0">
                <a:solidFill>
                  <a:srgbClr val="FF0000"/>
                </a:solidFill>
              </a:endParaRPr>
            </a:p>
            <a:p>
              <a:r>
                <a:rPr lang="pt-BR" sz="1167" dirty="0">
                  <a:solidFill>
                    <a:srgbClr val="FF0000"/>
                  </a:solidFill>
                </a:rPr>
                <a:t>T</a:t>
              </a:r>
            </a:p>
          </p:txBody>
        </p:sp>
      </p:grpSp>
      <p:sp>
        <p:nvSpPr>
          <p:cNvPr id="44" name="Retângulo: Cantos Arredondados 43">
            <a:extLst>
              <a:ext uri="{FF2B5EF4-FFF2-40B4-BE49-F238E27FC236}">
                <a16:creationId xmlns:a16="http://schemas.microsoft.com/office/drawing/2014/main" id="{BEDC2A03-4523-F32C-551C-DE7008A2039F}"/>
              </a:ext>
            </a:extLst>
          </p:cNvPr>
          <p:cNvSpPr/>
          <p:nvPr/>
        </p:nvSpPr>
        <p:spPr>
          <a:xfrm>
            <a:off x="9399050" y="3083481"/>
            <a:ext cx="1191576" cy="215566"/>
          </a:xfrm>
          <a:prstGeom prst="roundRect">
            <a:avLst/>
          </a:prstGeom>
          <a:solidFill>
            <a:schemeClr val="bg2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67" dirty="0">
                <a:solidFill>
                  <a:schemeClr val="tx1"/>
                </a:solidFill>
              </a:rPr>
              <a:t>Modelo IS/LM</a:t>
            </a:r>
          </a:p>
        </p:txBody>
      </p:sp>
      <p:sp>
        <p:nvSpPr>
          <p:cNvPr id="45" name="CaixaDeTexto 44">
            <a:extLst>
              <a:ext uri="{FF2B5EF4-FFF2-40B4-BE49-F238E27FC236}">
                <a16:creationId xmlns:a16="http://schemas.microsoft.com/office/drawing/2014/main" id="{B34A35B3-F8BF-A342-0690-E380BB8FB994}"/>
              </a:ext>
            </a:extLst>
          </p:cNvPr>
          <p:cNvSpPr txBox="1"/>
          <p:nvPr/>
        </p:nvSpPr>
        <p:spPr>
          <a:xfrm>
            <a:off x="10026423" y="3430855"/>
            <a:ext cx="1083951" cy="271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67" dirty="0"/>
              <a:t>Política Fiscal</a:t>
            </a:r>
          </a:p>
        </p:txBody>
      </p:sp>
      <p:sp>
        <p:nvSpPr>
          <p:cNvPr id="46" name="CaixaDeTexto 45">
            <a:extLst>
              <a:ext uri="{FF2B5EF4-FFF2-40B4-BE49-F238E27FC236}">
                <a16:creationId xmlns:a16="http://schemas.microsoft.com/office/drawing/2014/main" id="{A8838558-755E-937F-D10D-DE474879307A}"/>
              </a:ext>
            </a:extLst>
          </p:cNvPr>
          <p:cNvSpPr txBox="1"/>
          <p:nvPr/>
        </p:nvSpPr>
        <p:spPr>
          <a:xfrm>
            <a:off x="9746866" y="3647392"/>
            <a:ext cx="1356462" cy="271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67" dirty="0"/>
              <a:t>Política Monetária</a:t>
            </a:r>
          </a:p>
        </p:txBody>
      </p:sp>
      <p:sp>
        <p:nvSpPr>
          <p:cNvPr id="47" name="CaixaDeTexto 46">
            <a:extLst>
              <a:ext uri="{FF2B5EF4-FFF2-40B4-BE49-F238E27FC236}">
                <a16:creationId xmlns:a16="http://schemas.microsoft.com/office/drawing/2014/main" id="{06408DDA-2DED-6809-E02F-017B4E6DDA68}"/>
              </a:ext>
            </a:extLst>
          </p:cNvPr>
          <p:cNvSpPr txBox="1"/>
          <p:nvPr/>
        </p:nvSpPr>
        <p:spPr>
          <a:xfrm>
            <a:off x="9449021" y="3900481"/>
            <a:ext cx="1194558" cy="271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67" dirty="0"/>
              <a:t>Taxa de câmbio</a:t>
            </a:r>
          </a:p>
        </p:txBody>
      </p:sp>
      <p:sp>
        <p:nvSpPr>
          <p:cNvPr id="53" name="CaixaDeTexto 52">
            <a:extLst>
              <a:ext uri="{FF2B5EF4-FFF2-40B4-BE49-F238E27FC236}">
                <a16:creationId xmlns:a16="http://schemas.microsoft.com/office/drawing/2014/main" id="{954AB91E-EA0F-6208-0D75-CD14571F5765}"/>
              </a:ext>
            </a:extLst>
          </p:cNvPr>
          <p:cNvSpPr txBox="1"/>
          <p:nvPr/>
        </p:nvSpPr>
        <p:spPr>
          <a:xfrm rot="4800230">
            <a:off x="7868586" y="2864684"/>
            <a:ext cx="467849" cy="271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67" dirty="0"/>
              <a:t>PIB</a:t>
            </a:r>
          </a:p>
        </p:txBody>
      </p:sp>
      <p:sp>
        <p:nvSpPr>
          <p:cNvPr id="54" name="CaixaDeTexto 53">
            <a:extLst>
              <a:ext uri="{FF2B5EF4-FFF2-40B4-BE49-F238E27FC236}">
                <a16:creationId xmlns:a16="http://schemas.microsoft.com/office/drawing/2014/main" id="{2849F8C4-14EC-72A0-484F-3A1C420A09FC}"/>
              </a:ext>
            </a:extLst>
          </p:cNvPr>
          <p:cNvSpPr txBox="1"/>
          <p:nvPr/>
        </p:nvSpPr>
        <p:spPr>
          <a:xfrm rot="5718739">
            <a:off x="7853085" y="3251148"/>
            <a:ext cx="522900" cy="271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67" dirty="0"/>
              <a:t>Juros</a:t>
            </a:r>
          </a:p>
        </p:txBody>
      </p:sp>
      <p:sp>
        <p:nvSpPr>
          <p:cNvPr id="55" name="CaixaDeTexto 54">
            <a:extLst>
              <a:ext uri="{FF2B5EF4-FFF2-40B4-BE49-F238E27FC236}">
                <a16:creationId xmlns:a16="http://schemas.microsoft.com/office/drawing/2014/main" id="{6D558861-0D2F-C5CD-072C-BF5798326736}"/>
              </a:ext>
            </a:extLst>
          </p:cNvPr>
          <p:cNvSpPr txBox="1"/>
          <p:nvPr/>
        </p:nvSpPr>
        <p:spPr>
          <a:xfrm rot="6458853">
            <a:off x="7609951" y="3745150"/>
            <a:ext cx="710451" cy="271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67" dirty="0"/>
              <a:t>Inflação</a:t>
            </a:r>
          </a:p>
        </p:txBody>
      </p:sp>
      <p:sp>
        <p:nvSpPr>
          <p:cNvPr id="56" name="CaixaDeTexto 55">
            <a:extLst>
              <a:ext uri="{FF2B5EF4-FFF2-40B4-BE49-F238E27FC236}">
                <a16:creationId xmlns:a16="http://schemas.microsoft.com/office/drawing/2014/main" id="{4C6A1B96-A548-4BAC-F119-81FCA30EA58A}"/>
              </a:ext>
            </a:extLst>
          </p:cNvPr>
          <p:cNvSpPr txBox="1"/>
          <p:nvPr/>
        </p:nvSpPr>
        <p:spPr>
          <a:xfrm rot="7807352">
            <a:off x="7278262" y="4283025"/>
            <a:ext cx="763351" cy="271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67" dirty="0"/>
              <a:t>Emprego</a:t>
            </a:r>
          </a:p>
        </p:txBody>
      </p:sp>
      <p:sp>
        <p:nvSpPr>
          <p:cNvPr id="57" name="CaixaDeTexto 56">
            <a:extLst>
              <a:ext uri="{FF2B5EF4-FFF2-40B4-BE49-F238E27FC236}">
                <a16:creationId xmlns:a16="http://schemas.microsoft.com/office/drawing/2014/main" id="{A53FAD63-47DA-2778-34CC-A77C5EA55AA0}"/>
              </a:ext>
            </a:extLst>
          </p:cNvPr>
          <p:cNvSpPr txBox="1"/>
          <p:nvPr/>
        </p:nvSpPr>
        <p:spPr>
          <a:xfrm>
            <a:off x="10129764" y="4964392"/>
            <a:ext cx="1027846" cy="9903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167" dirty="0"/>
              <a:t>Análise</a:t>
            </a:r>
          </a:p>
          <a:p>
            <a:pPr algn="ctr"/>
            <a:r>
              <a:rPr lang="pt-BR" sz="1167" dirty="0"/>
              <a:t>histórica</a:t>
            </a:r>
          </a:p>
          <a:p>
            <a:pPr algn="ctr"/>
            <a:r>
              <a:rPr lang="pt-BR" sz="1167" dirty="0"/>
              <a:t>da economia</a:t>
            </a:r>
          </a:p>
          <a:p>
            <a:pPr algn="ctr"/>
            <a:r>
              <a:rPr lang="pt-BR" sz="1167" dirty="0"/>
              <a:t>governos</a:t>
            </a:r>
          </a:p>
          <a:p>
            <a:pPr algn="ctr"/>
            <a:r>
              <a:rPr lang="pt-BR" sz="1167" dirty="0"/>
              <a:t>anteriores</a:t>
            </a:r>
          </a:p>
        </p:txBody>
      </p:sp>
      <p:sp>
        <p:nvSpPr>
          <p:cNvPr id="58" name="Retângulo: Cantos Arredondados 57">
            <a:extLst>
              <a:ext uri="{FF2B5EF4-FFF2-40B4-BE49-F238E27FC236}">
                <a16:creationId xmlns:a16="http://schemas.microsoft.com/office/drawing/2014/main" id="{35EFEBE1-C310-D0D8-53E8-C1FB5968C215}"/>
              </a:ext>
            </a:extLst>
          </p:cNvPr>
          <p:cNvSpPr/>
          <p:nvPr/>
        </p:nvSpPr>
        <p:spPr>
          <a:xfrm>
            <a:off x="1234686" y="4870997"/>
            <a:ext cx="985500" cy="584231"/>
          </a:xfrm>
          <a:prstGeom prst="roundRect">
            <a:avLst/>
          </a:prstGeom>
          <a:solidFill>
            <a:srgbClr val="BC8FDD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67" dirty="0">
                <a:solidFill>
                  <a:schemeClr val="tx1"/>
                </a:solidFill>
              </a:rPr>
              <a:t>Identidade</a:t>
            </a:r>
          </a:p>
          <a:p>
            <a:pPr algn="ctr"/>
            <a:r>
              <a:rPr lang="pt-BR" sz="1167" dirty="0">
                <a:solidFill>
                  <a:schemeClr val="tx1"/>
                </a:solidFill>
              </a:rPr>
              <a:t>da Empresa</a:t>
            </a:r>
          </a:p>
        </p:txBody>
      </p:sp>
      <p:grpSp>
        <p:nvGrpSpPr>
          <p:cNvPr id="59" name="Agrupar 58">
            <a:extLst>
              <a:ext uri="{FF2B5EF4-FFF2-40B4-BE49-F238E27FC236}">
                <a16:creationId xmlns:a16="http://schemas.microsoft.com/office/drawing/2014/main" id="{EE048284-16ED-A669-88A5-1DDF8FEE1E34}"/>
              </a:ext>
            </a:extLst>
          </p:cNvPr>
          <p:cNvGrpSpPr/>
          <p:nvPr/>
        </p:nvGrpSpPr>
        <p:grpSpPr>
          <a:xfrm>
            <a:off x="8457540" y="999540"/>
            <a:ext cx="2066042" cy="1236616"/>
            <a:chOff x="8483176" y="1083017"/>
            <a:chExt cx="2479250" cy="1483939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60" name="Triângulo isósceles 59">
              <a:extLst>
                <a:ext uri="{FF2B5EF4-FFF2-40B4-BE49-F238E27FC236}">
                  <a16:creationId xmlns:a16="http://schemas.microsoft.com/office/drawing/2014/main" id="{4B7C2F8A-DA1D-3AD5-6EDA-B3A2238B20BD}"/>
                </a:ext>
              </a:extLst>
            </p:cNvPr>
            <p:cNvSpPr/>
            <p:nvPr/>
          </p:nvSpPr>
          <p:spPr>
            <a:xfrm>
              <a:off x="8483176" y="1083017"/>
              <a:ext cx="2479250" cy="1483939"/>
            </a:xfrm>
            <a:prstGeom prst="triangle">
              <a:avLst/>
            </a:prstGeom>
            <a:solidFill>
              <a:srgbClr val="BC8FDD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167">
                <a:solidFill>
                  <a:schemeClr val="tx1"/>
                </a:solidFill>
              </a:endParaRPr>
            </a:p>
          </p:txBody>
        </p:sp>
        <p:cxnSp>
          <p:nvCxnSpPr>
            <p:cNvPr id="61" name="Conector reto 60">
              <a:extLst>
                <a:ext uri="{FF2B5EF4-FFF2-40B4-BE49-F238E27FC236}">
                  <a16:creationId xmlns:a16="http://schemas.microsoft.com/office/drawing/2014/main" id="{886CBF8F-0BB7-26FD-59F7-BC6C644B3187}"/>
                </a:ext>
              </a:extLst>
            </p:cNvPr>
            <p:cNvCxnSpPr/>
            <p:nvPr/>
          </p:nvCxnSpPr>
          <p:spPr>
            <a:xfrm>
              <a:off x="8835475" y="2152628"/>
              <a:ext cx="1750826" cy="0"/>
            </a:xfrm>
            <a:prstGeom prst="line">
              <a:avLst/>
            </a:prstGeom>
            <a:solidFill>
              <a:srgbClr val="BC8FDD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2" name="Conector reto 61">
              <a:extLst>
                <a:ext uri="{FF2B5EF4-FFF2-40B4-BE49-F238E27FC236}">
                  <a16:creationId xmlns:a16="http://schemas.microsoft.com/office/drawing/2014/main" id="{534E0B00-A537-D532-E1AE-754A5041E45F}"/>
                </a:ext>
              </a:extLst>
            </p:cNvPr>
            <p:cNvCxnSpPr>
              <a:cxnSpLocks/>
              <a:endCxn id="60" idx="5"/>
            </p:cNvCxnSpPr>
            <p:nvPr/>
          </p:nvCxnSpPr>
          <p:spPr>
            <a:xfrm>
              <a:off x="9078953" y="1824986"/>
              <a:ext cx="1263661" cy="1"/>
            </a:xfrm>
            <a:prstGeom prst="line">
              <a:avLst/>
            </a:prstGeom>
            <a:solidFill>
              <a:srgbClr val="BC8FDD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3" name="Conector reto 62">
              <a:extLst>
                <a:ext uri="{FF2B5EF4-FFF2-40B4-BE49-F238E27FC236}">
                  <a16:creationId xmlns:a16="http://schemas.microsoft.com/office/drawing/2014/main" id="{8B64CEA0-D0DE-ED30-FA19-5AD13629BE76}"/>
                </a:ext>
              </a:extLst>
            </p:cNvPr>
            <p:cNvCxnSpPr>
              <a:cxnSpLocks/>
            </p:cNvCxnSpPr>
            <p:nvPr/>
          </p:nvCxnSpPr>
          <p:spPr>
            <a:xfrm>
              <a:off x="9369775" y="1497344"/>
              <a:ext cx="685118" cy="0"/>
            </a:xfrm>
            <a:prstGeom prst="line">
              <a:avLst/>
            </a:prstGeom>
            <a:solidFill>
              <a:srgbClr val="BC8FDD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64" name="CaixaDeTexto 63">
            <a:extLst>
              <a:ext uri="{FF2B5EF4-FFF2-40B4-BE49-F238E27FC236}">
                <a16:creationId xmlns:a16="http://schemas.microsoft.com/office/drawing/2014/main" id="{4D8FCDE2-734A-0563-20E2-65A3EFD6F137}"/>
              </a:ext>
            </a:extLst>
          </p:cNvPr>
          <p:cNvSpPr txBox="1"/>
          <p:nvPr/>
        </p:nvSpPr>
        <p:spPr>
          <a:xfrm>
            <a:off x="8647556" y="459407"/>
            <a:ext cx="1720343" cy="451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67" b="1" dirty="0"/>
              <a:t>Objetivos Estratégicos</a:t>
            </a:r>
          </a:p>
          <a:p>
            <a:r>
              <a:rPr lang="pt-BR" sz="1167" b="1" dirty="0"/>
              <a:t>                   BSC</a:t>
            </a:r>
          </a:p>
        </p:txBody>
      </p:sp>
      <p:sp>
        <p:nvSpPr>
          <p:cNvPr id="65" name="Retângulo: Cantos Arredondados 64">
            <a:extLst>
              <a:ext uri="{FF2B5EF4-FFF2-40B4-BE49-F238E27FC236}">
                <a16:creationId xmlns:a16="http://schemas.microsoft.com/office/drawing/2014/main" id="{52B06083-95BE-A187-26D9-DDB9B7201C2D}"/>
              </a:ext>
            </a:extLst>
          </p:cNvPr>
          <p:cNvSpPr/>
          <p:nvPr/>
        </p:nvSpPr>
        <p:spPr>
          <a:xfrm>
            <a:off x="4904944" y="136845"/>
            <a:ext cx="1510870" cy="215566"/>
          </a:xfrm>
          <a:prstGeom prst="roundRect">
            <a:avLst/>
          </a:prstGeom>
          <a:solidFill>
            <a:srgbClr val="BC8FDD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67" dirty="0">
                <a:solidFill>
                  <a:schemeClr val="tx1"/>
                </a:solidFill>
              </a:rPr>
              <a:t>Sistemas de apoio</a:t>
            </a:r>
          </a:p>
        </p:txBody>
      </p:sp>
      <p:sp>
        <p:nvSpPr>
          <p:cNvPr id="66" name="CaixaDeTexto 65">
            <a:extLst>
              <a:ext uri="{FF2B5EF4-FFF2-40B4-BE49-F238E27FC236}">
                <a16:creationId xmlns:a16="http://schemas.microsoft.com/office/drawing/2014/main" id="{AC0D00AE-29F6-2E19-0269-4EAB7B131D3D}"/>
              </a:ext>
            </a:extLst>
          </p:cNvPr>
          <p:cNvSpPr txBox="1"/>
          <p:nvPr/>
        </p:nvSpPr>
        <p:spPr>
          <a:xfrm>
            <a:off x="5337259" y="376878"/>
            <a:ext cx="1277914" cy="271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67" dirty="0"/>
              <a:t>Gestão de dados</a:t>
            </a:r>
          </a:p>
        </p:txBody>
      </p:sp>
      <p:sp>
        <p:nvSpPr>
          <p:cNvPr id="71" name="CaixaDeTexto 70">
            <a:extLst>
              <a:ext uri="{FF2B5EF4-FFF2-40B4-BE49-F238E27FC236}">
                <a16:creationId xmlns:a16="http://schemas.microsoft.com/office/drawing/2014/main" id="{0F383EF5-FF6C-38B7-C367-1DC7152397A8}"/>
              </a:ext>
            </a:extLst>
          </p:cNvPr>
          <p:cNvSpPr txBox="1"/>
          <p:nvPr/>
        </p:nvSpPr>
        <p:spPr>
          <a:xfrm>
            <a:off x="5347109" y="590153"/>
            <a:ext cx="1648208" cy="271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67" dirty="0"/>
              <a:t>Cultura organizacional</a:t>
            </a:r>
          </a:p>
        </p:txBody>
      </p:sp>
      <p:sp>
        <p:nvSpPr>
          <p:cNvPr id="72" name="CaixaDeTexto 71">
            <a:extLst>
              <a:ext uri="{FF2B5EF4-FFF2-40B4-BE49-F238E27FC236}">
                <a16:creationId xmlns:a16="http://schemas.microsoft.com/office/drawing/2014/main" id="{C7DC320F-BBE9-B9E4-F3FF-446463778257}"/>
              </a:ext>
            </a:extLst>
          </p:cNvPr>
          <p:cNvSpPr txBox="1"/>
          <p:nvPr/>
        </p:nvSpPr>
        <p:spPr>
          <a:xfrm>
            <a:off x="5347951" y="818557"/>
            <a:ext cx="909223" cy="271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67" dirty="0"/>
              <a:t>Gestão ágil</a:t>
            </a:r>
          </a:p>
        </p:txBody>
      </p:sp>
      <p:sp>
        <p:nvSpPr>
          <p:cNvPr id="73" name="Retângulo: Cantos Arredondados 72">
            <a:extLst>
              <a:ext uri="{FF2B5EF4-FFF2-40B4-BE49-F238E27FC236}">
                <a16:creationId xmlns:a16="http://schemas.microsoft.com/office/drawing/2014/main" id="{EA920C90-22A6-5A78-1374-720A7B0E0BB1}"/>
              </a:ext>
            </a:extLst>
          </p:cNvPr>
          <p:cNvSpPr/>
          <p:nvPr/>
        </p:nvSpPr>
        <p:spPr>
          <a:xfrm>
            <a:off x="4122334" y="5647941"/>
            <a:ext cx="985500" cy="584231"/>
          </a:xfrm>
          <a:prstGeom prst="roundRect">
            <a:avLst/>
          </a:prstGeom>
          <a:solidFill>
            <a:srgbClr val="BC8FDD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67" dirty="0">
                <a:solidFill>
                  <a:schemeClr val="tx1"/>
                </a:solidFill>
              </a:rPr>
              <a:t>Estratégias</a:t>
            </a:r>
          </a:p>
          <a:p>
            <a:pPr algn="ctr"/>
            <a:r>
              <a:rPr lang="pt-BR" sz="1167" dirty="0">
                <a:solidFill>
                  <a:schemeClr val="tx1"/>
                </a:solidFill>
              </a:rPr>
              <a:t>Emergentes</a:t>
            </a:r>
          </a:p>
        </p:txBody>
      </p:sp>
      <p:cxnSp>
        <p:nvCxnSpPr>
          <p:cNvPr id="74" name="Conector: Curvo 73">
            <a:extLst>
              <a:ext uri="{FF2B5EF4-FFF2-40B4-BE49-F238E27FC236}">
                <a16:creationId xmlns:a16="http://schemas.microsoft.com/office/drawing/2014/main" id="{1D5C7181-AD91-3388-4CFB-A239F3EF71AE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4500228" y="5220228"/>
            <a:ext cx="407012" cy="200128"/>
          </a:xfrm>
          <a:prstGeom prst="curvedConnector3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Conector: Curvo 74">
            <a:extLst>
              <a:ext uri="{FF2B5EF4-FFF2-40B4-BE49-F238E27FC236}">
                <a16:creationId xmlns:a16="http://schemas.microsoft.com/office/drawing/2014/main" id="{7661A82F-E281-4630-5451-FC97D9760893}"/>
              </a:ext>
            </a:extLst>
          </p:cNvPr>
          <p:cNvCxnSpPr>
            <a:cxnSpLocks/>
          </p:cNvCxnSpPr>
          <p:nvPr/>
        </p:nvCxnSpPr>
        <p:spPr>
          <a:xfrm rot="10800000">
            <a:off x="6348901" y="5001951"/>
            <a:ext cx="942409" cy="842198"/>
          </a:xfrm>
          <a:prstGeom prst="curvedConnector3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Conector: Curvo 75">
            <a:extLst>
              <a:ext uri="{FF2B5EF4-FFF2-40B4-BE49-F238E27FC236}">
                <a16:creationId xmlns:a16="http://schemas.microsoft.com/office/drawing/2014/main" id="{1556FF7E-A15E-BBE3-94C3-BCCA4ED7B86B}"/>
              </a:ext>
            </a:extLst>
          </p:cNvPr>
          <p:cNvCxnSpPr>
            <a:cxnSpLocks/>
          </p:cNvCxnSpPr>
          <p:nvPr/>
        </p:nvCxnSpPr>
        <p:spPr>
          <a:xfrm flipV="1">
            <a:off x="2224635" y="4187537"/>
            <a:ext cx="819353" cy="625403"/>
          </a:xfrm>
          <a:prstGeom prst="curvedConnector3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Conector: Curvo 76">
            <a:extLst>
              <a:ext uri="{FF2B5EF4-FFF2-40B4-BE49-F238E27FC236}">
                <a16:creationId xmlns:a16="http://schemas.microsoft.com/office/drawing/2014/main" id="{15781986-7498-AE67-3CD0-400448BE4CC6}"/>
              </a:ext>
            </a:extLst>
          </p:cNvPr>
          <p:cNvCxnSpPr>
            <a:cxnSpLocks/>
          </p:cNvCxnSpPr>
          <p:nvPr/>
        </p:nvCxnSpPr>
        <p:spPr>
          <a:xfrm rot="10800000" flipV="1">
            <a:off x="7415175" y="1705619"/>
            <a:ext cx="1192268" cy="585863"/>
          </a:xfrm>
          <a:prstGeom prst="curvedConnector3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Elipse 77">
            <a:extLst>
              <a:ext uri="{FF2B5EF4-FFF2-40B4-BE49-F238E27FC236}">
                <a16:creationId xmlns:a16="http://schemas.microsoft.com/office/drawing/2014/main" id="{E82629EF-31B4-F1D0-E96C-6E357FEAEDD9}"/>
              </a:ext>
            </a:extLst>
          </p:cNvPr>
          <p:cNvSpPr/>
          <p:nvPr/>
        </p:nvSpPr>
        <p:spPr>
          <a:xfrm>
            <a:off x="2748568" y="1285995"/>
            <a:ext cx="4542739" cy="3678397"/>
          </a:xfrm>
          <a:custGeom>
            <a:avLst/>
            <a:gdLst>
              <a:gd name="connsiteX0" fmla="*/ 0 w 4542739"/>
              <a:gd name="connsiteY0" fmla="*/ 1839199 h 3678397"/>
              <a:gd name="connsiteX1" fmla="*/ 2271370 w 4542739"/>
              <a:gd name="connsiteY1" fmla="*/ 0 h 3678397"/>
              <a:gd name="connsiteX2" fmla="*/ 4542740 w 4542739"/>
              <a:gd name="connsiteY2" fmla="*/ 1839199 h 3678397"/>
              <a:gd name="connsiteX3" fmla="*/ 2271370 w 4542739"/>
              <a:gd name="connsiteY3" fmla="*/ 3678398 h 3678397"/>
              <a:gd name="connsiteX4" fmla="*/ 0 w 4542739"/>
              <a:gd name="connsiteY4" fmla="*/ 1839199 h 3678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42739" h="3678397" extrusionOk="0">
                <a:moveTo>
                  <a:pt x="0" y="1839199"/>
                </a:moveTo>
                <a:cubicBezTo>
                  <a:pt x="48220" y="460718"/>
                  <a:pt x="1136266" y="96132"/>
                  <a:pt x="2271370" y="0"/>
                </a:cubicBezTo>
                <a:cubicBezTo>
                  <a:pt x="3300717" y="-85109"/>
                  <a:pt x="4551093" y="794151"/>
                  <a:pt x="4542740" y="1839199"/>
                </a:cubicBezTo>
                <a:cubicBezTo>
                  <a:pt x="4639134" y="2791246"/>
                  <a:pt x="3499120" y="3746416"/>
                  <a:pt x="2271370" y="3678398"/>
                </a:cubicBezTo>
                <a:cubicBezTo>
                  <a:pt x="961106" y="3861724"/>
                  <a:pt x="60464" y="2801779"/>
                  <a:pt x="0" y="1839199"/>
                </a:cubicBezTo>
                <a:close/>
              </a:path>
            </a:pathLst>
          </a:custGeom>
          <a:noFill/>
          <a:ln w="76200">
            <a:solidFill>
              <a:srgbClr val="FF0000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4266498984">
                  <a:prstGeom prst="ellips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00"/>
          </a:p>
        </p:txBody>
      </p:sp>
      <p:cxnSp>
        <p:nvCxnSpPr>
          <p:cNvPr id="80" name="Conector: Curvo 79">
            <a:extLst>
              <a:ext uri="{FF2B5EF4-FFF2-40B4-BE49-F238E27FC236}">
                <a16:creationId xmlns:a16="http://schemas.microsoft.com/office/drawing/2014/main" id="{78F8CC87-02F9-8F68-FB13-B350F587C09F}"/>
              </a:ext>
            </a:extLst>
          </p:cNvPr>
          <p:cNvCxnSpPr>
            <a:cxnSpLocks/>
          </p:cNvCxnSpPr>
          <p:nvPr/>
        </p:nvCxnSpPr>
        <p:spPr>
          <a:xfrm rot="10800000" flipV="1">
            <a:off x="8327080" y="3240027"/>
            <a:ext cx="906533" cy="492404"/>
          </a:xfrm>
          <a:prstGeom prst="curvedConnector3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CaixaDeTexto 80">
            <a:extLst>
              <a:ext uri="{FF2B5EF4-FFF2-40B4-BE49-F238E27FC236}">
                <a16:creationId xmlns:a16="http://schemas.microsoft.com/office/drawing/2014/main" id="{6DBD5350-00B1-4171-3754-25ED65AE18E3}"/>
              </a:ext>
            </a:extLst>
          </p:cNvPr>
          <p:cNvSpPr txBox="1"/>
          <p:nvPr/>
        </p:nvSpPr>
        <p:spPr>
          <a:xfrm rot="18736393">
            <a:off x="1001874" y="802077"/>
            <a:ext cx="1652505" cy="271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67" b="1" dirty="0">
                <a:highlight>
                  <a:srgbClr val="00FFFF"/>
                </a:highlight>
              </a:rPr>
              <a:t>Internacionalização</a:t>
            </a:r>
          </a:p>
        </p:txBody>
      </p:sp>
      <p:cxnSp>
        <p:nvCxnSpPr>
          <p:cNvPr id="82" name="Conector: Curvo 81">
            <a:extLst>
              <a:ext uri="{FF2B5EF4-FFF2-40B4-BE49-F238E27FC236}">
                <a16:creationId xmlns:a16="http://schemas.microsoft.com/office/drawing/2014/main" id="{526F833C-E1E1-57D9-05A4-D9198258F6C3}"/>
              </a:ext>
            </a:extLst>
          </p:cNvPr>
          <p:cNvCxnSpPr/>
          <p:nvPr/>
        </p:nvCxnSpPr>
        <p:spPr>
          <a:xfrm rot="10800000">
            <a:off x="2025401" y="1077629"/>
            <a:ext cx="1103572" cy="793876"/>
          </a:xfrm>
          <a:prstGeom prst="curvedConnector3">
            <a:avLst/>
          </a:prstGeom>
          <a:ln w="57150">
            <a:solidFill>
              <a:srgbClr val="76F2F8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Conector: Curvo 82">
            <a:extLst>
              <a:ext uri="{FF2B5EF4-FFF2-40B4-BE49-F238E27FC236}">
                <a16:creationId xmlns:a16="http://schemas.microsoft.com/office/drawing/2014/main" id="{0009C5E1-BD87-EE0F-9A31-47462C153A9D}"/>
              </a:ext>
            </a:extLst>
          </p:cNvPr>
          <p:cNvCxnSpPr>
            <a:cxnSpLocks/>
          </p:cNvCxnSpPr>
          <p:nvPr/>
        </p:nvCxnSpPr>
        <p:spPr>
          <a:xfrm rot="10800000" flipV="1">
            <a:off x="7386995" y="3665884"/>
            <a:ext cx="477893" cy="79738"/>
          </a:xfrm>
          <a:prstGeom prst="curvedConnector3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Retângulo: Cantos Arredondados 83">
            <a:extLst>
              <a:ext uri="{FF2B5EF4-FFF2-40B4-BE49-F238E27FC236}">
                <a16:creationId xmlns:a16="http://schemas.microsoft.com/office/drawing/2014/main" id="{70768994-2BC1-626B-A816-86A3819D55A1}"/>
              </a:ext>
            </a:extLst>
          </p:cNvPr>
          <p:cNvSpPr/>
          <p:nvPr/>
        </p:nvSpPr>
        <p:spPr>
          <a:xfrm rot="16200000">
            <a:off x="994598" y="2745054"/>
            <a:ext cx="1326873" cy="584231"/>
          </a:xfrm>
          <a:prstGeom prst="round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67" dirty="0">
                <a:solidFill>
                  <a:schemeClr val="tx1"/>
                </a:solidFill>
              </a:rPr>
              <a:t>Implementação</a:t>
            </a:r>
          </a:p>
          <a:p>
            <a:pPr algn="ctr"/>
            <a:r>
              <a:rPr lang="pt-BR" sz="1167" dirty="0">
                <a:solidFill>
                  <a:schemeClr val="tx1"/>
                </a:solidFill>
              </a:rPr>
              <a:t>aa Estratégia</a:t>
            </a:r>
          </a:p>
        </p:txBody>
      </p:sp>
      <p:cxnSp>
        <p:nvCxnSpPr>
          <p:cNvPr id="85" name="Conector reto 84">
            <a:extLst>
              <a:ext uri="{FF2B5EF4-FFF2-40B4-BE49-F238E27FC236}">
                <a16:creationId xmlns:a16="http://schemas.microsoft.com/office/drawing/2014/main" id="{84E53730-DDFD-584C-3E49-E0D8C3C8A910}"/>
              </a:ext>
            </a:extLst>
          </p:cNvPr>
          <p:cNvCxnSpPr>
            <a:stCxn id="84" idx="2"/>
          </p:cNvCxnSpPr>
          <p:nvPr/>
        </p:nvCxnSpPr>
        <p:spPr>
          <a:xfrm flipV="1">
            <a:off x="1950150" y="3037169"/>
            <a:ext cx="824763" cy="1"/>
          </a:xfrm>
          <a:custGeom>
            <a:avLst/>
            <a:gdLst>
              <a:gd name="connsiteX0" fmla="*/ 0 w 824763"/>
              <a:gd name="connsiteY0" fmla="*/ 0 h 1"/>
              <a:gd name="connsiteX1" fmla="*/ 404134 w 824763"/>
              <a:gd name="connsiteY1" fmla="*/ 0 h 1"/>
              <a:gd name="connsiteX2" fmla="*/ 824763 w 824763"/>
              <a:gd name="connsiteY2" fmla="*/ 1 h 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4763" h="1" extrusionOk="0">
                <a:moveTo>
                  <a:pt x="0" y="0"/>
                </a:moveTo>
                <a:cubicBezTo>
                  <a:pt x="98382" y="-47624"/>
                  <a:pt x="259958" y="12277"/>
                  <a:pt x="404134" y="0"/>
                </a:cubicBezTo>
                <a:cubicBezTo>
                  <a:pt x="548310" y="-12277"/>
                  <a:pt x="717879" y="25691"/>
                  <a:pt x="824763" y="1"/>
                </a:cubicBezTo>
              </a:path>
            </a:pathLst>
          </a:custGeom>
          <a:noFill/>
          <a:ln w="76200">
            <a:solidFill>
              <a:srgbClr val="FF0000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879248734">
                  <a:prstGeom prst="lin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91" name="Conector: Curvo 90">
            <a:extLst>
              <a:ext uri="{FF2B5EF4-FFF2-40B4-BE49-F238E27FC236}">
                <a16:creationId xmlns:a16="http://schemas.microsoft.com/office/drawing/2014/main" id="{61171D57-FB4F-79F2-2363-574C27398C1D}"/>
              </a:ext>
            </a:extLst>
          </p:cNvPr>
          <p:cNvCxnSpPr>
            <a:cxnSpLocks/>
          </p:cNvCxnSpPr>
          <p:nvPr/>
        </p:nvCxnSpPr>
        <p:spPr>
          <a:xfrm rot="16200000" flipV="1">
            <a:off x="10239015" y="4383104"/>
            <a:ext cx="395199" cy="238947"/>
          </a:xfrm>
          <a:prstGeom prst="curvedConnector3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Conector: Curvo 93">
            <a:extLst>
              <a:ext uri="{FF2B5EF4-FFF2-40B4-BE49-F238E27FC236}">
                <a16:creationId xmlns:a16="http://schemas.microsoft.com/office/drawing/2014/main" id="{5EF36715-5B35-BF6C-EF25-48D985EFD564}"/>
              </a:ext>
            </a:extLst>
          </p:cNvPr>
          <p:cNvCxnSpPr>
            <a:cxnSpLocks/>
          </p:cNvCxnSpPr>
          <p:nvPr/>
        </p:nvCxnSpPr>
        <p:spPr>
          <a:xfrm rot="5400000">
            <a:off x="4639971" y="621266"/>
            <a:ext cx="791096" cy="415415"/>
          </a:xfrm>
          <a:prstGeom prst="curvedConnector3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animBg="1"/>
      <p:bldP spid="2" grpId="0" animBg="1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44" grpId="0" animBg="1"/>
      <p:bldP spid="45" grpId="0"/>
      <p:bldP spid="46" grpId="0"/>
      <p:bldP spid="47" grpId="0"/>
      <p:bldP spid="53" grpId="0"/>
      <p:bldP spid="54" grpId="0"/>
      <p:bldP spid="55" grpId="0"/>
      <p:bldP spid="56" grpId="0"/>
      <p:bldP spid="57" grpId="0"/>
      <p:bldP spid="58" grpId="0" animBg="1"/>
      <p:bldP spid="64" grpId="0"/>
      <p:bldP spid="65" grpId="0" animBg="1"/>
      <p:bldP spid="66" grpId="0"/>
      <p:bldP spid="71" grpId="0"/>
      <p:bldP spid="72" grpId="0"/>
      <p:bldP spid="73" grpId="0" animBg="1"/>
      <p:bldP spid="78" grpId="0" animBg="1"/>
      <p:bldP spid="81" grpId="0"/>
      <p:bldP spid="84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77</Words>
  <Application>Microsoft Office PowerPoint</Application>
  <PresentationFormat>Widescreen</PresentationFormat>
  <Paragraphs>59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Jorge Fernandes</dc:creator>
  <cp:lastModifiedBy>Jorge Fernandes</cp:lastModifiedBy>
  <cp:revision>1</cp:revision>
  <dcterms:created xsi:type="dcterms:W3CDTF">2025-04-09T17:42:59Z</dcterms:created>
  <dcterms:modified xsi:type="dcterms:W3CDTF">2025-04-09T17:45:57Z</dcterms:modified>
</cp:coreProperties>
</file>