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4466F6-5C7B-3836-E980-6090F7019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1A3887-33FC-2725-2D13-BE230B8B7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F69FF1-FC12-08AC-91A8-71DD8490C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3F48B0-5954-88B8-C982-9A7241740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0DBF45-4F8F-BB88-90F7-E04A0CF2B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375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5DAD29-F749-D3BA-92B4-35015DE67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BB8F3-5393-D5EB-A5EA-5A24CC790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BCC999-65B3-E7C1-FC17-D70B92F40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DB2AAA-EFD8-C6BD-1F18-B19D355B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E42DEB-DF3C-9291-1E31-785FBE5C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8AE96D-EFAE-D294-E9AA-E62543DA9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1CD1871-FCA2-36AC-117F-D075EA984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CA1563-141E-CC43-7EC0-3FB391F2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9467C2-78F9-4853-420B-CCFCB879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F2F6BB-09CE-4BEF-AB80-DD714A93F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418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E192D-1669-30EC-C840-3AEACF472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E4B2A7-47D9-CCBD-9A9C-02FD5F9CD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C01235-619A-67F2-676C-F0B7FDF28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ACAE7C-A1A2-6D33-1937-F607C549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5AF8-D330-D3BF-B43A-3B2FB839C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36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77721-F8A6-A656-EC98-35BCE55FD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5430CC-D221-2D88-3739-B240A49EB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CF35A9-9CDD-87B5-BE46-0651499D9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825DE9-09DC-828C-3C9C-8D8C0B000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08EA9-B9B5-B1AA-3EC0-067C6B4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35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4EA9A-B553-4690-66A4-A08B187A1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044E9A-6BBA-250E-7F1D-161F3A89B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7ACC6DD-49C9-A8FD-E1B8-B4537A6E8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3A376E-A0E2-616F-D15A-40CFF9B6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D5DA59-3003-B9E1-1E1D-84BA7659B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F8B636-898A-807F-5809-16EE2C64D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50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A321B-9F75-C57B-87F2-6771C2FD6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29DC71-7BF0-E858-6A11-7B4F946D7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D20106C-E088-D7BF-AE24-A0F342701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CD5570-5D6F-7C6A-789A-7E9973B65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4DFE94E-7B73-A488-37F9-1972D6C03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7552FA6-8674-74A3-6016-C4E2CF19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3473257-6B24-57D7-6ED9-30AD0654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83DC4A8-ED10-03CD-7C84-0B1F1E50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5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327C6-8F97-0E2D-DED9-27169CD40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4BDC8CD-4949-4CCA-ACDE-3AC219E2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5256E6A-A2F6-C0C5-0488-B9132B93C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848F725-762B-1388-C0AF-0DA9DD1D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92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143261-F933-F25A-FC12-F6AB4990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1DAD71-30CC-7299-FB2F-FDCCAA6D8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2C750D-85AB-FC08-BCDC-510C72EE3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7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501BD7-C08B-3C5B-B827-BAB53F2E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070C0C-FEDA-1AC3-865B-7B9716C43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DEC8AA-32A1-A23C-3ADD-C1B6AFF1E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C45F2AF-1BE7-5F63-43B6-082B97561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A05984-B664-CF0B-0346-98DA37E9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9176FE-94E3-CBA3-5053-B8E3BDD12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98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46729-5585-184E-EAD1-B455FBDFF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05651EA-F9E9-53A3-1C66-6CD403D84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35534DE-45D7-4FDA-4F75-0F3DD9756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A48330-1761-09C8-F154-CD258F6E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9A8CD7D-8F3C-4BFC-87E5-A687E2D9B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3BEF49-0A38-0D47-91BC-F14150DE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5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470861C-0314-FE2A-1D84-2E456DE80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560A038-F7E9-D3AF-074E-4A5B4DC97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D43B60-AA2A-07EA-2511-0AEA9AA68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D7FAB3-A91E-4FE2-83F9-193DF69A1598}" type="datetimeFigureOut">
              <a:rPr lang="pt-BR" smtClean="0"/>
              <a:t>28/11/2024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311B6F-EF37-D17B-B3EC-8B2A94FD1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5533FA-1356-52EA-B7F4-AEC34527D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EFE371-961D-447F-9C8F-BC0072C8092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82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FC05A50-5514-F3B6-3E8D-9509325137F0}"/>
              </a:ext>
            </a:extLst>
          </p:cNvPr>
          <p:cNvSpPr txBox="1"/>
          <p:nvPr/>
        </p:nvSpPr>
        <p:spPr>
          <a:xfrm>
            <a:off x="395926" y="414779"/>
            <a:ext cx="5198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1- Calcule o Ponto de Equilíbrio Contábil da empresa MM Ltda.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7B59382-9AA3-1947-82C8-9010701A6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86" y="1301382"/>
            <a:ext cx="3870569" cy="116101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9418C7FC-C0EC-994F-7D03-A276B711FADE}"/>
              </a:ext>
            </a:extLst>
          </p:cNvPr>
          <p:cNvSpPr txBox="1"/>
          <p:nvPr/>
        </p:nvSpPr>
        <p:spPr>
          <a:xfrm>
            <a:off x="4374538" y="1131383"/>
            <a:ext cx="18062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Custo Fixo Total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241FB67-739D-3267-3F1B-231DDD293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5070" y="789902"/>
            <a:ext cx="4058216" cy="990738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593C19F-D4FF-CABB-6743-0CF4162595B6}"/>
              </a:ext>
            </a:extLst>
          </p:cNvPr>
          <p:cNvSpPr txBox="1"/>
          <p:nvPr/>
        </p:nvSpPr>
        <p:spPr>
          <a:xfrm>
            <a:off x="9443299" y="178064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168.030,00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37C0EA7-AE01-A53F-EC1B-69E9E7354678}"/>
              </a:ext>
            </a:extLst>
          </p:cNvPr>
          <p:cNvSpPr txBox="1"/>
          <p:nvPr/>
        </p:nvSpPr>
        <p:spPr>
          <a:xfrm>
            <a:off x="4374538" y="2415000"/>
            <a:ext cx="24753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Margem de Contribuição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8E0059D-F994-3DC4-872E-BBBD06760FBB}"/>
              </a:ext>
            </a:extLst>
          </p:cNvPr>
          <p:cNvSpPr txBox="1"/>
          <p:nvPr/>
        </p:nvSpPr>
        <p:spPr>
          <a:xfrm>
            <a:off x="6692243" y="2438083"/>
            <a:ext cx="16979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 – 150  =  R$ 100,00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0F5CCB6-B8C0-932C-5F22-AEBC01708D65}"/>
              </a:ext>
            </a:extLst>
          </p:cNvPr>
          <p:cNvSpPr txBox="1"/>
          <p:nvPr/>
        </p:nvSpPr>
        <p:spPr>
          <a:xfrm>
            <a:off x="4431100" y="3111796"/>
            <a:ext cx="3526928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PEC = 168.030 / 100    =   1.681 unidades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7AC5726-1398-BBE0-3746-CD92B5F8C100}"/>
              </a:ext>
            </a:extLst>
          </p:cNvPr>
          <p:cNvSpPr txBox="1"/>
          <p:nvPr/>
        </p:nvSpPr>
        <p:spPr>
          <a:xfrm>
            <a:off x="501191" y="4395602"/>
            <a:ext cx="5594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2- Calcule o Ponto de Equilíbrio Econômico da empresa MM Ltda.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0F6A439-91F4-6D43-4B4C-E85E17BA1C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191" y="5041428"/>
            <a:ext cx="3703163" cy="1275582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276E8B3E-585F-C842-3D49-B4A80CF364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59349" y="4304884"/>
            <a:ext cx="1717029" cy="1750208"/>
          </a:xfrm>
          <a:prstGeom prst="rect">
            <a:avLst/>
          </a:prstGeom>
        </p:spPr>
      </p:pic>
      <p:sp>
        <p:nvSpPr>
          <p:cNvPr id="25" name="Retângulo 24">
            <a:extLst>
              <a:ext uri="{FF2B5EF4-FFF2-40B4-BE49-F238E27FC236}">
                <a16:creationId xmlns:a16="http://schemas.microsoft.com/office/drawing/2014/main" id="{B710DE84-4DBF-18C0-AE16-8D4D8FCF614D}"/>
              </a:ext>
            </a:extLst>
          </p:cNvPr>
          <p:cNvSpPr/>
          <p:nvPr/>
        </p:nvSpPr>
        <p:spPr>
          <a:xfrm>
            <a:off x="10039546" y="5554049"/>
            <a:ext cx="1836832" cy="2350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096B1BE-F57D-0363-D0FE-FCC1DEB6B46E}"/>
              </a:ext>
            </a:extLst>
          </p:cNvPr>
          <p:cNvSpPr txBox="1"/>
          <p:nvPr/>
        </p:nvSpPr>
        <p:spPr>
          <a:xfrm>
            <a:off x="4399574" y="5463461"/>
            <a:ext cx="43893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PEE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     168.030 + (0,05 x 1.500.000) / 250 - 100  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E151D768-4DBB-C34D-E5F9-46ECEDCDAB9C}"/>
              </a:ext>
            </a:extLst>
          </p:cNvPr>
          <p:cNvSpPr txBox="1"/>
          <p:nvPr/>
        </p:nvSpPr>
        <p:spPr>
          <a:xfrm>
            <a:off x="4437281" y="5914209"/>
            <a:ext cx="3903633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PEE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     243.030  /  100    =  2.431 unidades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0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4A7FB-0A27-0087-F6B9-D9299789C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59271231-DAD9-3DD6-D011-5A9775E8CACD}"/>
              </a:ext>
            </a:extLst>
          </p:cNvPr>
          <p:cNvSpPr txBox="1"/>
          <p:nvPr/>
        </p:nvSpPr>
        <p:spPr>
          <a:xfrm>
            <a:off x="458821" y="209694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17- Os números da Empresa Agora Ltda se apresentaram a seguinte evolução no segundo semestre de 2023, comprado com o primeiro semestre do mesmo ano: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93FF984-6A42-4429-AE07-AEE07CE9516F}"/>
              </a:ext>
            </a:extLst>
          </p:cNvPr>
          <p:cNvSpPr txBox="1"/>
          <p:nvPr/>
        </p:nvSpPr>
        <p:spPr>
          <a:xfrm>
            <a:off x="458821" y="3579830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Sinalize se é verdadeiro (V) ou (falto (F) as afirmações abaixo: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D72CA81-6603-47E3-DD4B-906ECE139D3A}"/>
              </a:ext>
            </a:extLst>
          </p:cNvPr>
          <p:cNvSpPr txBox="1"/>
          <p:nvPr/>
        </p:nvSpPr>
        <p:spPr>
          <a:xfrm>
            <a:off x="458820" y="4035377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1-  (     ) A empresa foi mais eficiente na formação do lucro bruto no 2º. Semestre de 2021.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9415AC5-36F0-DC66-3872-276BCCB3EA83}"/>
              </a:ext>
            </a:extLst>
          </p:cNvPr>
          <p:cNvSpPr txBox="1"/>
          <p:nvPr/>
        </p:nvSpPr>
        <p:spPr>
          <a:xfrm>
            <a:off x="458819" y="4490924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2-  (     ) A empresa reduziu seu endividamento no 2º. Semestre de 2021.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4C4E87C-D692-5C7F-4E85-3B3561854696}"/>
              </a:ext>
            </a:extLst>
          </p:cNvPr>
          <p:cNvSpPr txBox="1"/>
          <p:nvPr/>
        </p:nvSpPr>
        <p:spPr>
          <a:xfrm>
            <a:off x="450965" y="4999971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3-  (     ) A empresa foi menos eficiente em 10% na formação do lucro antes de impostos de um semestre para outro.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965CD91-B9FA-235C-F405-9FE14DEF86E1}"/>
              </a:ext>
            </a:extLst>
          </p:cNvPr>
          <p:cNvSpPr txBox="1"/>
          <p:nvPr/>
        </p:nvSpPr>
        <p:spPr>
          <a:xfrm>
            <a:off x="452537" y="5481199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4-  (     ) A empresa foi mais eficiente na venda no 1º. Semestre de 2021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CC2091C1-5595-CE4C-0AAE-9924532ED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152" y="880684"/>
            <a:ext cx="4942871" cy="2295324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14CA123D-6101-3170-544D-608CC473DB65}"/>
              </a:ext>
            </a:extLst>
          </p:cNvPr>
          <p:cNvSpPr/>
          <p:nvPr/>
        </p:nvSpPr>
        <p:spPr>
          <a:xfrm>
            <a:off x="535152" y="1291472"/>
            <a:ext cx="4942871" cy="188453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980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845B5-FB28-A7DB-E550-C6BA20A15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CBA3D01-0C77-7BC6-1EDE-AD59851814DC}"/>
              </a:ext>
            </a:extLst>
          </p:cNvPr>
          <p:cNvSpPr txBox="1"/>
          <p:nvPr/>
        </p:nvSpPr>
        <p:spPr>
          <a:xfrm>
            <a:off x="395926" y="414779"/>
            <a:ext cx="5456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3- Calcule o Ponto de Equilíbrio Financeiro da empresa MM Ltda.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2C498A2-821D-15D3-FA1D-0563ABC3B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68" y="1003331"/>
            <a:ext cx="3558084" cy="98597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2ED1E651-159F-4C8C-0AE8-40355F9F07A4}"/>
              </a:ext>
            </a:extLst>
          </p:cNvPr>
          <p:cNvSpPr txBox="1"/>
          <p:nvPr/>
        </p:nvSpPr>
        <p:spPr>
          <a:xfrm>
            <a:off x="4374538" y="1131383"/>
            <a:ext cx="2696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Custo Fixo Desembolsáveis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C8E855C-D984-D596-6F17-4FDE8865A8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5114" y="789902"/>
            <a:ext cx="4058216" cy="990738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5F9E56-F333-1E9C-76A2-E9DF30AAF606}"/>
              </a:ext>
            </a:extLst>
          </p:cNvPr>
          <p:cNvSpPr txBox="1"/>
          <p:nvPr/>
        </p:nvSpPr>
        <p:spPr>
          <a:xfrm>
            <a:off x="10513343" y="1780640"/>
            <a:ext cx="90601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168.030,00</a:t>
            </a:r>
          </a:p>
          <a:p>
            <a:pPr marL="171450" indent="-171450">
              <a:buFontTx/>
              <a:buChar char="-"/>
            </a:pPr>
            <a:r>
              <a:rPr lang="pt-B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4.530,00</a:t>
            </a:r>
          </a:p>
          <a:p>
            <a:r>
              <a:rPr lang="pt-BR" sz="1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163.500,00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6239F723-00DA-8FBD-93D0-2F0B56105890}"/>
              </a:ext>
            </a:extLst>
          </p:cNvPr>
          <p:cNvCxnSpPr/>
          <p:nvPr/>
        </p:nvCxnSpPr>
        <p:spPr>
          <a:xfrm flipV="1">
            <a:off x="10513343" y="1585609"/>
            <a:ext cx="799925" cy="1950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006B6A5E-8330-853E-189F-E55105AFA771}"/>
              </a:ext>
            </a:extLst>
          </p:cNvPr>
          <p:cNvCxnSpPr/>
          <p:nvPr/>
        </p:nvCxnSpPr>
        <p:spPr>
          <a:xfrm>
            <a:off x="10513343" y="1545996"/>
            <a:ext cx="889987" cy="2346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FD259AE-4075-4E9B-C65F-4C189AC32241}"/>
              </a:ext>
            </a:extLst>
          </p:cNvPr>
          <p:cNvSpPr txBox="1"/>
          <p:nvPr/>
        </p:nvSpPr>
        <p:spPr>
          <a:xfrm>
            <a:off x="4374538" y="2226915"/>
            <a:ext cx="3506088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PEF = 163.500 / 100    =   1.635 unidades</a:t>
            </a:r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896C2389-941C-D048-9A21-AA155EB037EB}"/>
              </a:ext>
            </a:extLst>
          </p:cNvPr>
          <p:cNvCxnSpPr/>
          <p:nvPr/>
        </p:nvCxnSpPr>
        <p:spPr>
          <a:xfrm flipH="1">
            <a:off x="9832157" y="2189467"/>
            <a:ext cx="537328" cy="4123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D8FAE17A-12FF-3863-FDE9-D0E49E46C1D4}"/>
              </a:ext>
            </a:extLst>
          </p:cNvPr>
          <p:cNvSpPr txBox="1"/>
          <p:nvPr/>
        </p:nvSpPr>
        <p:spPr>
          <a:xfrm>
            <a:off x="9155499" y="2601798"/>
            <a:ext cx="2563522" cy="2308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 Fixo Desembolsáveis tira a depreciação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AA1EBEA-E079-91DF-4A07-024112185F3C}"/>
              </a:ext>
            </a:extLst>
          </p:cNvPr>
          <p:cNvSpPr txBox="1"/>
          <p:nvPr/>
        </p:nvSpPr>
        <p:spPr>
          <a:xfrm>
            <a:off x="492868" y="3975875"/>
            <a:ext cx="44406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4- Calcule a liquidez corrente da empresa MM Ltda.</a:t>
            </a: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E99D4CE4-7097-8622-BEAC-991B8FCAA1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868" y="4661933"/>
            <a:ext cx="3032503" cy="1161384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6EE7B654-A89F-FE75-96AF-042CA1ECA7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5114" y="4138915"/>
            <a:ext cx="4545109" cy="2269871"/>
          </a:xfrm>
          <a:prstGeom prst="rect">
            <a:avLst/>
          </a:prstGeom>
        </p:spPr>
      </p:pic>
      <p:sp>
        <p:nvSpPr>
          <p:cNvPr id="24" name="Elipse 23">
            <a:extLst>
              <a:ext uri="{FF2B5EF4-FFF2-40B4-BE49-F238E27FC236}">
                <a16:creationId xmlns:a16="http://schemas.microsoft.com/office/drawing/2014/main" id="{6B7E0874-79EF-32E4-8A5F-34EBA74308B3}"/>
              </a:ext>
            </a:extLst>
          </p:cNvPr>
          <p:cNvSpPr/>
          <p:nvPr/>
        </p:nvSpPr>
        <p:spPr>
          <a:xfrm>
            <a:off x="9030878" y="42326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A77F3195-2A57-69A9-C7C9-B6336D5263CE}"/>
              </a:ext>
            </a:extLst>
          </p:cNvPr>
          <p:cNvSpPr/>
          <p:nvPr/>
        </p:nvSpPr>
        <p:spPr>
          <a:xfrm>
            <a:off x="11313268" y="42326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D62A270-2695-5DFB-EE2F-1906558E67F0}"/>
              </a:ext>
            </a:extLst>
          </p:cNvPr>
          <p:cNvSpPr txBox="1"/>
          <p:nvPr/>
        </p:nvSpPr>
        <p:spPr>
          <a:xfrm>
            <a:off x="3819928" y="5071407"/>
            <a:ext cx="2406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LC = 1.443.330   /   746.520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CE60AB7C-2F82-E98A-A4D5-496FF1D40060}"/>
              </a:ext>
            </a:extLst>
          </p:cNvPr>
          <p:cNvSpPr txBox="1"/>
          <p:nvPr/>
        </p:nvSpPr>
        <p:spPr>
          <a:xfrm>
            <a:off x="3839536" y="5546892"/>
            <a:ext cx="965329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LC = 1,93</a:t>
            </a:r>
          </a:p>
        </p:txBody>
      </p:sp>
    </p:spTree>
    <p:extLst>
      <p:ext uri="{BB962C8B-B14F-4D97-AF65-F5344CB8AC3E}">
        <p14:creationId xmlns:p14="http://schemas.microsoft.com/office/powerpoint/2010/main" val="2553795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23E53-0EA8-AA23-B31F-018968875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A8FEA96-3886-5A1D-7940-9DE33686B3AF}"/>
              </a:ext>
            </a:extLst>
          </p:cNvPr>
          <p:cNvSpPr txBox="1"/>
          <p:nvPr/>
        </p:nvSpPr>
        <p:spPr>
          <a:xfrm>
            <a:off x="408027" y="403116"/>
            <a:ext cx="4014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5- Calcule a liquidez seca da empresa MM Ltda.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6A11C27-2283-6753-9571-32233C73D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806" y="970927"/>
            <a:ext cx="3325665" cy="105242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D8AFC36-E30A-B6CC-B851-B8A47C0C1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9667" y="403116"/>
            <a:ext cx="4545109" cy="2269871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29FC352D-8DB4-C102-E724-A1ABFEA50641}"/>
              </a:ext>
            </a:extLst>
          </p:cNvPr>
          <p:cNvSpPr/>
          <p:nvPr/>
        </p:nvSpPr>
        <p:spPr>
          <a:xfrm>
            <a:off x="9231513" y="4968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9D6AD95-B9E2-3367-6B4C-EA31AED8ADAF}"/>
              </a:ext>
            </a:extLst>
          </p:cNvPr>
          <p:cNvSpPr/>
          <p:nvPr/>
        </p:nvSpPr>
        <p:spPr>
          <a:xfrm>
            <a:off x="11507821" y="496836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F52F969-333F-63C5-6BF8-C53B973FAC49}"/>
              </a:ext>
            </a:extLst>
          </p:cNvPr>
          <p:cNvSpPr txBox="1"/>
          <p:nvPr/>
        </p:nvSpPr>
        <p:spPr>
          <a:xfrm>
            <a:off x="4053391" y="1343251"/>
            <a:ext cx="3241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LS = 1.443.330 – 370.530   /   746.520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4177CFB-B6DB-CA84-7803-14D494396327}"/>
              </a:ext>
            </a:extLst>
          </p:cNvPr>
          <p:cNvSpPr txBox="1"/>
          <p:nvPr/>
        </p:nvSpPr>
        <p:spPr>
          <a:xfrm>
            <a:off x="4053391" y="1869464"/>
            <a:ext cx="965329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LC = 1,44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407F166-2AB6-2937-5971-B28ACB0F242F}"/>
              </a:ext>
            </a:extLst>
          </p:cNvPr>
          <p:cNvSpPr txBox="1"/>
          <p:nvPr/>
        </p:nvSpPr>
        <p:spPr>
          <a:xfrm>
            <a:off x="408027" y="3600374"/>
            <a:ext cx="4312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6- Calcule a liquidez imediata da empresa MM Ltda.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921267EA-4795-6C5F-643A-6D07E4D767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806" y="4509054"/>
            <a:ext cx="3025319" cy="976118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56B2638B-3AB6-F18C-4486-1E6E6970D57F}"/>
              </a:ext>
            </a:extLst>
          </p:cNvPr>
          <p:cNvSpPr txBox="1"/>
          <p:nvPr/>
        </p:nvSpPr>
        <p:spPr>
          <a:xfrm>
            <a:off x="3753304" y="4680760"/>
            <a:ext cx="37769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LI = 12.000 + 380.300 + 420.000  /   746.520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50B7AEDF-06C9-F6A2-6EF4-AB9A0B58B42A}"/>
              </a:ext>
            </a:extLst>
          </p:cNvPr>
          <p:cNvSpPr txBox="1"/>
          <p:nvPr/>
        </p:nvSpPr>
        <p:spPr>
          <a:xfrm>
            <a:off x="3753304" y="5206973"/>
            <a:ext cx="885179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LI = 1,09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8E4A4459-12CF-16B8-5318-069338270A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576" y="3754262"/>
            <a:ext cx="4545109" cy="2269871"/>
          </a:xfrm>
          <a:prstGeom prst="rect">
            <a:avLst/>
          </a:prstGeom>
        </p:spPr>
      </p:pic>
      <p:sp>
        <p:nvSpPr>
          <p:cNvPr id="16" name="Elipse 15">
            <a:extLst>
              <a:ext uri="{FF2B5EF4-FFF2-40B4-BE49-F238E27FC236}">
                <a16:creationId xmlns:a16="http://schemas.microsoft.com/office/drawing/2014/main" id="{44863CE5-BE39-099E-51C2-8F3EF5426AC3}"/>
              </a:ext>
            </a:extLst>
          </p:cNvPr>
          <p:cNvSpPr/>
          <p:nvPr/>
        </p:nvSpPr>
        <p:spPr>
          <a:xfrm>
            <a:off x="11491742" y="3818597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F6B57ECA-0DE8-8CDB-0453-C651284EB623}"/>
              </a:ext>
            </a:extLst>
          </p:cNvPr>
          <p:cNvSpPr/>
          <p:nvPr/>
        </p:nvSpPr>
        <p:spPr>
          <a:xfrm>
            <a:off x="7471576" y="4024123"/>
            <a:ext cx="2275739" cy="3876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724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03C28-62A7-460F-A543-7AFD025BD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610DF33-02CE-889A-E08B-6D5D2438F347}"/>
              </a:ext>
            </a:extLst>
          </p:cNvPr>
          <p:cNvSpPr txBox="1"/>
          <p:nvPr/>
        </p:nvSpPr>
        <p:spPr>
          <a:xfrm>
            <a:off x="408027" y="403116"/>
            <a:ext cx="5386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7- Calcule o Índice de Endividamento Geral da empresa MM Ltda.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4A9CABC-AE04-3082-CE99-ABBF49834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27" y="1012386"/>
            <a:ext cx="3306269" cy="972056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2070C181-6C10-AF6D-AD81-15345EC4BF64}"/>
              </a:ext>
            </a:extLst>
          </p:cNvPr>
          <p:cNvSpPr txBox="1"/>
          <p:nvPr/>
        </p:nvSpPr>
        <p:spPr>
          <a:xfrm>
            <a:off x="3805712" y="1344525"/>
            <a:ext cx="3236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746.520 + 534.430  /  3.559.030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CD08CF97-4E44-5CE0-4B70-38DB5CAAF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1003" y="403116"/>
            <a:ext cx="4545109" cy="2269871"/>
          </a:xfrm>
          <a:prstGeom prst="rect">
            <a:avLst/>
          </a:prstGeom>
        </p:spPr>
      </p:pic>
      <p:sp>
        <p:nvSpPr>
          <p:cNvPr id="20" name="Elipse 19">
            <a:extLst>
              <a:ext uri="{FF2B5EF4-FFF2-40B4-BE49-F238E27FC236}">
                <a16:creationId xmlns:a16="http://schemas.microsoft.com/office/drawing/2014/main" id="{C9DBFEAA-A9A5-306C-4316-B173FD6AF614}"/>
              </a:ext>
            </a:extLst>
          </p:cNvPr>
          <p:cNvSpPr/>
          <p:nvPr/>
        </p:nvSpPr>
        <p:spPr>
          <a:xfrm>
            <a:off x="11501169" y="467451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4F1072B5-9685-4117-1463-3F6EE38D4943}"/>
              </a:ext>
            </a:extLst>
          </p:cNvPr>
          <p:cNvSpPr/>
          <p:nvPr/>
        </p:nvSpPr>
        <p:spPr>
          <a:xfrm>
            <a:off x="11501169" y="13919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5C6391C4-8293-F56F-7AA2-E05F40195495}"/>
              </a:ext>
            </a:extLst>
          </p:cNvPr>
          <p:cNvSpPr/>
          <p:nvPr/>
        </p:nvSpPr>
        <p:spPr>
          <a:xfrm>
            <a:off x="9169095" y="2449356"/>
            <a:ext cx="584462" cy="2922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A822BB5-6FD5-7B1C-17C5-86E1804C6DED}"/>
              </a:ext>
            </a:extLst>
          </p:cNvPr>
          <p:cNvSpPr txBox="1"/>
          <p:nvPr/>
        </p:nvSpPr>
        <p:spPr>
          <a:xfrm>
            <a:off x="3940269" y="1830553"/>
            <a:ext cx="10951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 0,36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6754D252-7990-9AB8-8230-447281770473}"/>
              </a:ext>
            </a:extLst>
          </p:cNvPr>
          <p:cNvSpPr txBox="1"/>
          <p:nvPr/>
        </p:nvSpPr>
        <p:spPr>
          <a:xfrm>
            <a:off x="408026" y="3675788"/>
            <a:ext cx="11192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8-  Como ficaria o Índice de Endividamento Geral da empresa MM Ltda se a empresa comprasse uma máquina no valor de $ 500.000 com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    pagamento de 50% a vista e o restante em 12 vezes</a:t>
            </a: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82809E9A-0647-2F74-D91D-BA2ECF8D7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26" y="4429017"/>
            <a:ext cx="3306269" cy="972056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D1B7804E-F604-1C56-6EDD-F06E7B47D2E6}"/>
              </a:ext>
            </a:extLst>
          </p:cNvPr>
          <p:cNvSpPr txBox="1"/>
          <p:nvPr/>
        </p:nvSpPr>
        <p:spPr>
          <a:xfrm>
            <a:off x="477511" y="5779106"/>
            <a:ext cx="3286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996.520 + 534.430  / 3.809.030</a:t>
            </a:r>
          </a:p>
        </p:txBody>
      </p:sp>
      <p:pic>
        <p:nvPicPr>
          <p:cNvPr id="41" name="Imagem 40">
            <a:extLst>
              <a:ext uri="{FF2B5EF4-FFF2-40B4-BE49-F238E27FC236}">
                <a16:creationId xmlns:a16="http://schemas.microsoft.com/office/drawing/2014/main" id="{66557E45-C48E-E4B1-F107-73A9B280A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8502" y="4271227"/>
            <a:ext cx="4390109" cy="2259691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F976594B-B473-ED37-0B55-C79B4212D83F}"/>
              </a:ext>
            </a:extLst>
          </p:cNvPr>
          <p:cNvSpPr txBox="1"/>
          <p:nvPr/>
        </p:nvSpPr>
        <p:spPr>
          <a:xfrm>
            <a:off x="477511" y="6227051"/>
            <a:ext cx="10951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 0,40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B5485E74-83D2-06A8-A35F-0EC991F14B79}"/>
              </a:ext>
            </a:extLst>
          </p:cNvPr>
          <p:cNvSpPr/>
          <p:nvPr/>
        </p:nvSpPr>
        <p:spPr>
          <a:xfrm>
            <a:off x="9181621" y="4573111"/>
            <a:ext cx="584462" cy="2922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9DD8894F-7469-B8D2-2FD8-627C1ED8A43F}"/>
              </a:ext>
            </a:extLst>
          </p:cNvPr>
          <p:cNvSpPr/>
          <p:nvPr/>
        </p:nvSpPr>
        <p:spPr>
          <a:xfrm>
            <a:off x="9165345" y="6136328"/>
            <a:ext cx="584462" cy="2922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F6BAE347-8D30-FDF8-FD9E-6414B2545160}"/>
              </a:ext>
            </a:extLst>
          </p:cNvPr>
          <p:cNvSpPr/>
          <p:nvPr/>
        </p:nvSpPr>
        <p:spPr>
          <a:xfrm>
            <a:off x="11378627" y="4356830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B2D2B71C-977A-AC70-7BB8-F0228F458A5C}"/>
              </a:ext>
            </a:extLst>
          </p:cNvPr>
          <p:cNvSpPr/>
          <p:nvPr/>
        </p:nvSpPr>
        <p:spPr>
          <a:xfrm>
            <a:off x="11378627" y="5254956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1307AB41-F0F2-9A45-55EA-5F4A1E3A958D}"/>
              </a:ext>
            </a:extLst>
          </p:cNvPr>
          <p:cNvSpPr/>
          <p:nvPr/>
        </p:nvSpPr>
        <p:spPr>
          <a:xfrm>
            <a:off x="11441650" y="4898982"/>
            <a:ext cx="584462" cy="2922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478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E2BC1-6634-2AE7-06F7-DB10C0B07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964C4E1-8155-89D6-DFA9-25CE43B7A1CC}"/>
              </a:ext>
            </a:extLst>
          </p:cNvPr>
          <p:cNvSpPr txBox="1"/>
          <p:nvPr/>
        </p:nvSpPr>
        <p:spPr>
          <a:xfrm>
            <a:off x="408027" y="403116"/>
            <a:ext cx="7095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9- Qual é a proporção de capital de terceiros em relação ao capital próprio da Empresa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MM Ltda?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E757E2C-37DA-C3BA-9B1C-372FEA95E1FB}"/>
              </a:ext>
            </a:extLst>
          </p:cNvPr>
          <p:cNvSpPr txBox="1"/>
          <p:nvPr/>
        </p:nvSpPr>
        <p:spPr>
          <a:xfrm>
            <a:off x="3587996" y="1217878"/>
            <a:ext cx="333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IPCT = 746.520 + 534.430  /  2.278.080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11CE352-AFBC-8112-D6DD-F3AE3459C54F}"/>
              </a:ext>
            </a:extLst>
          </p:cNvPr>
          <p:cNvSpPr txBox="1"/>
          <p:nvPr/>
        </p:nvSpPr>
        <p:spPr>
          <a:xfrm>
            <a:off x="3722552" y="1703906"/>
            <a:ext cx="2268945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 0,5623 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56,23%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05FF230-7BEC-532B-B6C6-699124018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003" y="403116"/>
            <a:ext cx="4545109" cy="2269871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249CA051-FFEF-590A-8359-698F43FAE4E5}"/>
              </a:ext>
            </a:extLst>
          </p:cNvPr>
          <p:cNvSpPr/>
          <p:nvPr/>
        </p:nvSpPr>
        <p:spPr>
          <a:xfrm>
            <a:off x="11501169" y="467451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CE343CF8-9F6F-995F-5441-B377918722F6}"/>
              </a:ext>
            </a:extLst>
          </p:cNvPr>
          <p:cNvSpPr/>
          <p:nvPr/>
        </p:nvSpPr>
        <p:spPr>
          <a:xfrm>
            <a:off x="11501169" y="13919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18FE4E67-D26E-A599-4B18-0F0E15086133}"/>
              </a:ext>
            </a:extLst>
          </p:cNvPr>
          <p:cNvSpPr/>
          <p:nvPr/>
        </p:nvSpPr>
        <p:spPr>
          <a:xfrm>
            <a:off x="11471410" y="1865567"/>
            <a:ext cx="584462" cy="2922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4A1E9AFD-76E8-E179-0A9A-3E6DDC78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13" y="1217878"/>
            <a:ext cx="3267864" cy="904152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1C33A3BF-3536-1B24-F41B-C9739252E981}"/>
              </a:ext>
            </a:extLst>
          </p:cNvPr>
          <p:cNvSpPr txBox="1"/>
          <p:nvPr/>
        </p:nvSpPr>
        <p:spPr>
          <a:xfrm>
            <a:off x="385791" y="3427873"/>
            <a:ext cx="8517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10- Qual é a proporção de ativos da Empresa MM Ltda está comprometida com dívidas de curto prazo?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3956F527-206F-01C7-BBFB-FFF163258D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614" y="3951617"/>
            <a:ext cx="3560100" cy="904152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FCCAA36D-6A20-1620-56D3-807F6197518F}"/>
              </a:ext>
            </a:extLst>
          </p:cNvPr>
          <p:cNvSpPr txBox="1"/>
          <p:nvPr/>
        </p:nvSpPr>
        <p:spPr>
          <a:xfrm>
            <a:off x="4001653" y="4061964"/>
            <a:ext cx="2494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IECP = 746.520  /  3.559.030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6E866699-E1D1-419F-B512-45F636E99075}"/>
              </a:ext>
            </a:extLst>
          </p:cNvPr>
          <p:cNvSpPr txBox="1"/>
          <p:nvPr/>
        </p:nvSpPr>
        <p:spPr>
          <a:xfrm>
            <a:off x="4136209" y="4547992"/>
            <a:ext cx="2268945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 0,2098 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20,98%</a:t>
            </a: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00818715-5227-19FA-9E1D-4EC1ED925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7372" y="3906557"/>
            <a:ext cx="4545109" cy="2269871"/>
          </a:xfrm>
          <a:prstGeom prst="rect">
            <a:avLst/>
          </a:prstGeom>
        </p:spPr>
      </p:pic>
      <p:sp>
        <p:nvSpPr>
          <p:cNvPr id="30" name="Elipse 29">
            <a:extLst>
              <a:ext uri="{FF2B5EF4-FFF2-40B4-BE49-F238E27FC236}">
                <a16:creationId xmlns:a16="http://schemas.microsoft.com/office/drawing/2014/main" id="{9C5D6E54-EF14-2A8F-878D-A54A2C5B767D}"/>
              </a:ext>
            </a:extLst>
          </p:cNvPr>
          <p:cNvSpPr/>
          <p:nvPr/>
        </p:nvSpPr>
        <p:spPr>
          <a:xfrm>
            <a:off x="11607538" y="3970892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42CA6EB7-D178-3297-1C7C-E621AF0E8CBE}"/>
              </a:ext>
            </a:extLst>
          </p:cNvPr>
          <p:cNvSpPr/>
          <p:nvPr/>
        </p:nvSpPr>
        <p:spPr>
          <a:xfrm>
            <a:off x="9275464" y="5957821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62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11384-5C46-85FC-B8CE-F5D086968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B12DE76-B640-3077-74BD-9F192214117E}"/>
              </a:ext>
            </a:extLst>
          </p:cNvPr>
          <p:cNvSpPr txBox="1"/>
          <p:nvPr/>
        </p:nvSpPr>
        <p:spPr>
          <a:xfrm>
            <a:off x="396596" y="428897"/>
            <a:ext cx="65128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11- Qual é o Índice de Endividamento de Longo Prazo Empresa MM Ltda?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0CF3933-4B37-128F-D7BF-BEE3B6410995}"/>
              </a:ext>
            </a:extLst>
          </p:cNvPr>
          <p:cNvSpPr txBox="1"/>
          <p:nvPr/>
        </p:nvSpPr>
        <p:spPr>
          <a:xfrm>
            <a:off x="3953758" y="1217878"/>
            <a:ext cx="2632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IPCT =  534.430  /  3.559.030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8B8B10C-D125-23E1-F92E-2BD3D8D3E8E7}"/>
              </a:ext>
            </a:extLst>
          </p:cNvPr>
          <p:cNvSpPr txBox="1"/>
          <p:nvPr/>
        </p:nvSpPr>
        <p:spPr>
          <a:xfrm>
            <a:off x="4088314" y="1703906"/>
            <a:ext cx="2268945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IEG =  0,1502 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15,02%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5FE9755-51B1-E4C7-181C-FB9C877FF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003" y="403116"/>
            <a:ext cx="4545109" cy="2269871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EF8200F3-5FF5-CDD2-45FC-340D3F1890F4}"/>
              </a:ext>
            </a:extLst>
          </p:cNvPr>
          <p:cNvSpPr/>
          <p:nvPr/>
        </p:nvSpPr>
        <p:spPr>
          <a:xfrm>
            <a:off x="9169095" y="2438164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B5772657-66B1-9E21-5327-D4BFA2385772}"/>
              </a:ext>
            </a:extLst>
          </p:cNvPr>
          <p:cNvSpPr/>
          <p:nvPr/>
        </p:nvSpPr>
        <p:spPr>
          <a:xfrm>
            <a:off x="11501169" y="1391935"/>
            <a:ext cx="584462" cy="292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88C903B-04F2-5448-4C9C-01B82495A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88" y="1217878"/>
            <a:ext cx="3746754" cy="80243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4208E8E-81A7-FEB1-0D76-9877574F22A1}"/>
              </a:ext>
            </a:extLst>
          </p:cNvPr>
          <p:cNvSpPr txBox="1"/>
          <p:nvPr/>
        </p:nvSpPr>
        <p:spPr>
          <a:xfrm>
            <a:off x="354318" y="3275111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12- Indique as movimentações contábeis para: Integralização de capital de R$ 60.000,00 onde os sócios depositam 100% do mesmo em Banco.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37305101-C276-D3D6-D6AF-A8CDC2BA92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5091" y="4064092"/>
            <a:ext cx="4041054" cy="251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52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098C7-CC98-1690-496D-3C6BAA8C1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A94E3D4-F3EF-9F60-2429-BC65152C383C}"/>
              </a:ext>
            </a:extLst>
          </p:cNvPr>
          <p:cNvSpPr txBox="1"/>
          <p:nvPr/>
        </p:nvSpPr>
        <p:spPr>
          <a:xfrm>
            <a:off x="458821" y="209694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13- Após o último ato realizado pelos sócios, como se comportam as contas do balanço após a compra de uma máquina a vista no valor de R$ 10.000?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F9A0A20F-A2A1-50C4-D7D3-C02981741F0D}"/>
              </a:ext>
            </a:extLst>
          </p:cNvPr>
          <p:cNvSpPr/>
          <p:nvPr/>
        </p:nvSpPr>
        <p:spPr>
          <a:xfrm>
            <a:off x="5347063" y="1907180"/>
            <a:ext cx="670560" cy="30777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E5C2BA3-B93F-E29D-9FB5-4C3AC7091E7F}"/>
              </a:ext>
            </a:extLst>
          </p:cNvPr>
          <p:cNvSpPr txBox="1"/>
          <p:nvPr/>
        </p:nvSpPr>
        <p:spPr>
          <a:xfrm>
            <a:off x="393507" y="3436751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14- Após o último ato realizado pelos sócios, como se comportam as contas do balanço após a compra de matéria prima a prazo no valor de R$ 40.000,00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60828A9-E360-3003-68EF-0E3943FBB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966" y="778630"/>
            <a:ext cx="4041054" cy="2517565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02A98B6E-85BA-3806-052D-030FD645F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163" y="802285"/>
            <a:ext cx="3883477" cy="2517565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D2414989-CDDA-1EAB-3023-CA2A655C82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95" y="4146243"/>
            <a:ext cx="3883477" cy="2517565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4E962BE8-6D48-377C-4E9F-42A38E9379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4759" y="4100527"/>
            <a:ext cx="4211638" cy="268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117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E7751-FD35-A513-6766-5D351B147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9AF2898-8BE2-C627-AFBB-3384332E726A}"/>
              </a:ext>
            </a:extLst>
          </p:cNvPr>
          <p:cNvSpPr txBox="1"/>
          <p:nvPr/>
        </p:nvSpPr>
        <p:spPr>
          <a:xfrm>
            <a:off x="458821" y="209694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15- Após o último ato realizado pelos sócios, como se comportam as contas do balanço após a compra de uma máquina a vista no valor de R$ 10.000?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02A2E01E-65A8-8739-7EA2-7A671F2CB6DD}"/>
              </a:ext>
            </a:extLst>
          </p:cNvPr>
          <p:cNvSpPr/>
          <p:nvPr/>
        </p:nvSpPr>
        <p:spPr>
          <a:xfrm>
            <a:off x="5312229" y="2177146"/>
            <a:ext cx="670560" cy="307777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5B50FF6-AF92-430A-BC34-3650F20CB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32" y="1048596"/>
            <a:ext cx="4041054" cy="2517565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470D2752-4B29-E042-833C-D21FE1902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3329" y="1072251"/>
            <a:ext cx="3883477" cy="251756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9C93C20-B3F7-A9C0-5A05-75200CE35F3B}"/>
              </a:ext>
            </a:extLst>
          </p:cNvPr>
          <p:cNvSpPr txBox="1"/>
          <p:nvPr/>
        </p:nvSpPr>
        <p:spPr>
          <a:xfrm>
            <a:off x="524136" y="4228700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16- Qual seria o lucro bruto da Empresa MM no momento em que sua venda batesse 5.000 unidades vendidas?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3531736-4A18-9819-FDAD-ACFED3AB33D5}"/>
              </a:ext>
            </a:extLst>
          </p:cNvPr>
          <p:cNvSpPr txBox="1"/>
          <p:nvPr/>
        </p:nvSpPr>
        <p:spPr>
          <a:xfrm>
            <a:off x="524136" y="4856504"/>
            <a:ext cx="3734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Preço de venda por unidade = R$ 250,00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Custo unitário por unidade = R$ 150,00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Quantidade vendida = 5.000 unidades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06DC435-E6C0-ECE4-E66B-17C7FDED3EE1}"/>
              </a:ext>
            </a:extLst>
          </p:cNvPr>
          <p:cNvSpPr txBox="1"/>
          <p:nvPr/>
        </p:nvSpPr>
        <p:spPr>
          <a:xfrm>
            <a:off x="4908901" y="4832884"/>
            <a:ext cx="37343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Lucro Bruto =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Qde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 Unidades X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Mcu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Lucro Bruto = 5.000 X (250 – 150)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CBF49D1-EEAE-97EB-23C5-E67591CFF973}"/>
              </a:ext>
            </a:extLst>
          </p:cNvPr>
          <p:cNvSpPr txBox="1"/>
          <p:nvPr/>
        </p:nvSpPr>
        <p:spPr>
          <a:xfrm>
            <a:off x="4908901" y="5785749"/>
            <a:ext cx="2523019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Lucro Bruto = R$ 500.000,00</a:t>
            </a:r>
          </a:p>
        </p:txBody>
      </p:sp>
    </p:spTree>
    <p:extLst>
      <p:ext uri="{BB962C8B-B14F-4D97-AF65-F5344CB8AC3E}">
        <p14:creationId xmlns:p14="http://schemas.microsoft.com/office/powerpoint/2010/main" val="301143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AC492-2FF3-96D5-49BE-40093BDC2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3B9EF065-B732-ABED-C92B-0BD34FF9627A}"/>
              </a:ext>
            </a:extLst>
          </p:cNvPr>
          <p:cNvSpPr txBox="1"/>
          <p:nvPr/>
        </p:nvSpPr>
        <p:spPr>
          <a:xfrm>
            <a:off x="458821" y="209694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17- Os números da Empresa Dois Ltda se apresentaram a seguinte evolução no segundo semestre de 2023, comprado com o primeiro semestre do mesmo ano:</a:t>
            </a: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304D3CD3-A5B3-98E8-F861-BD85846C59D9}"/>
              </a:ext>
            </a:extLst>
          </p:cNvPr>
          <p:cNvGrpSpPr/>
          <p:nvPr/>
        </p:nvGrpSpPr>
        <p:grpSpPr>
          <a:xfrm>
            <a:off x="569520" y="806618"/>
            <a:ext cx="4255566" cy="2471553"/>
            <a:chOff x="5622287" y="1233181"/>
            <a:chExt cx="4255566" cy="2471553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8DC2B8FF-32EC-3657-8766-B08ED6023D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22287" y="1233181"/>
              <a:ext cx="4246139" cy="2471553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802EA556-311C-F882-9EB5-6823E346B6B0}"/>
                </a:ext>
              </a:extLst>
            </p:cNvPr>
            <p:cNvSpPr/>
            <p:nvPr/>
          </p:nvSpPr>
          <p:spPr>
            <a:xfrm>
              <a:off x="5631714" y="1233181"/>
              <a:ext cx="4246139" cy="24715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9D1E895A-9C91-7E92-47A8-67186CB2ED9F}"/>
              </a:ext>
            </a:extLst>
          </p:cNvPr>
          <p:cNvSpPr txBox="1"/>
          <p:nvPr/>
        </p:nvSpPr>
        <p:spPr>
          <a:xfrm>
            <a:off x="458821" y="3579830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Sinalize se é verdadeiro (V) ou (falto (F) as afirmações abaixo: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BD27B37-71D2-6CFC-A21A-37E377EC48EF}"/>
              </a:ext>
            </a:extLst>
          </p:cNvPr>
          <p:cNvSpPr txBox="1"/>
          <p:nvPr/>
        </p:nvSpPr>
        <p:spPr>
          <a:xfrm>
            <a:off x="458820" y="4035377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1-  (     ) A empresa foi mais eficiente na compra de  matéria-prima no segundo semestre de 2023.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CCBA607-A3DF-3237-13BC-F653394A5F2B}"/>
              </a:ext>
            </a:extLst>
          </p:cNvPr>
          <p:cNvSpPr txBox="1"/>
          <p:nvPr/>
        </p:nvSpPr>
        <p:spPr>
          <a:xfrm>
            <a:off x="458819" y="4490924"/>
            <a:ext cx="10453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2-  (     ) O lucro operacional do segundo semestre ficou muito em linha com o primeiro semestre pois o ganho de eficiência na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compra de matéria-prima foi praticamente eliminado por conta do aumento no volume de vendas canceladas.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BB6D73B-D188-050B-BB68-372773CA34E0}"/>
              </a:ext>
            </a:extLst>
          </p:cNvPr>
          <p:cNvSpPr txBox="1"/>
          <p:nvPr/>
        </p:nvSpPr>
        <p:spPr>
          <a:xfrm>
            <a:off x="450965" y="5094241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3-  (     ) O aumento relativo das despesas de vendas foi maior do que o aumento das vendas em 8%.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B573803-4AF1-8E88-8586-DD00AF428C5C}"/>
              </a:ext>
            </a:extLst>
          </p:cNvPr>
          <p:cNvSpPr txBox="1"/>
          <p:nvPr/>
        </p:nvSpPr>
        <p:spPr>
          <a:xfrm>
            <a:off x="452537" y="5575469"/>
            <a:ext cx="1045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4-  (     ) A empresa teve aumento do seu endividamento no segundo semestre de 2023.</a:t>
            </a:r>
          </a:p>
        </p:txBody>
      </p:sp>
    </p:spTree>
    <p:extLst>
      <p:ext uri="{BB962C8B-B14F-4D97-AF65-F5344CB8AC3E}">
        <p14:creationId xmlns:p14="http://schemas.microsoft.com/office/powerpoint/2010/main" val="3722587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760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Jorge Fernandes</dc:creator>
  <cp:lastModifiedBy>Jorge Fernandes</cp:lastModifiedBy>
  <cp:revision>36</cp:revision>
  <dcterms:created xsi:type="dcterms:W3CDTF">2024-11-21T12:00:16Z</dcterms:created>
  <dcterms:modified xsi:type="dcterms:W3CDTF">2024-11-28T11:55:51Z</dcterms:modified>
</cp:coreProperties>
</file>