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4630400" cy="8229600"/>
  <p:notesSz cx="8229600" cy="14630400"/>
  <p:embeddedFontLst>
    <p:embeddedFont>
      <p:font typeface="Nunito Semi Bold" panose="020B0604020202020204" charset="0"/>
      <p:regular r:id="rId1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5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393405"/>
            <a:ext cx="7468553" cy="1618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Ciclos Econômicos e Estratégia Empresarial</a:t>
            </a:r>
          </a:p>
          <a:p>
            <a:pPr marL="0" indent="0" algn="ctr">
              <a:lnSpc>
                <a:spcPts val="5500"/>
              </a:lnSpc>
              <a:buNone/>
            </a:pPr>
            <a:r>
              <a:rPr lang="en-US" sz="1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Artigo Ciclos e Estratégia, </a:t>
            </a:r>
            <a:r>
              <a:rPr lang="pt-BR" sz="1400" b="0" i="0" u="none" strike="noStrike" baseline="0" dirty="0">
                <a:solidFill>
                  <a:srgbClr val="A80E12"/>
                </a:solidFill>
                <a:latin typeface="Arial" panose="020B0604020202020204" pitchFamily="34" charset="0"/>
              </a:rPr>
              <a:t>por Carlos Osmar Bertero </a:t>
            </a:r>
            <a:r>
              <a:rPr lang="pt-BR" sz="1400" b="0" i="0" u="none" strike="noStrike" baseline="0" dirty="0">
                <a:solidFill>
                  <a:srgbClr val="231F20"/>
                </a:solidFill>
                <a:latin typeface="Arial" panose="020B0604020202020204" pitchFamily="34" charset="0"/>
              </a:rPr>
              <a:t>FGV-EAESP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3562112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Os ciclos econômicos representam períodos de crescimento ou recesso na economia. Para empresas, significam oportunidades ou ameaças.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55909" y="5299108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3000"/>
              </a:lnSpc>
              <a:buNone/>
            </a:pPr>
            <a:r>
              <a:rPr lang="en-US" sz="185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Empreendedores devem considerá-los ao elaborar análises estratégicas. Vamos explorar como esses ciclos influenciam as áreas estratégicas das empresas.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82A8049-C6DB-2204-B8C8-DE4CF69AD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289" y="1180671"/>
            <a:ext cx="4736202" cy="5528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210246"/>
            <a:ext cx="808660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Impactos na Gestão de Pessoas</a:t>
            </a:r>
          </a:p>
        </p:txBody>
      </p:sp>
      <p:sp>
        <p:nvSpPr>
          <p:cNvPr id="4" name="Text 1"/>
          <p:cNvSpPr/>
          <p:nvPr/>
        </p:nvSpPr>
        <p:spPr>
          <a:xfrm>
            <a:off x="837724" y="5293876"/>
            <a:ext cx="35568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Organizacional Tenso</a:t>
            </a:r>
          </a:p>
        </p:txBody>
      </p:sp>
      <p:sp>
        <p:nvSpPr>
          <p:cNvPr id="5" name="Text 2"/>
          <p:cNvSpPr/>
          <p:nvPr/>
        </p:nvSpPr>
        <p:spPr>
          <a:xfrm>
            <a:off x="837724" y="5789414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Medidas para aumento de eficiência e produtividade impõem sobrecarga às pessoas.</a:t>
            </a: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659" y="2144149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293876"/>
            <a:ext cx="382262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 de Insatisfação</a:t>
            </a:r>
          </a:p>
        </p:txBody>
      </p:sp>
      <p:sp>
        <p:nvSpPr>
          <p:cNvPr id="8" name="Text 4"/>
          <p:cNvSpPr/>
          <p:nvPr/>
        </p:nvSpPr>
        <p:spPr>
          <a:xfrm>
            <a:off x="5275659" y="5789414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Insegurança e estresse são consequências das pressões por resultados.</a:t>
            </a:r>
          </a:p>
        </p:txBody>
      </p:sp>
      <p:sp>
        <p:nvSpPr>
          <p:cNvPr id="10" name="Text 5"/>
          <p:cNvSpPr/>
          <p:nvPr/>
        </p:nvSpPr>
        <p:spPr>
          <a:xfrm>
            <a:off x="9713595" y="5293995"/>
            <a:ext cx="305335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Sobrecarga de Trabalho</a:t>
            </a:r>
          </a:p>
        </p:txBody>
      </p:sp>
      <p:sp>
        <p:nvSpPr>
          <p:cNvPr id="11" name="Text 6"/>
          <p:cNvSpPr/>
          <p:nvPr/>
        </p:nvSpPr>
        <p:spPr>
          <a:xfrm>
            <a:off x="9713595" y="5789533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Busca por produtividade gera pressão constante sobre colaboradores.</a:t>
            </a:r>
          </a:p>
        </p:txBody>
      </p:sp>
      <p:pic>
        <p:nvPicPr>
          <p:cNvPr id="12" name="Picture 2" descr="UMC">
            <a:extLst>
              <a:ext uri="{FF2B5EF4-FFF2-40B4-BE49-F238E27FC236}">
                <a16:creationId xmlns:a16="http://schemas.microsoft.com/office/drawing/2014/main" id="{5A874719-5E9A-2B4B-FCC5-3AE3E55BF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53163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97E9CCFA-9904-C99E-E05A-8D3A92B41F52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B7BA73F-5BCB-8656-D67C-409A42B71E32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9FA742E-D2FD-D42B-3469-B4ADC4A5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364" y="2144149"/>
            <a:ext cx="3905250" cy="25336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B0216E1-93D2-6A72-011E-490D8ACAE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292" y="2144149"/>
            <a:ext cx="3725503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190415"/>
            <a:ext cx="871049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Determinismo X Espontaneidade</a:t>
            </a:r>
          </a:p>
        </p:txBody>
      </p:sp>
      <p:sp>
        <p:nvSpPr>
          <p:cNvPr id="3" name="Shape 1"/>
          <p:cNvSpPr/>
          <p:nvPr/>
        </p:nvSpPr>
        <p:spPr>
          <a:xfrm>
            <a:off x="837724" y="2001280"/>
            <a:ext cx="2159079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909" y="2469434"/>
            <a:ext cx="336590" cy="42076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236119" y="224059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Ciclos Econômicos</a:t>
            </a:r>
          </a:p>
        </p:txBody>
      </p:sp>
      <p:sp>
        <p:nvSpPr>
          <p:cNvPr id="6" name="Text 3"/>
          <p:cNvSpPr/>
          <p:nvPr/>
        </p:nvSpPr>
        <p:spPr>
          <a:xfrm>
            <a:off x="3236119" y="2736133"/>
            <a:ext cx="518910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Possuem sequência natural e inevitável de eventos</a:t>
            </a:r>
          </a:p>
        </p:txBody>
      </p:sp>
      <p:sp>
        <p:nvSpPr>
          <p:cNvPr id="7" name="Shape 4"/>
          <p:cNvSpPr/>
          <p:nvPr/>
        </p:nvSpPr>
        <p:spPr>
          <a:xfrm>
            <a:off x="3116461" y="3343233"/>
            <a:ext cx="10556558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8" name="Shape 5"/>
          <p:cNvSpPr/>
          <p:nvPr/>
        </p:nvSpPr>
        <p:spPr>
          <a:xfrm>
            <a:off x="837724" y="3478131"/>
            <a:ext cx="4318278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68" y="3946285"/>
            <a:ext cx="336590" cy="42076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95317" y="371744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Estratégica</a:t>
            </a:r>
          </a:p>
        </p:txBody>
      </p:sp>
      <p:sp>
        <p:nvSpPr>
          <p:cNvPr id="11" name="Text 7"/>
          <p:cNvSpPr/>
          <p:nvPr/>
        </p:nvSpPr>
        <p:spPr>
          <a:xfrm>
            <a:off x="5395317" y="4212985"/>
            <a:ext cx="453532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Trabalha com a Estratégia voltada para os cliclos</a:t>
            </a:r>
          </a:p>
        </p:txBody>
      </p:sp>
      <p:sp>
        <p:nvSpPr>
          <p:cNvPr id="12" name="Shape 8"/>
          <p:cNvSpPr/>
          <p:nvPr/>
        </p:nvSpPr>
        <p:spPr>
          <a:xfrm>
            <a:off x="5275659" y="4820084"/>
            <a:ext cx="8397359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3" name="Shape 9"/>
          <p:cNvSpPr/>
          <p:nvPr/>
        </p:nvSpPr>
        <p:spPr>
          <a:xfrm>
            <a:off x="837724" y="4954982"/>
            <a:ext cx="6477476" cy="1357193"/>
          </a:xfrm>
          <a:prstGeom prst="roundRect">
            <a:avLst>
              <a:gd name="adj" fmla="val 2645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107" y="5423136"/>
            <a:ext cx="336590" cy="42076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54516" y="519429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Equilíbrio Necessário</a:t>
            </a:r>
          </a:p>
        </p:txBody>
      </p:sp>
      <p:sp>
        <p:nvSpPr>
          <p:cNvPr id="16" name="Text 11"/>
          <p:cNvSpPr/>
          <p:nvPr/>
        </p:nvSpPr>
        <p:spPr>
          <a:xfrm>
            <a:off x="7554516" y="5689836"/>
            <a:ext cx="527958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Reconhecer ciclos sem comprometer o desempenho</a:t>
            </a:r>
          </a:p>
        </p:txBody>
      </p:sp>
      <p:sp>
        <p:nvSpPr>
          <p:cNvPr id="17" name="Text 12"/>
          <p:cNvSpPr/>
          <p:nvPr/>
        </p:nvSpPr>
        <p:spPr>
          <a:xfrm>
            <a:off x="837724" y="7042656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Como conciliar as inevitáveis condições dos ciclos econômicos com as formulações estratégicas dinâmicas e espontâneas?</a:t>
            </a:r>
          </a:p>
        </p:txBody>
      </p:sp>
      <p:pic>
        <p:nvPicPr>
          <p:cNvPr id="18" name="Picture 2" descr="UMC">
            <a:extLst>
              <a:ext uri="{FF2B5EF4-FFF2-40B4-BE49-F238E27FC236}">
                <a16:creationId xmlns:a16="http://schemas.microsoft.com/office/drawing/2014/main" id="{89F5DFDE-4A62-C0A5-A6D9-2333B3BEA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53163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9006BFC-0FB4-818C-B0D7-C28CF28177AE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91D7FCD-D939-C5F3-BB4D-8A845AE06F05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17004" y="620434"/>
            <a:ext cx="6913602" cy="655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 Estratégicas</a:t>
            </a:r>
          </a:p>
        </p:txBody>
      </p:sp>
      <p:sp>
        <p:nvSpPr>
          <p:cNvPr id="4" name="Shape 1"/>
          <p:cNvSpPr/>
          <p:nvPr/>
        </p:nvSpPr>
        <p:spPr>
          <a:xfrm>
            <a:off x="6266378" y="2210633"/>
            <a:ext cx="501372" cy="501372"/>
          </a:xfrm>
          <a:prstGeom prst="roundRect">
            <a:avLst>
              <a:gd name="adj" fmla="val 66679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723" y="2264628"/>
            <a:ext cx="314563" cy="39326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90517" y="2210633"/>
            <a:ext cx="3135273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Identifique Oportunidades</a:t>
            </a:r>
          </a:p>
        </p:txBody>
      </p:sp>
      <p:sp>
        <p:nvSpPr>
          <p:cNvPr id="7" name="Text 3"/>
          <p:cNvSpPr/>
          <p:nvPr/>
        </p:nvSpPr>
        <p:spPr>
          <a:xfrm>
            <a:off x="6990517" y="2672001"/>
            <a:ext cx="6859905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Não transfira mecânica e automaticamente o ciclo para todos os ramos.</a:t>
            </a:r>
          </a:p>
        </p:txBody>
      </p:sp>
      <p:sp>
        <p:nvSpPr>
          <p:cNvPr id="8" name="Shape 4"/>
          <p:cNvSpPr/>
          <p:nvPr/>
        </p:nvSpPr>
        <p:spPr>
          <a:xfrm>
            <a:off x="6266378" y="3501985"/>
            <a:ext cx="501372" cy="501372"/>
          </a:xfrm>
          <a:prstGeom prst="roundRect">
            <a:avLst>
              <a:gd name="adj" fmla="val 66679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723" y="3555980"/>
            <a:ext cx="314563" cy="3932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90517" y="3501985"/>
            <a:ext cx="262199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Aproveite os Picos</a:t>
            </a:r>
          </a:p>
        </p:txBody>
      </p:sp>
      <p:sp>
        <p:nvSpPr>
          <p:cNvPr id="11" name="Text 6"/>
          <p:cNvSpPr/>
          <p:nvPr/>
        </p:nvSpPr>
        <p:spPr>
          <a:xfrm>
            <a:off x="6990517" y="3963353"/>
            <a:ext cx="6859905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Momentos de crescimento são ideais para estratégias de longo prazo.</a:t>
            </a:r>
          </a:p>
        </p:txBody>
      </p:sp>
      <p:sp>
        <p:nvSpPr>
          <p:cNvPr id="12" name="Shape 7"/>
          <p:cNvSpPr/>
          <p:nvPr/>
        </p:nvSpPr>
        <p:spPr>
          <a:xfrm>
            <a:off x="6266378" y="4793337"/>
            <a:ext cx="501372" cy="501372"/>
          </a:xfrm>
          <a:prstGeom prst="roundRect">
            <a:avLst>
              <a:gd name="adj" fmla="val 66679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723" y="4847332"/>
            <a:ext cx="314563" cy="39326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90517" y="4793337"/>
            <a:ext cx="262199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no Mercado</a:t>
            </a:r>
          </a:p>
        </p:txBody>
      </p:sp>
      <p:sp>
        <p:nvSpPr>
          <p:cNvPr id="15" name="Text 9"/>
          <p:cNvSpPr/>
          <p:nvPr/>
        </p:nvSpPr>
        <p:spPr>
          <a:xfrm>
            <a:off x="6990517" y="5388412"/>
            <a:ext cx="6859905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foco no ciclo não deve fazer descuidar do centro das estratégias competitivas.</a:t>
            </a:r>
          </a:p>
        </p:txBody>
      </p:sp>
      <p:sp>
        <p:nvSpPr>
          <p:cNvPr id="16" name="Shape 10"/>
          <p:cNvSpPr/>
          <p:nvPr/>
        </p:nvSpPr>
        <p:spPr>
          <a:xfrm>
            <a:off x="6266378" y="6441281"/>
            <a:ext cx="501372" cy="501372"/>
          </a:xfrm>
          <a:prstGeom prst="roundRect">
            <a:avLst>
              <a:gd name="adj" fmla="val 66679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723" y="6495276"/>
            <a:ext cx="314563" cy="393263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90517" y="6441281"/>
            <a:ext cx="2621994" cy="3276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seu Ramo</a:t>
            </a:r>
          </a:p>
        </p:txBody>
      </p:sp>
      <p:sp>
        <p:nvSpPr>
          <p:cNvPr id="19" name="Text 12"/>
          <p:cNvSpPr/>
          <p:nvPr/>
        </p:nvSpPr>
        <p:spPr>
          <a:xfrm>
            <a:off x="6990517" y="6902648"/>
            <a:ext cx="6859905" cy="3565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Entenda se seu setor é jovem, maduro ou declinante.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DDC33DF-7AF4-BD91-21AD-CBB4D7E41C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459896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376124" y="430697"/>
            <a:ext cx="636889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Vida dos Ramos</a:t>
            </a:r>
          </a:p>
        </p:txBody>
      </p:sp>
      <p:sp>
        <p:nvSpPr>
          <p:cNvPr id="4" name="Shape 1"/>
          <p:cNvSpPr/>
          <p:nvPr/>
        </p:nvSpPr>
        <p:spPr>
          <a:xfrm>
            <a:off x="837724" y="1926919"/>
            <a:ext cx="179427" cy="1261586"/>
          </a:xfrm>
          <a:prstGeom prst="roundRect">
            <a:avLst>
              <a:gd name="adj" fmla="val 200121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Text 2"/>
          <p:cNvSpPr/>
          <p:nvPr/>
        </p:nvSpPr>
        <p:spPr>
          <a:xfrm>
            <a:off x="1376124" y="19269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Ramos Jovens</a:t>
            </a:r>
          </a:p>
        </p:txBody>
      </p:sp>
      <p:sp>
        <p:nvSpPr>
          <p:cNvPr id="6" name="Text 3"/>
          <p:cNvSpPr/>
          <p:nvPr/>
        </p:nvSpPr>
        <p:spPr>
          <a:xfrm>
            <a:off x="1376124" y="2422457"/>
            <a:ext cx="69301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 fase de consolidação, com turbulências próprias da juventude. Mudanças são frequentes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disruptivas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hape 4"/>
          <p:cNvSpPr/>
          <p:nvPr/>
        </p:nvSpPr>
        <p:spPr>
          <a:xfrm>
            <a:off x="1196697" y="3704273"/>
            <a:ext cx="179427" cy="1261586"/>
          </a:xfrm>
          <a:prstGeom prst="roundRect">
            <a:avLst>
              <a:gd name="adj" fmla="val 200121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5"/>
          <p:cNvSpPr/>
          <p:nvPr/>
        </p:nvSpPr>
        <p:spPr>
          <a:xfrm>
            <a:off x="1735098" y="37042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Ramos Maduros</a:t>
            </a:r>
          </a:p>
        </p:txBody>
      </p:sp>
      <p:sp>
        <p:nvSpPr>
          <p:cNvPr id="9" name="Text 6"/>
          <p:cNvSpPr/>
          <p:nvPr/>
        </p:nvSpPr>
        <p:spPr>
          <a:xfrm>
            <a:off x="1735098" y="4199811"/>
            <a:ext cx="657117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Mudanças bruscas em produtos, tecnologias e market share são pouco prováveis. Alterações ocorrem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gradualmente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hape 7"/>
          <p:cNvSpPr/>
          <p:nvPr/>
        </p:nvSpPr>
        <p:spPr>
          <a:xfrm>
            <a:off x="1555790" y="5598581"/>
            <a:ext cx="179427" cy="1644610"/>
          </a:xfrm>
          <a:prstGeom prst="roundRect">
            <a:avLst>
              <a:gd name="adj" fmla="val 200121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1" name="Text 8"/>
          <p:cNvSpPr/>
          <p:nvPr/>
        </p:nvSpPr>
        <p:spPr>
          <a:xfrm>
            <a:off x="2094190" y="559858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Ramos </a:t>
            </a:r>
            <a:r>
              <a:rPr lang="en-US" sz="2200" b="1" dirty="0" err="1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Declinantes</a:t>
            </a:r>
            <a:endParaRPr lang="en-US" sz="2200" b="1" dirty="0">
              <a:solidFill>
                <a:srgbClr val="000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2094190" y="6094119"/>
            <a:ext cx="62120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Como carburadores após invenção da injeção eletrônica. Nem o maior crescimento econômico trará bom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39064" y="686933"/>
            <a:ext cx="8231848" cy="1032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Ciclos Econômicos?</a:t>
            </a:r>
          </a:p>
        </p:txBody>
      </p:sp>
      <p:sp>
        <p:nvSpPr>
          <p:cNvPr id="4" name="Shape 1"/>
          <p:cNvSpPr/>
          <p:nvPr/>
        </p:nvSpPr>
        <p:spPr>
          <a:xfrm>
            <a:off x="6303526" y="2606655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776" y="2664638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81361" y="26066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ea typeface="Nunito Semi Bold" pitchFamily="34" charset="-122"/>
                <a:cs typeface="Arial" panose="020B0604020202020204" pitchFamily="34" charset="0"/>
              </a:rPr>
              <a:t>Definição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7060763" y="3268405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ea typeface="PT Sans" pitchFamily="34" charset="-122"/>
                <a:cs typeface="Arial" panose="020B0604020202020204" pitchFamily="34" charset="0"/>
              </a:rPr>
              <a:t>Períodos caracterizados por crescimento ou recesso da economia ao longo do tempo.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10157460" y="2606655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710" y="2664638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5295" y="260665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</a:p>
        </p:txBody>
      </p:sp>
      <p:sp>
        <p:nvSpPr>
          <p:cNvPr id="11" name="Text 6"/>
          <p:cNvSpPr/>
          <p:nvPr/>
        </p:nvSpPr>
        <p:spPr>
          <a:xfrm>
            <a:off x="10695980" y="3254419"/>
            <a:ext cx="28367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Surgiram com as economias de mercado e sistemas de contabilidade nacional.</a:t>
            </a:r>
          </a:p>
        </p:txBody>
      </p:sp>
      <p:sp>
        <p:nvSpPr>
          <p:cNvPr id="12" name="Shape 7"/>
          <p:cNvSpPr/>
          <p:nvPr/>
        </p:nvSpPr>
        <p:spPr>
          <a:xfrm>
            <a:off x="6303526" y="5142805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3776" y="5200788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81361" y="51428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15" name="Text 9"/>
          <p:cNvSpPr/>
          <p:nvPr/>
        </p:nvSpPr>
        <p:spPr>
          <a:xfrm>
            <a:off x="7081361" y="5681325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Atividade econômica não é homogênea nem constante. Apresenta altos e baixos.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049C6F2-1C89-D21D-EB93-8287C5799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148" y="0"/>
            <a:ext cx="528792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6503" y="652820"/>
            <a:ext cx="7952389" cy="94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Ciclos e Decisões Estratégicas</a:t>
            </a: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504" y="2403515"/>
            <a:ext cx="1185863" cy="172438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58124" y="2631123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</a:t>
            </a:r>
          </a:p>
        </p:txBody>
      </p:sp>
      <p:sp>
        <p:nvSpPr>
          <p:cNvPr id="6" name="Text 2"/>
          <p:cNvSpPr/>
          <p:nvPr/>
        </p:nvSpPr>
        <p:spPr>
          <a:xfrm>
            <a:off x="7858125" y="3131820"/>
            <a:ext cx="6517094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Empresas incluem análise do ambiente externo em seus modelos de gestão estratégica.</a:t>
            </a: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504" y="4127897"/>
            <a:ext cx="1185863" cy="17243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58125" y="4365069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0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</a:p>
        </p:txBody>
      </p:sp>
      <p:sp>
        <p:nvSpPr>
          <p:cNvPr id="9" name="Text 4"/>
          <p:cNvSpPr/>
          <p:nvPr/>
        </p:nvSpPr>
        <p:spPr>
          <a:xfrm>
            <a:off x="7858125" y="4856202"/>
            <a:ext cx="6410767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95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Variações econômicas influenciam diretamente as deliberações internas da empresa.</a:t>
            </a: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6504" y="5852279"/>
            <a:ext cx="1185863" cy="17243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858125" y="6089452"/>
            <a:ext cx="2790349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0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</a:t>
            </a:r>
          </a:p>
        </p:txBody>
      </p:sp>
      <p:sp>
        <p:nvSpPr>
          <p:cNvPr id="12" name="Text 6"/>
          <p:cNvSpPr/>
          <p:nvPr/>
        </p:nvSpPr>
        <p:spPr>
          <a:xfrm>
            <a:off x="7858125" y="6580584"/>
            <a:ext cx="6517094" cy="758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295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Afetam investimentos, expansão, contratações e outras manobras vitais ao negócio.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368" y="171757"/>
            <a:ext cx="636889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Períodos de Crescimento</a:t>
            </a:r>
          </a:p>
        </p:txBody>
      </p:sp>
      <p:sp>
        <p:nvSpPr>
          <p:cNvPr id="3" name="Text 1"/>
          <p:cNvSpPr/>
          <p:nvPr/>
        </p:nvSpPr>
        <p:spPr>
          <a:xfrm>
            <a:off x="752663" y="2047757"/>
            <a:ext cx="32968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 Empresarial</a:t>
            </a:r>
          </a:p>
        </p:txBody>
      </p:sp>
      <p:sp>
        <p:nvSpPr>
          <p:cNvPr id="4" name="Text 2"/>
          <p:cNvSpPr/>
          <p:nvPr/>
        </p:nvSpPr>
        <p:spPr>
          <a:xfrm>
            <a:off x="752663" y="2639021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Períodos economicamente favoráveis levam as empresas a bom desempenho. Entre 1945-1975, houve grande crescimento empresarial nos países desenvolvidos.</a:t>
            </a:r>
          </a:p>
        </p:txBody>
      </p:sp>
      <p:sp>
        <p:nvSpPr>
          <p:cNvPr id="5" name="Text 3"/>
          <p:cNvSpPr/>
          <p:nvPr/>
        </p:nvSpPr>
        <p:spPr>
          <a:xfrm>
            <a:off x="7614761" y="4787553"/>
            <a:ext cx="289917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Comerciais</a:t>
            </a:r>
          </a:p>
        </p:txBody>
      </p:sp>
      <p:sp>
        <p:nvSpPr>
          <p:cNvPr id="6" name="Text 4"/>
          <p:cNvSpPr/>
          <p:nvPr/>
        </p:nvSpPr>
        <p:spPr>
          <a:xfrm>
            <a:off x="7614761" y="5378817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Crescimento econômico realça estratégias da área comercial. Maximização de vendas leva a investimentos em ativos fixos e aumento de pessoal.</a:t>
            </a:r>
          </a:p>
        </p:txBody>
      </p:sp>
      <p:pic>
        <p:nvPicPr>
          <p:cNvPr id="7" name="Picture 2" descr="UMC">
            <a:extLst>
              <a:ext uri="{FF2B5EF4-FFF2-40B4-BE49-F238E27FC236}">
                <a16:creationId xmlns:a16="http://schemas.microsoft.com/office/drawing/2014/main" id="{168A059F-943D-4567-EF12-ADAE5EC3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74429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8700D13-5991-32D8-6CCA-EB157283E637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48D0941-2642-654D-C9E8-C1650B128BB4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860321" y="57981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Períodos de Recessão</a:t>
            </a:r>
          </a:p>
        </p:txBody>
      </p:sp>
      <p:sp>
        <p:nvSpPr>
          <p:cNvPr id="4" name="Shape 1"/>
          <p:cNvSpPr/>
          <p:nvPr/>
        </p:nvSpPr>
        <p:spPr>
          <a:xfrm>
            <a:off x="6324124" y="2357676"/>
            <a:ext cx="3614618" cy="2551986"/>
          </a:xfrm>
          <a:prstGeom prst="roundRect">
            <a:avLst>
              <a:gd name="adj" fmla="val 14070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Text 2"/>
          <p:cNvSpPr/>
          <p:nvPr/>
        </p:nvSpPr>
        <p:spPr>
          <a:xfrm>
            <a:off x="6586299" y="26198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Ajustes Necessários</a:t>
            </a:r>
          </a:p>
        </p:txBody>
      </p:sp>
      <p:sp>
        <p:nvSpPr>
          <p:cNvPr id="6" name="Text 3"/>
          <p:cNvSpPr/>
          <p:nvPr/>
        </p:nvSpPr>
        <p:spPr>
          <a:xfrm>
            <a:off x="6586299" y="3115389"/>
            <a:ext cx="309026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 reversão do crescimento, ajustes são feitos. Investimentos em expansão são paralisados.</a:t>
            </a:r>
          </a:p>
        </p:txBody>
      </p:sp>
      <p:sp>
        <p:nvSpPr>
          <p:cNvPr id="7" name="Shape 4"/>
          <p:cNvSpPr/>
          <p:nvPr/>
        </p:nvSpPr>
        <p:spPr>
          <a:xfrm>
            <a:off x="10178058" y="2357676"/>
            <a:ext cx="3614618" cy="2551986"/>
          </a:xfrm>
          <a:prstGeom prst="roundRect">
            <a:avLst>
              <a:gd name="adj" fmla="val 14070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Text 5"/>
          <p:cNvSpPr/>
          <p:nvPr/>
        </p:nvSpPr>
        <p:spPr>
          <a:xfrm>
            <a:off x="10440233" y="261985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Financeiro</a:t>
            </a:r>
          </a:p>
        </p:txBody>
      </p:sp>
      <p:sp>
        <p:nvSpPr>
          <p:cNvPr id="9" name="Text 6"/>
          <p:cNvSpPr/>
          <p:nvPr/>
        </p:nvSpPr>
        <p:spPr>
          <a:xfrm>
            <a:off x="10440233" y="3115389"/>
            <a:ext cx="309026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Os vales tendem a prestigiar estratégias das áreas financeira e de operações.</a:t>
            </a:r>
          </a:p>
        </p:txBody>
      </p:sp>
      <p:sp>
        <p:nvSpPr>
          <p:cNvPr id="10" name="Shape 7"/>
          <p:cNvSpPr/>
          <p:nvPr/>
        </p:nvSpPr>
        <p:spPr>
          <a:xfrm>
            <a:off x="6324124" y="5148977"/>
            <a:ext cx="7468553" cy="1785938"/>
          </a:xfrm>
          <a:prstGeom prst="roundRect">
            <a:avLst>
              <a:gd name="adj" fmla="val 20105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1" name="Text 8"/>
          <p:cNvSpPr/>
          <p:nvPr/>
        </p:nvSpPr>
        <p:spPr>
          <a:xfrm>
            <a:off x="6586299" y="5411152"/>
            <a:ext cx="296191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Interesses do Acionista</a:t>
            </a:r>
          </a:p>
        </p:txBody>
      </p:sp>
      <p:sp>
        <p:nvSpPr>
          <p:cNvPr id="12" name="Text 9"/>
          <p:cNvSpPr/>
          <p:nvPr/>
        </p:nvSpPr>
        <p:spPr>
          <a:xfrm>
            <a:off x="6586299" y="5906691"/>
            <a:ext cx="694420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área financeira representa diretamente os interesses do acionista na equipe diretiva.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BCE3993B-001F-8000-8208-C60B72B35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99528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4967" y="204780"/>
            <a:ext cx="56390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para o Acionista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93000"/>
            <a:ext cx="2137529" cy="135719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88" y="2728793"/>
            <a:ext cx="336590" cy="42076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84482" y="23323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de Mercado</a:t>
            </a:r>
          </a:p>
        </p:txBody>
      </p:sp>
      <p:sp>
        <p:nvSpPr>
          <p:cNvPr id="6" name="Text 2"/>
          <p:cNvSpPr/>
          <p:nvPr/>
        </p:nvSpPr>
        <p:spPr>
          <a:xfrm>
            <a:off x="5384482" y="2827853"/>
            <a:ext cx="30845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Principal objetivo do acionista</a:t>
            </a:r>
          </a:p>
        </p:txBody>
      </p:sp>
      <p:sp>
        <p:nvSpPr>
          <p:cNvPr id="7" name="Shape 3"/>
          <p:cNvSpPr/>
          <p:nvPr/>
        </p:nvSpPr>
        <p:spPr>
          <a:xfrm>
            <a:off x="5204936" y="3464838"/>
            <a:ext cx="8527971" cy="15240"/>
          </a:xfrm>
          <a:prstGeom prst="roundRect">
            <a:avLst>
              <a:gd name="adj" fmla="val 2356110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814" y="3509962"/>
            <a:ext cx="4275058" cy="1357193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988" y="3978116"/>
            <a:ext cx="336590" cy="42076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53187" y="37492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Dividendos</a:t>
            </a:r>
          </a:p>
        </p:txBody>
      </p:sp>
      <p:sp>
        <p:nvSpPr>
          <p:cNvPr id="11" name="Text 5"/>
          <p:cNvSpPr/>
          <p:nvPr/>
        </p:nvSpPr>
        <p:spPr>
          <a:xfrm>
            <a:off x="9521403" y="4181773"/>
            <a:ext cx="3180040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Retorno direto do investimento</a:t>
            </a:r>
          </a:p>
        </p:txBody>
      </p:sp>
      <p:sp>
        <p:nvSpPr>
          <p:cNvPr id="12" name="Shape 6"/>
          <p:cNvSpPr/>
          <p:nvPr/>
        </p:nvSpPr>
        <p:spPr>
          <a:xfrm>
            <a:off x="6273641" y="4881801"/>
            <a:ext cx="7459266" cy="15240"/>
          </a:xfrm>
          <a:prstGeom prst="roundRect">
            <a:avLst>
              <a:gd name="adj" fmla="val 2356110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pt-BR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109" y="4926925"/>
            <a:ext cx="6412587" cy="1357193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8107" y="5395079"/>
            <a:ext cx="336590" cy="420767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22012" y="5166241"/>
            <a:ext cx="319182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Sustentável</a:t>
            </a:r>
          </a:p>
        </p:txBody>
      </p:sp>
      <p:sp>
        <p:nvSpPr>
          <p:cNvPr id="16" name="Text 8"/>
          <p:cNvSpPr/>
          <p:nvPr/>
        </p:nvSpPr>
        <p:spPr>
          <a:xfrm>
            <a:off x="7522012" y="5661779"/>
            <a:ext cx="3191828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Base para geração de valor</a:t>
            </a:r>
          </a:p>
        </p:txBody>
      </p:sp>
      <p:sp>
        <p:nvSpPr>
          <p:cNvPr id="17" name="Text 9"/>
          <p:cNvSpPr/>
          <p:nvPr/>
        </p:nvSpPr>
        <p:spPr>
          <a:xfrm>
            <a:off x="777955" y="6969084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Crescer não gera necessariamente valor para o acionista. Pode até reduzir o valor. Muitas estratégias de expansão não revertem ao acionista como valor de mercado.</a:t>
            </a:r>
          </a:p>
        </p:txBody>
      </p:sp>
      <p:pic>
        <p:nvPicPr>
          <p:cNvPr id="20" name="Picture 2" descr="UMC">
            <a:extLst>
              <a:ext uri="{FF2B5EF4-FFF2-40B4-BE49-F238E27FC236}">
                <a16:creationId xmlns:a16="http://schemas.microsoft.com/office/drawing/2014/main" id="{F494F51B-E68C-9E31-7262-A43524C1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53163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7C8D3A1-F65D-B62F-0156-4DC365047BCC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C20A1407-7BA3-02C3-8A18-CFE0922EE83E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890347" y="444632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Financeiros</a:t>
            </a:r>
          </a:p>
        </p:txBody>
      </p:sp>
      <p:sp>
        <p:nvSpPr>
          <p:cNvPr id="4" name="Shape 1"/>
          <p:cNvSpPr/>
          <p:nvPr/>
        </p:nvSpPr>
        <p:spPr>
          <a:xfrm>
            <a:off x="1106924" y="1988106"/>
            <a:ext cx="30480" cy="5316260"/>
          </a:xfrm>
          <a:prstGeom prst="roundRect">
            <a:avLst>
              <a:gd name="adj" fmla="val 1178055"/>
            </a:avLst>
          </a:prstGeom>
          <a:solidFill>
            <a:srgbClr val="000000">
              <a:alpha val="8000"/>
            </a:srgbClr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5" name="Shape 2"/>
          <p:cNvSpPr/>
          <p:nvPr/>
        </p:nvSpPr>
        <p:spPr>
          <a:xfrm>
            <a:off x="1345704" y="2511266"/>
            <a:ext cx="718066" cy="30480"/>
          </a:xfrm>
          <a:prstGeom prst="roundRect">
            <a:avLst>
              <a:gd name="adj" fmla="val 1178055"/>
            </a:avLst>
          </a:prstGeom>
          <a:solidFill>
            <a:srgbClr val="2D4DF2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6" name="Shape 3"/>
          <p:cNvSpPr/>
          <p:nvPr/>
        </p:nvSpPr>
        <p:spPr>
          <a:xfrm>
            <a:off x="837664" y="2257306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2D4DF2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7" name="Text 4"/>
          <p:cNvSpPr/>
          <p:nvPr/>
        </p:nvSpPr>
        <p:spPr>
          <a:xfrm>
            <a:off x="937915" y="2315289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03859" y="22274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Pós-guerra até 1970</a:t>
            </a:r>
          </a:p>
        </p:txBody>
      </p:sp>
      <p:sp>
        <p:nvSpPr>
          <p:cNvPr id="9" name="Text 6"/>
          <p:cNvSpPr/>
          <p:nvPr/>
        </p:nvSpPr>
        <p:spPr>
          <a:xfrm>
            <a:off x="2325910" y="2722960"/>
            <a:ext cx="60024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Foco em crescimento e expansão. Altas taxas de crescimento predominaram.</a:t>
            </a:r>
          </a:p>
        </p:txBody>
      </p:sp>
      <p:sp>
        <p:nvSpPr>
          <p:cNvPr id="10" name="Shape 7"/>
          <p:cNvSpPr/>
          <p:nvPr/>
        </p:nvSpPr>
        <p:spPr>
          <a:xfrm>
            <a:off x="1345704" y="4490799"/>
            <a:ext cx="718066" cy="30480"/>
          </a:xfrm>
          <a:prstGeom prst="roundRect">
            <a:avLst>
              <a:gd name="adj" fmla="val 1178055"/>
            </a:avLst>
          </a:prstGeom>
          <a:solidFill>
            <a:srgbClr val="018CE1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1" name="Shape 8"/>
          <p:cNvSpPr/>
          <p:nvPr/>
        </p:nvSpPr>
        <p:spPr>
          <a:xfrm>
            <a:off x="837664" y="4236839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018CE1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9"/>
          <p:cNvSpPr/>
          <p:nvPr/>
        </p:nvSpPr>
        <p:spPr>
          <a:xfrm>
            <a:off x="937915" y="4294823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03859" y="4206954"/>
            <a:ext cx="315587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da década de 1970</a:t>
            </a:r>
          </a:p>
        </p:txBody>
      </p:sp>
      <p:sp>
        <p:nvSpPr>
          <p:cNvPr id="14" name="Text 11"/>
          <p:cNvSpPr/>
          <p:nvPr/>
        </p:nvSpPr>
        <p:spPr>
          <a:xfrm>
            <a:off x="2303859" y="4702493"/>
            <a:ext cx="60024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Fim das altas taxas de crescimento do pós-guerra.</a:t>
            </a:r>
          </a:p>
        </p:txBody>
      </p:sp>
      <p:sp>
        <p:nvSpPr>
          <p:cNvPr id="15" name="Shape 12"/>
          <p:cNvSpPr/>
          <p:nvPr/>
        </p:nvSpPr>
        <p:spPr>
          <a:xfrm>
            <a:off x="1345704" y="6087308"/>
            <a:ext cx="718066" cy="30480"/>
          </a:xfrm>
          <a:prstGeom prst="roundRect">
            <a:avLst>
              <a:gd name="adj" fmla="val 1178055"/>
            </a:avLst>
          </a:prstGeom>
          <a:solidFill>
            <a:srgbClr val="DA33BF"/>
          </a:solidFill>
          <a:ln/>
        </p:spPr>
        <p:txBody>
          <a:bodyPr/>
          <a:lstStyle/>
          <a:p>
            <a:endParaRPr lang="pt-BR" dirty="0"/>
          </a:p>
        </p:txBody>
      </p:sp>
      <p:sp>
        <p:nvSpPr>
          <p:cNvPr id="16" name="Shape 13"/>
          <p:cNvSpPr/>
          <p:nvPr/>
        </p:nvSpPr>
        <p:spPr>
          <a:xfrm>
            <a:off x="837664" y="5833348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60">
            <a:solidFill>
              <a:srgbClr val="DA33BF"/>
            </a:solidFill>
            <a:prstDash val="solid"/>
          </a:ln>
        </p:spPr>
        <p:txBody>
          <a:bodyPr/>
          <a:lstStyle/>
          <a:p>
            <a:endParaRPr lang="pt-BR" dirty="0"/>
          </a:p>
        </p:txBody>
      </p:sp>
      <p:sp>
        <p:nvSpPr>
          <p:cNvPr id="17" name="Text 14"/>
          <p:cNvSpPr/>
          <p:nvPr/>
        </p:nvSpPr>
        <p:spPr>
          <a:xfrm>
            <a:off x="937915" y="5891332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2E"/>
                </a:solidFill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03859" y="58034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Após 1980</a:t>
            </a:r>
          </a:p>
        </p:txBody>
      </p:sp>
      <p:sp>
        <p:nvSpPr>
          <p:cNvPr id="19" name="Text 16"/>
          <p:cNvSpPr/>
          <p:nvPr/>
        </p:nvSpPr>
        <p:spPr>
          <a:xfrm>
            <a:off x="2303859" y="6299002"/>
            <a:ext cx="60024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Critérios financeiros passam a predominar na avaliação da qualidade administrativa.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606" y="147825"/>
            <a:ext cx="806910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Operações em Tempos de Crise</a:t>
            </a:r>
          </a:p>
        </p:txBody>
      </p:sp>
      <p:sp>
        <p:nvSpPr>
          <p:cNvPr id="3" name="Text 1"/>
          <p:cNvSpPr/>
          <p:nvPr/>
        </p:nvSpPr>
        <p:spPr>
          <a:xfrm>
            <a:off x="1075610" y="2438996"/>
            <a:ext cx="325457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Competitividade Acirrada</a:t>
            </a:r>
          </a:p>
        </p:txBody>
      </p:sp>
      <p:sp>
        <p:nvSpPr>
          <p:cNvPr id="4" name="Text 2"/>
          <p:cNvSpPr/>
          <p:nvPr/>
        </p:nvSpPr>
        <p:spPr>
          <a:xfrm>
            <a:off x="478750" y="293453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Ausência de crescimento leva à estagnação da demanda</a:t>
            </a: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157" y="2026087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542" y="2770942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82269" y="2438996"/>
            <a:ext cx="285464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Conquista de Mercado</a:t>
            </a:r>
          </a:p>
        </p:txBody>
      </p:sp>
      <p:sp>
        <p:nvSpPr>
          <p:cNvPr id="8" name="Text 4"/>
          <p:cNvSpPr/>
          <p:nvPr/>
        </p:nvSpPr>
        <p:spPr>
          <a:xfrm>
            <a:off x="9582269" y="2934534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Única alternativa para aumentar vendas</a:t>
            </a: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157" y="2026087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414" y="3156705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82269" y="50770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de Margens</a:t>
            </a:r>
          </a:p>
        </p:txBody>
      </p:sp>
      <p:sp>
        <p:nvSpPr>
          <p:cNvPr id="12" name="Text 6"/>
          <p:cNvSpPr/>
          <p:nvPr/>
        </p:nvSpPr>
        <p:spPr>
          <a:xfrm>
            <a:off x="9582269" y="5572602"/>
            <a:ext cx="385143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3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Concorrência de preços intensificada</a:t>
            </a: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9157" y="2026087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651" y="5367576"/>
            <a:ext cx="358140" cy="4476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13998" y="48856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200" b="1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 por Eficiência</a:t>
            </a:r>
          </a:p>
        </p:txBody>
      </p:sp>
      <p:sp>
        <p:nvSpPr>
          <p:cNvPr id="16" name="Text 8"/>
          <p:cNvSpPr/>
          <p:nvPr/>
        </p:nvSpPr>
        <p:spPr>
          <a:xfrm>
            <a:off x="478750" y="5381150"/>
            <a:ext cx="3851434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algn="r">
              <a:lnSpc>
                <a:spcPts val="3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Aumento de produtividade sem perder qualidade</a:t>
            </a:r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9157" y="2026087"/>
            <a:ext cx="4534138" cy="4534138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8779" y="4981814"/>
            <a:ext cx="358140" cy="447675"/>
          </a:xfrm>
          <a:prstGeom prst="rect">
            <a:avLst/>
          </a:prstGeom>
        </p:spPr>
      </p:pic>
      <p:pic>
        <p:nvPicPr>
          <p:cNvPr id="19" name="Picture 2" descr="UMC">
            <a:extLst>
              <a:ext uri="{FF2B5EF4-FFF2-40B4-BE49-F238E27FC236}">
                <a16:creationId xmlns:a16="http://schemas.microsoft.com/office/drawing/2014/main" id="{CF310F68-870F-E1EA-48FE-723E241B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53163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8D79EBCC-1A4B-3712-8282-ACEC8337FE7F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5AA286E-E6B6-9B19-248E-54858A436052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6821" y="300733"/>
            <a:ext cx="4463415" cy="512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400" dirty="0">
                <a:solidFill>
                  <a:srgbClr val="000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de Gestão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4" y="2363651"/>
            <a:ext cx="2567583" cy="2567583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930" y="2363651"/>
            <a:ext cx="2567702" cy="256770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935" y="2363651"/>
            <a:ext cx="2567583" cy="2567583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821" y="2363651"/>
            <a:ext cx="2567702" cy="2567702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14826" y="2363651"/>
            <a:ext cx="2567583" cy="2567583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6821" y="6041112"/>
            <a:ext cx="13410724" cy="557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Nos últimos 25 anos, desenvolveram-se instrumentos para aumento da eficiência e produtividade. Reengenharia, BSC, custeio por atividade e certificações buscam excelência operacional.</a:t>
            </a:r>
          </a:p>
        </p:txBody>
      </p:sp>
      <p:pic>
        <p:nvPicPr>
          <p:cNvPr id="9" name="Picture 2" descr="UMC">
            <a:extLst>
              <a:ext uri="{FF2B5EF4-FFF2-40B4-BE49-F238E27FC236}">
                <a16:creationId xmlns:a16="http://schemas.microsoft.com/office/drawing/2014/main" id="{0621588B-95E2-F712-89EE-E38AD1A0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418" y="53163"/>
            <a:ext cx="1495982" cy="149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ECEB70D-6DF1-5491-B067-5D9BB92BD90D}"/>
              </a:ext>
            </a:extLst>
          </p:cNvPr>
          <p:cNvSpPr/>
          <p:nvPr/>
        </p:nvSpPr>
        <p:spPr>
          <a:xfrm>
            <a:off x="303179" y="938681"/>
            <a:ext cx="899343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EFF298A-2679-41E5-8F03-68E86552F807}"/>
              </a:ext>
            </a:extLst>
          </p:cNvPr>
          <p:cNvSpPr/>
          <p:nvPr/>
        </p:nvSpPr>
        <p:spPr>
          <a:xfrm>
            <a:off x="626821" y="995432"/>
            <a:ext cx="899342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6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640</Words>
  <Application>Microsoft Office PowerPoint</Application>
  <PresentationFormat>Personalizar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Nunito Semi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Jorge Fernandes</cp:lastModifiedBy>
  <cp:revision>15</cp:revision>
  <dcterms:created xsi:type="dcterms:W3CDTF">2025-04-09T13:55:55Z</dcterms:created>
  <dcterms:modified xsi:type="dcterms:W3CDTF">2025-04-09T17:33:00Z</dcterms:modified>
</cp:coreProperties>
</file>