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10" r:id="rId2"/>
    <p:sldId id="609" r:id="rId3"/>
    <p:sldId id="474" r:id="rId4"/>
    <p:sldId id="475" r:id="rId5"/>
    <p:sldId id="601" r:id="rId6"/>
    <p:sldId id="283" r:id="rId7"/>
    <p:sldId id="608" r:id="rId8"/>
    <p:sldId id="618" r:id="rId9"/>
    <p:sldId id="619" r:id="rId10"/>
    <p:sldId id="620" r:id="rId11"/>
    <p:sldId id="626" r:id="rId12"/>
    <p:sldId id="611" r:id="rId13"/>
    <p:sldId id="260" r:id="rId14"/>
    <p:sldId id="621" r:id="rId15"/>
    <p:sldId id="622" r:id="rId16"/>
    <p:sldId id="616" r:id="rId17"/>
    <p:sldId id="623" r:id="rId18"/>
    <p:sldId id="624" r:id="rId19"/>
    <p:sldId id="625" r:id="rId20"/>
    <p:sldId id="61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106"/>
    <a:srgbClr val="FCBB7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108" d="100"/>
          <a:sy n="108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193B5-7D6C-49A8-AD3B-E22C05A8742F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64352-B752-4AAD-9585-2E37B2309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23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CD9AB2-7520-264A-BBD8-BC75A0E01C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2C6A3-10BE-5446-AA42-C5999011966B}" type="slidenum">
              <a:rPr lang="en-US" altLang="aa-ET"/>
              <a:pPr/>
              <a:t>1</a:t>
            </a:fld>
            <a:endParaRPr lang="en-US" altLang="aa-ET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BDCCC36F-5469-464C-9EF0-9BA9F0B704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EA7F544-5C4F-9A49-BA0C-EF05300B09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a-ET" altLang="aa-ET"/>
          </a:p>
        </p:txBody>
      </p:sp>
    </p:spTree>
    <p:extLst>
      <p:ext uri="{BB962C8B-B14F-4D97-AF65-F5344CB8AC3E}">
        <p14:creationId xmlns:p14="http://schemas.microsoft.com/office/powerpoint/2010/main" val="3367233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1128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Google Shape;1129;p2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04550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1128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Google Shape;1129;p2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2773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7" name="Google Shape;154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33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Singularidade física: um real </a:t>
            </a:r>
            <a:r>
              <a:rPr lang="pt-BR" dirty="0" err="1"/>
              <a:t>estate</a:t>
            </a:r>
            <a:r>
              <a:rPr lang="pt-BR" dirty="0"/>
              <a:t>, direitos de mineração, patentes.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Construido</a:t>
            </a:r>
            <a:r>
              <a:rPr lang="pt-BR" dirty="0"/>
              <a:t> ao longo do caminho – reputação e programas de P&amp;D por exemplo.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Ambiguidade causal : cultura por exemplo. South West e outras cias aéreas.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Dissuasao</a:t>
            </a:r>
            <a:r>
              <a:rPr lang="pt-BR" dirty="0"/>
              <a:t> econômica: empresas de capital intensivo. Após um vulto investimento de uma empresa, dificilmente outra fará o mesmo aporte até mesmo pelo tamanho do mercado.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39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CD9AB2-7520-264A-BBD8-BC75A0E01C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2C6A3-10BE-5446-AA42-C5999011966B}" type="slidenum">
              <a:rPr lang="en-US" altLang="aa-ET"/>
              <a:pPr/>
              <a:t>5</a:t>
            </a:fld>
            <a:endParaRPr lang="en-US" altLang="aa-ET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BDCCC36F-5469-464C-9EF0-9BA9F0B704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EA7F544-5C4F-9A49-BA0C-EF05300B09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a-ET" altLang="aa-ET"/>
          </a:p>
        </p:txBody>
      </p:sp>
    </p:spTree>
    <p:extLst>
      <p:ext uri="{BB962C8B-B14F-4D97-AF65-F5344CB8AC3E}">
        <p14:creationId xmlns:p14="http://schemas.microsoft.com/office/powerpoint/2010/main" val="253736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1128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Google Shape;1129;p2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7937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CD9AB2-7520-264A-BBD8-BC75A0E01C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2C6A3-10BE-5446-AA42-C5999011966B}" type="slidenum">
              <a:rPr lang="en-US" altLang="aa-ET"/>
              <a:pPr/>
              <a:t>7</a:t>
            </a:fld>
            <a:endParaRPr lang="en-US" altLang="aa-ET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BDCCC36F-5469-464C-9EF0-9BA9F0B704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EA7F544-5C4F-9A49-BA0C-EF05300B09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a-ET" altLang="aa-ET"/>
          </a:p>
        </p:txBody>
      </p:sp>
    </p:spTree>
    <p:extLst>
      <p:ext uri="{BB962C8B-B14F-4D97-AF65-F5344CB8AC3E}">
        <p14:creationId xmlns:p14="http://schemas.microsoft.com/office/powerpoint/2010/main" val="1815943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5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1128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Google Shape;1129;p2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233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83146-F9D0-4679-BA57-8BA04B0ED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EE8D5B-EADC-495C-BC9D-7A3BC5F49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6BC03-7A99-47F8-B9FC-F9B6A245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DABD6B-1021-4E6A-B799-EBD46A2B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C9950B-6D48-4417-A013-36AB23CD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47242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9776E-8025-44F0-9E81-8BBC3FF0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6F860-A580-4D8B-85C5-EB313A5CC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45DA35-AFDE-4086-8CD6-7EBB4EED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1C31F3-B8B5-4149-9A85-D5C8E5D7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586CC-23DD-4906-A3E6-DAF42B74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585634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B04270-1E47-4CFD-A94C-1F7A87FA0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2FCD5-8640-49FE-ABBB-337068E98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C31794-497F-44EC-8452-2B289074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A3495A-EAFA-412E-8877-AE6B955A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FEFB9A-71C5-4465-AB99-306AD863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419056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userDrawn="1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62953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C0EA2-3DB5-0745-AB12-D62A6DA5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65" y="273844"/>
            <a:ext cx="10970948" cy="114432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47E7B0-1532-D440-B280-13E19FFFD34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866" y="6248136"/>
            <a:ext cx="2838979" cy="470958"/>
          </a:xfrm>
        </p:spPr>
        <p:txBody>
          <a:bodyPr/>
          <a:lstStyle>
            <a:lvl1pPr>
              <a:defRPr/>
            </a:lvl1pPr>
          </a:lstStyle>
          <a:p>
            <a:endParaRPr lang="en-US" alt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BC7327-3421-2547-A016-FEC88D7653D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9833" y="6248136"/>
            <a:ext cx="3862917" cy="470958"/>
          </a:xfrm>
        </p:spPr>
        <p:txBody>
          <a:bodyPr/>
          <a:lstStyle>
            <a:lvl1pPr>
              <a:defRPr/>
            </a:lvl1pPr>
          </a:lstStyle>
          <a:p>
            <a:endParaRPr lang="en-US" alt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E3B868-079C-5945-BCD6-42CBDF03A7C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834" y="6248136"/>
            <a:ext cx="2838979" cy="470958"/>
          </a:xfrm>
        </p:spPr>
        <p:txBody>
          <a:bodyPr/>
          <a:lstStyle>
            <a:lvl1pPr>
              <a:defRPr/>
            </a:lvl1pPr>
          </a:lstStyle>
          <a:p>
            <a:fld id="{212868A6-F20F-0A47-8179-C6ED53E6FA32}" type="slidenum">
              <a:rPr lang="en-US" altLang="aa-ET"/>
              <a:pPr/>
              <a:t>‹nº›</a:t>
            </a:fld>
            <a:endParaRPr lang="en-US" altLang="aa-ET"/>
          </a:p>
        </p:txBody>
      </p:sp>
    </p:spTree>
    <p:extLst>
      <p:ext uri="{BB962C8B-B14F-4D97-AF65-F5344CB8AC3E}">
        <p14:creationId xmlns:p14="http://schemas.microsoft.com/office/powerpoint/2010/main" val="2500673979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6955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C79F4-F2F0-4E1F-9701-452C2B923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6AD9E6-D97A-47CD-BA2F-D3254F40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034BA3-F684-4508-B6A3-FBFA974B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935A0F-A0E4-4D20-9116-C94D9FE4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1759BD-00BA-4009-8530-0209EF0F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01001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EA9E6-6556-4B18-837F-2E6FF5DD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35E253-62FE-48B4-B8D9-C8AD90F44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BE0027-A7A6-43E7-B729-DDA48D30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E36BDD-27E7-4043-AD97-E06F38EB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D9181D-A5D4-4E83-9274-2FC5A012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270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871D8-7404-46F1-A9C5-30126E1E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F612BB-79DA-4F01-9123-54E591E8F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01005C-25CC-41D1-B17B-9BB1DAE97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974E1A-0F26-47DD-A069-9FCAE4AD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951A86-1FDE-4003-89DE-03491F83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52D798-BBA7-418B-82FF-744195D2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2360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800C3-D05D-44B6-8171-25DF890F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A4CE26-A713-49FF-9B96-50F09E944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98D2D1-846F-4212-AFF6-C25223DE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EF350E-FACF-4CF7-8A34-5725FDC09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419F29-A98E-4976-B00A-A7800096A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41B6C4-DA7C-4F46-8231-BC4744F6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54441C-2803-4064-840D-56190F16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15D8C2-5908-4E50-8598-8C431383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625782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DA30D-329D-492B-B094-A7526EE1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1F5BC2-C4E9-4875-9E38-A4F76CFC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C1D8E3-5E4E-4D64-8B16-A2CB7FB9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8962F-854D-450C-980B-3EB84756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00347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5CFBA94-7616-4FB2-96A5-2BA71BE9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CA23B3-61E9-4D4D-AA05-C33CF322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47661B-F2BB-455D-BAB7-1F8F1E4B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14941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2E71D-4ADD-4167-9163-A3C27527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ABD8B7-C7EC-46B4-B877-28C02392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8C0E71-916E-440D-B5CE-E36599EA0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CCB572-8550-4935-96F4-AAF3B6B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6143DB-2D02-4CD8-A58B-DEB89A2A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198D0B-11DB-4E09-B9FB-38B0E9C5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002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71148-74D7-4163-8943-411D50F83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000E911-92ED-4F56-A081-3AEFC7B33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9812AE-9BDB-49AD-A3EE-224521974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E89267-9498-4DD4-8D7A-0FDA7F68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61F33B-FA38-45D7-80C7-C7F42C50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FBF601-1323-41BB-A94B-9A1B76CA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59507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B0C35F-2585-4750-A29F-1BB8CD13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397DD8-D102-4A25-B757-364AF2C5E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648703-AD34-4D0B-A29C-45AF0EF5F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590B-30EB-4585-A2A3-63E2E8ADAECD}" type="datetimeFigureOut">
              <a:rPr lang="pt-BR" smtClean="0"/>
              <a:t>16/04/2025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C36544-F540-441B-B2DA-A4738FC0F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1A1EE9-3686-48C8-BCF1-322D9B29B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013C-AF30-4D19-A723-F4C2E1276D1A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MSIPCMContentMarking" descr="{&quot;HashCode&quot;:-108469177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62911A74-D5F5-42DE-96D7-F38A4E59D709}"/>
              </a:ext>
            </a:extLst>
          </p:cNvPr>
          <p:cNvSpPr txBox="1"/>
          <p:nvPr userDrawn="1"/>
        </p:nvSpPr>
        <p:spPr>
          <a:xfrm>
            <a:off x="0" y="6629836"/>
            <a:ext cx="952245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rgbClr val="000000"/>
                </a:solidFill>
                <a:latin typeface="Calibri" panose="020F0502020204030204" pitchFamily="34" charset="0"/>
              </a:rPr>
              <a:t>Oxiteno - Interna</a:t>
            </a:r>
          </a:p>
        </p:txBody>
      </p:sp>
    </p:spTree>
    <p:extLst>
      <p:ext uri="{BB962C8B-B14F-4D97-AF65-F5344CB8AC3E}">
        <p14:creationId xmlns:p14="http://schemas.microsoft.com/office/powerpoint/2010/main" val="310866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1.jpeg"/><Relationship Id="rId10" Type="http://schemas.openxmlformats.org/officeDocument/2006/relationships/image" Target="../media/image32.png"/><Relationship Id="rId4" Type="http://schemas.openxmlformats.org/officeDocument/2006/relationships/image" Target="../media/image18.jp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0F47BB-CD72-4931-9F39-6FCD2E1CE65C}"/>
              </a:ext>
            </a:extLst>
          </p:cNvPr>
          <p:cNvSpPr txBox="1"/>
          <p:nvPr/>
        </p:nvSpPr>
        <p:spPr>
          <a:xfrm>
            <a:off x="551670" y="730680"/>
            <a:ext cx="571715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pPr>
              <a:tabLst>
                <a:tab pos="452438" algn="l"/>
              </a:tabLst>
            </a:pPr>
            <a:r>
              <a:rPr lang="pt-BR" sz="13800" dirty="0">
                <a:solidFill>
                  <a:schemeClr val="bg1"/>
                </a:solidFill>
              </a:rPr>
              <a:t>RBV</a:t>
            </a:r>
          </a:p>
          <a:p>
            <a:pPr>
              <a:tabLst>
                <a:tab pos="452438" algn="l"/>
              </a:tabLst>
            </a:pPr>
            <a:r>
              <a:rPr lang="pt-BR" sz="4400" i="1" dirty="0" err="1">
                <a:solidFill>
                  <a:schemeClr val="bg1"/>
                </a:solidFill>
              </a:rPr>
              <a:t>Resource-Based</a:t>
            </a:r>
            <a:r>
              <a:rPr lang="pt-BR" sz="4400" i="1" dirty="0">
                <a:solidFill>
                  <a:schemeClr val="bg1"/>
                </a:solidFill>
              </a:rPr>
              <a:t> </a:t>
            </a:r>
            <a:r>
              <a:rPr lang="pt-BR" sz="4400" i="1" dirty="0" err="1">
                <a:solidFill>
                  <a:schemeClr val="bg1"/>
                </a:solidFill>
              </a:rPr>
              <a:t>View</a:t>
            </a:r>
            <a:r>
              <a:rPr lang="pt-BR" sz="4400" i="1" dirty="0">
                <a:solidFill>
                  <a:schemeClr val="bg1"/>
                </a:solidFill>
              </a:rPr>
              <a:t>:</a:t>
            </a:r>
          </a:p>
          <a:p>
            <a:pPr>
              <a:tabLst>
                <a:tab pos="452438" algn="l"/>
              </a:tabLst>
            </a:pPr>
            <a:r>
              <a:rPr lang="pt-BR" sz="3200" dirty="0">
                <a:solidFill>
                  <a:schemeClr val="bg1"/>
                </a:solidFill>
              </a:rPr>
              <a:t>Uma Abordagem Complementar </a:t>
            </a:r>
          </a:p>
          <a:p>
            <a:pPr>
              <a:tabLst>
                <a:tab pos="452438" algn="l"/>
              </a:tabLst>
            </a:pPr>
            <a:r>
              <a:rPr lang="pt-BR" sz="3200" dirty="0">
                <a:solidFill>
                  <a:schemeClr val="bg1"/>
                </a:solidFill>
              </a:rPr>
              <a:t>sobre Estratégia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43743"/>
            <a:ext cx="10058400" cy="603504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43" y="352539"/>
            <a:ext cx="3043042" cy="71955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10FB50-BCD9-43F7-A195-A1B8384A844C}"/>
              </a:ext>
            </a:extLst>
          </p:cNvPr>
          <p:cNvSpPr txBox="1"/>
          <p:nvPr/>
        </p:nvSpPr>
        <p:spPr>
          <a:xfrm>
            <a:off x="551670" y="5488656"/>
            <a:ext cx="427485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Baseado no artigo:  “</a:t>
            </a:r>
            <a:r>
              <a:rPr lang="pt-BR" sz="1600" i="1" dirty="0" err="1">
                <a:solidFill>
                  <a:schemeClr val="bg1"/>
                </a:solidFill>
              </a:rPr>
              <a:t>Competing</a:t>
            </a:r>
            <a:r>
              <a:rPr lang="pt-BR" sz="1600" i="1" dirty="0">
                <a:solidFill>
                  <a:schemeClr val="bg1"/>
                </a:solidFill>
              </a:rPr>
              <a:t> </a:t>
            </a:r>
            <a:r>
              <a:rPr lang="pt-BR" sz="1600" i="1" dirty="0" err="1">
                <a:solidFill>
                  <a:schemeClr val="bg1"/>
                </a:solidFill>
              </a:rPr>
              <a:t>on</a:t>
            </a:r>
            <a:r>
              <a:rPr lang="pt-BR" sz="1600" i="1" dirty="0">
                <a:solidFill>
                  <a:schemeClr val="bg1"/>
                </a:solidFill>
              </a:rPr>
              <a:t> </a:t>
            </a:r>
            <a:r>
              <a:rPr lang="pt-BR" sz="1600" i="1" dirty="0" err="1">
                <a:solidFill>
                  <a:schemeClr val="bg1"/>
                </a:solidFill>
              </a:rPr>
              <a:t>Resources</a:t>
            </a:r>
            <a:r>
              <a:rPr lang="pt-BR" sz="1600" i="1" dirty="0">
                <a:solidFill>
                  <a:schemeClr val="bg1"/>
                </a:solidFill>
              </a:rPr>
              <a:t>”</a:t>
            </a: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David J Collins &amp; Cynthia A Montgomery</a:t>
            </a: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HBR - 1995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510A4F3-6592-426E-9161-F97958CB23CB}"/>
              </a:ext>
            </a:extLst>
          </p:cNvPr>
          <p:cNvSpPr txBox="1"/>
          <p:nvPr/>
        </p:nvSpPr>
        <p:spPr>
          <a:xfrm>
            <a:off x="5462147" y="5144861"/>
            <a:ext cx="2285795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GRUPO 2:</a:t>
            </a:r>
          </a:p>
          <a:p>
            <a:pPr>
              <a:tabLst>
                <a:tab pos="452438" algn="l"/>
              </a:tabLst>
            </a:pPr>
            <a:endParaRPr lang="pt-BR" sz="300" dirty="0">
              <a:solidFill>
                <a:schemeClr val="bg1"/>
              </a:solidFill>
            </a:endParaRP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Claudia </a:t>
            </a:r>
            <a:r>
              <a:rPr lang="pt-BR" sz="1600" dirty="0" err="1">
                <a:solidFill>
                  <a:schemeClr val="bg1"/>
                </a:solidFill>
              </a:rPr>
              <a:t>Zarenczansky</a:t>
            </a:r>
            <a:endParaRPr lang="pt-BR" sz="1600" dirty="0">
              <a:solidFill>
                <a:schemeClr val="bg1"/>
              </a:solidFill>
            </a:endParaRP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Simone Albuquerque</a:t>
            </a: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Jorge Fernandes</a:t>
            </a:r>
          </a:p>
          <a:p>
            <a:pPr>
              <a:tabLst>
                <a:tab pos="452438" algn="l"/>
              </a:tabLst>
            </a:pPr>
            <a:r>
              <a:rPr lang="pt-BR" sz="1600" dirty="0">
                <a:solidFill>
                  <a:schemeClr val="bg1"/>
                </a:solidFill>
              </a:rPr>
              <a:t>Alexandre Ferreira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729FC4B-04C0-4ADC-93CF-D204BF94F958}"/>
              </a:ext>
            </a:extLst>
          </p:cNvPr>
          <p:cNvCxnSpPr/>
          <p:nvPr/>
        </p:nvCxnSpPr>
        <p:spPr>
          <a:xfrm>
            <a:off x="4986779" y="5392131"/>
            <a:ext cx="0" cy="109405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16662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9C49BE-6254-4B36-9851-9D63EDFFCFCF}"/>
              </a:ext>
            </a:extLst>
          </p:cNvPr>
          <p:cNvSpPr txBox="1"/>
          <p:nvPr/>
        </p:nvSpPr>
        <p:spPr>
          <a:xfrm>
            <a:off x="4373699" y="1067833"/>
            <a:ext cx="710359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promove a conexão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 organizacional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a imagem e a reputação da empresa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direciona a empresa para ao alcance dos objetivos do negócio. 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traduz os seus valores, a sua história e a sua missão no alcance da estratégia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 forte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converte em um recurso estrategicamente valioso na medida em que: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constrói ao longo do tempo;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 resiliência, sobrevive mesmo negligenciada;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Inspira lealdade e confiança;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Suscita reconhecimento do consumidor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importância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fica evidenciada quando adotamos 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Visão Baseada em Recursos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enquanto método de analise da estratégia da empresa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8893" y="249627"/>
            <a:ext cx="4019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 E MARCA </a:t>
            </a:r>
          </a:p>
        </p:txBody>
      </p:sp>
      <p:pic>
        <p:nvPicPr>
          <p:cNvPr id="4098" name="Picture 2" descr="Brain Icon 3625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983" y="1260121"/>
            <a:ext cx="2181801" cy="22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B4F5F9-2DF1-4BDE-B53D-154259AE9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7" b="26406"/>
          <a:stretch/>
        </p:blipFill>
        <p:spPr>
          <a:xfrm>
            <a:off x="254964" y="3985404"/>
            <a:ext cx="3793305" cy="22865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326213-B7DB-4056-8A52-8F1EF3293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FF7F8EC-BCA7-4CF2-999D-80675CBFE783}"/>
              </a:ext>
            </a:extLst>
          </p:cNvPr>
          <p:cNvSpPr txBox="1"/>
          <p:nvPr/>
        </p:nvSpPr>
        <p:spPr>
          <a:xfrm>
            <a:off x="1441753" y="2632664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3184CF1-5E79-496A-A373-2115668517E2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79319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03255" y="1288770"/>
            <a:ext cx="5224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 E CULTURA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B4F5F9-2DF1-4BDE-B53D-154259AE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17" b="26406"/>
          <a:stretch/>
        </p:blipFill>
        <p:spPr>
          <a:xfrm>
            <a:off x="254964" y="1224959"/>
            <a:ext cx="3793305" cy="22865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326213-B7DB-4056-8A52-8F1EF3293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DF6CCE-A48B-4E7F-9005-D2044B7932B9}"/>
              </a:ext>
            </a:extLst>
          </p:cNvPr>
          <p:cNvSpPr txBox="1"/>
          <p:nvPr/>
        </p:nvSpPr>
        <p:spPr>
          <a:xfrm>
            <a:off x="1441753" y="2632664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13" name="Picture 4" descr="Heart Icon 4101356">
            <a:extLst>
              <a:ext uri="{FF2B5EF4-FFF2-40B4-BE49-F238E27FC236}">
                <a16:creationId xmlns:a16="http://schemas.microsoft.com/office/drawing/2014/main" id="{39BF9548-E8E8-40BA-8844-E59A59B7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5" y="4351740"/>
            <a:ext cx="2020045" cy="20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8D70611-2395-4B83-AC08-519DB524410D}"/>
              </a:ext>
            </a:extLst>
          </p:cNvPr>
          <p:cNvSpPr txBox="1"/>
          <p:nvPr/>
        </p:nvSpPr>
        <p:spPr>
          <a:xfrm>
            <a:off x="4373699" y="2603331"/>
            <a:ext cx="7103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uma empresa comunica a sua </a:t>
            </a:r>
            <a:r>
              <a:rPr lang="pt-BR" sz="2000" b="1" dirty="0">
                <a:solidFill>
                  <a:srgbClr val="F28106"/>
                </a:solidFill>
                <a:latin typeface="Calibri" panose="020F0502020204030204"/>
              </a:rPr>
              <a:t>cultura organizacional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o mercado e faz com que seja um </a:t>
            </a:r>
            <a:r>
              <a:rPr lang="pt-BR" sz="2000" b="1" dirty="0">
                <a:solidFill>
                  <a:srgbClr val="F28106"/>
                </a:solidFill>
                <a:latin typeface="Calibri" panose="020F0502020204030204"/>
              </a:rPr>
              <a:t>recurso valorizado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ultrapassando o limite de ser considerada somente uma </a:t>
            </a:r>
            <a:r>
              <a:rPr lang="pt-BR" sz="2000" b="1" dirty="0">
                <a:solidFill>
                  <a:srgbClr val="F28106"/>
                </a:solidFill>
                <a:latin typeface="Calibri" panose="020F0502020204030204"/>
              </a:rPr>
              <a:t>capacidade interna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661D787-8A73-477D-B012-5D39A9B407E1}"/>
              </a:ext>
            </a:extLst>
          </p:cNvPr>
          <p:cNvSpPr txBox="1"/>
          <p:nvPr/>
        </p:nvSpPr>
        <p:spPr>
          <a:xfrm>
            <a:off x="4373699" y="4291957"/>
            <a:ext cx="7103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Quando a </a:t>
            </a:r>
            <a:r>
              <a:rPr lang="pt-BR" sz="2000" b="1" dirty="0">
                <a:solidFill>
                  <a:srgbClr val="F28106"/>
                </a:solidFill>
                <a:latin typeface="Calibri" panose="020F0502020204030204"/>
              </a:rPr>
              <a:t>MARCA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comunicada a sua </a:t>
            </a:r>
            <a:r>
              <a:rPr lang="pt-BR" sz="2000" b="1" dirty="0">
                <a:solidFill>
                  <a:srgbClr val="F28106"/>
                </a:solidFill>
                <a:latin typeface="Calibri" panose="020F0502020204030204"/>
              </a:rPr>
              <a:t>CULTURA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3EFB73-4EBE-4F94-8080-F77DCCE320A7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24055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313894" cy="686921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328647" y="0"/>
            <a:ext cx="4863353" cy="6869214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E3A2E9-75AE-4DF8-A92A-74120591BDA9}"/>
              </a:ext>
            </a:extLst>
          </p:cNvPr>
          <p:cNvSpPr txBox="1"/>
          <p:nvPr/>
        </p:nvSpPr>
        <p:spPr>
          <a:xfrm>
            <a:off x="7631205" y="1105592"/>
            <a:ext cx="4258235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/>
              <a:t>Estudo de caso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73" y="2096618"/>
            <a:ext cx="3080499" cy="30804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5B94FEC-2E06-4E19-AB5F-E2ECDF656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481" y="188094"/>
            <a:ext cx="182895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400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2E6C24-214D-4EF8-BC36-722F44BF6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7" y="-639961"/>
            <a:ext cx="12192000" cy="813792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206BE57-B86B-4A33-81C0-1B9C68BE686F}"/>
              </a:ext>
            </a:extLst>
          </p:cNvPr>
          <p:cNvGrpSpPr/>
          <p:nvPr/>
        </p:nvGrpSpPr>
        <p:grpSpPr>
          <a:xfrm>
            <a:off x="5599522" y="4920793"/>
            <a:ext cx="6592478" cy="2081246"/>
            <a:chOff x="5599522" y="4920793"/>
            <a:chExt cx="6592478" cy="2081246"/>
          </a:xfrm>
        </p:grpSpPr>
        <p:sp>
          <p:nvSpPr>
            <p:cNvPr id="2" name="Retângulo 1"/>
            <p:cNvSpPr/>
            <p:nvPr/>
          </p:nvSpPr>
          <p:spPr>
            <a:xfrm>
              <a:off x="5599522" y="4920793"/>
              <a:ext cx="6592478" cy="1871221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5769204" y="5001491"/>
              <a:ext cx="6259397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Harley-Davidson</a:t>
              </a:r>
              <a:r>
                <a:rPr lang="en-US" sz="20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is one of the </a:t>
              </a:r>
              <a:r>
                <a:rPr lang="en-US" sz="2800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oldest</a:t>
              </a:r>
              <a:r>
                <a:rPr lang="en-US" sz="20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and </a:t>
              </a:r>
              <a:r>
                <a:rPr lang="en-US" sz="28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most </a:t>
              </a:r>
              <a:r>
                <a:rPr lang="en-US" sz="2800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recognizable</a:t>
              </a:r>
              <a:r>
                <a:rPr lang="en-US" sz="28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20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motorcycle brands in the world… and one of the </a:t>
              </a:r>
              <a:r>
                <a:rPr lang="en-US" sz="28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most </a:t>
              </a:r>
              <a:r>
                <a:rPr lang="en-US" sz="2800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resilient</a:t>
              </a:r>
              <a:r>
                <a:rPr lang="en-US" sz="2000" b="1" i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  <a:endParaRPr lang="pt-BR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pt-BR" sz="2000" dirty="0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3E6A3DFC-F9EE-4797-8C8A-8C7A2759F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068" y="98312"/>
            <a:ext cx="182895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5743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E9CCED9-1658-4053-A85E-07DCC8E5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76" y="2743539"/>
            <a:ext cx="4990930" cy="3289477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377857" y="1796744"/>
            <a:ext cx="11163300" cy="0"/>
          </a:xfrm>
          <a:prstGeom prst="line">
            <a:avLst/>
          </a:prstGeom>
          <a:ln w="76200">
            <a:solidFill>
              <a:srgbClr val="FCBB7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734204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950030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651457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10942763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64814" r="55762" b="14477"/>
          <a:stretch/>
        </p:blipFill>
        <p:spPr>
          <a:xfrm>
            <a:off x="10458668" y="621685"/>
            <a:ext cx="1223683" cy="833718"/>
          </a:xfrm>
          <a:prstGeom prst="rect">
            <a:avLst/>
          </a:prstGeom>
        </p:spPr>
      </p:pic>
      <p:pic>
        <p:nvPicPr>
          <p:cNvPr id="3074" name="Picture 2" descr="Elétrica Harley-Davidson Livewire terá 180 km de autonom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82" y="2721166"/>
            <a:ext cx="4967775" cy="33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230482" y="6360877"/>
            <a:ext cx="5961518" cy="150092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2412" t="2359" r="3257" b="4580"/>
          <a:stretch/>
        </p:blipFill>
        <p:spPr>
          <a:xfrm>
            <a:off x="175288" y="662375"/>
            <a:ext cx="1461452" cy="80098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BB488D5-50BE-4DBE-A4E1-B5385EDF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57" y="497341"/>
            <a:ext cx="1981947" cy="10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1FA2F6E-CA3D-466B-AF6F-9280406D97D4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6F4997A-700D-4856-BBD3-945D821EFB22}"/>
              </a:ext>
            </a:extLst>
          </p:cNvPr>
          <p:cNvSpPr txBox="1"/>
          <p:nvPr/>
        </p:nvSpPr>
        <p:spPr>
          <a:xfrm>
            <a:off x="4723620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8DC7AA3-69D4-45AD-85CC-44116B5F6092}"/>
              </a:ext>
            </a:extLst>
          </p:cNvPr>
          <p:cNvSpPr txBox="1"/>
          <p:nvPr/>
        </p:nvSpPr>
        <p:spPr>
          <a:xfrm>
            <a:off x="10712776" y="2012544"/>
            <a:ext cx="74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Atual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1371C68-D51B-48DD-AED4-7C63F04E4BE3}"/>
              </a:ext>
            </a:extLst>
          </p:cNvPr>
          <p:cNvSpPr txBox="1"/>
          <p:nvPr/>
        </p:nvSpPr>
        <p:spPr>
          <a:xfrm>
            <a:off x="6434802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18B17C-369C-4E60-84F8-8B85D10CC0C4}"/>
              </a:ext>
            </a:extLst>
          </p:cNvPr>
          <p:cNvSpPr txBox="1"/>
          <p:nvPr/>
        </p:nvSpPr>
        <p:spPr>
          <a:xfrm>
            <a:off x="512562" y="2012544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1903</a:t>
            </a:r>
          </a:p>
        </p:txBody>
      </p:sp>
    </p:spTree>
    <p:extLst>
      <p:ext uri="{BB962C8B-B14F-4D97-AF65-F5344CB8AC3E}">
        <p14:creationId xmlns:p14="http://schemas.microsoft.com/office/powerpoint/2010/main" val="163567158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821894" y="6360877"/>
            <a:ext cx="6370106" cy="139074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6827" y="3191776"/>
            <a:ext cx="5524113" cy="3068954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377857" y="1796744"/>
            <a:ext cx="11163300" cy="0"/>
          </a:xfrm>
          <a:prstGeom prst="line">
            <a:avLst/>
          </a:prstGeom>
          <a:ln w="76200">
            <a:solidFill>
              <a:srgbClr val="FCBB7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734204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4950030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6651457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10942763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64814" r="55762" b="14477"/>
          <a:stretch/>
        </p:blipFill>
        <p:spPr>
          <a:xfrm>
            <a:off x="10458668" y="621685"/>
            <a:ext cx="1223683" cy="833718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6"/>
          <a:srcRect l="2412" t="2359" r="3257" b="4580"/>
          <a:stretch/>
        </p:blipFill>
        <p:spPr>
          <a:xfrm>
            <a:off x="175287" y="486193"/>
            <a:ext cx="1945843" cy="106647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8FCCC91F-4F21-41B5-8BE1-45FE574AD22B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811B1C7E-0530-495D-8B3E-A8B72A40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09" y="631436"/>
            <a:ext cx="1584748" cy="8438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FAE4B4A2-AB2B-4241-862F-E1804ADDBF9A}"/>
              </a:ext>
            </a:extLst>
          </p:cNvPr>
          <p:cNvSpPr txBox="1"/>
          <p:nvPr/>
        </p:nvSpPr>
        <p:spPr>
          <a:xfrm>
            <a:off x="512562" y="2012544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1903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35449E5-AD46-4D9E-AFAB-0BB92F1D1E40}"/>
              </a:ext>
            </a:extLst>
          </p:cNvPr>
          <p:cNvSpPr txBox="1"/>
          <p:nvPr/>
        </p:nvSpPr>
        <p:spPr>
          <a:xfrm>
            <a:off x="4723620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1969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ED3722B-D859-4A1B-B745-804237FA7B78}"/>
              </a:ext>
            </a:extLst>
          </p:cNvPr>
          <p:cNvSpPr txBox="1"/>
          <p:nvPr/>
        </p:nvSpPr>
        <p:spPr>
          <a:xfrm>
            <a:off x="10712776" y="2012544"/>
            <a:ext cx="74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EF57F63-23E4-4FAC-966E-876487537A54}"/>
              </a:ext>
            </a:extLst>
          </p:cNvPr>
          <p:cNvSpPr txBox="1"/>
          <p:nvPr/>
        </p:nvSpPr>
        <p:spPr>
          <a:xfrm>
            <a:off x="6434802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1981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386BFD1-EFB7-42AD-9D32-2FD587B34EAD}"/>
              </a:ext>
            </a:extLst>
          </p:cNvPr>
          <p:cNvSpPr txBox="1"/>
          <p:nvPr/>
        </p:nvSpPr>
        <p:spPr>
          <a:xfrm>
            <a:off x="274340" y="2576697"/>
            <a:ext cx="1146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Em 1903, em Milwaukee, no Wisconsin,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Arthur Davidson 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William S. Harley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, resolveram instalar um motor num quadro de bicicleta: nascia a Harley-Davidson Motor Co.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EC3065D-184B-453C-8DA2-A65EBAF4A5FE}"/>
              </a:ext>
            </a:extLst>
          </p:cNvPr>
          <p:cNvSpPr txBox="1"/>
          <p:nvPr/>
        </p:nvSpPr>
        <p:spPr>
          <a:xfrm>
            <a:off x="377857" y="3226620"/>
            <a:ext cx="5341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Rapidamente ganhou notoriedade e confiabilidade nas competições esportivas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de velocidade 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durabilidade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4905A97-BC76-4F87-8EBF-041468CD31CE}"/>
              </a:ext>
            </a:extLst>
          </p:cNvPr>
          <p:cNvSpPr txBox="1"/>
          <p:nvPr/>
        </p:nvSpPr>
        <p:spPr>
          <a:xfrm>
            <a:off x="377857" y="3941424"/>
            <a:ext cx="5341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Depois da 2ª guerra mundial, começou a se tornar um ícone do “sonho e da sociedade americana” por unir símbolos que representavam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força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nacionalidade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durabilidade 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resistência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 (“trabalho duro” – lema comum entre os americanos de classe média).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E4370D8-2E1D-4E03-997C-2B87C0D8AE60}"/>
              </a:ext>
            </a:extLst>
          </p:cNvPr>
          <p:cNvSpPr txBox="1"/>
          <p:nvPr/>
        </p:nvSpPr>
        <p:spPr>
          <a:xfrm>
            <a:off x="377857" y="5425389"/>
            <a:ext cx="5341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Em 1969, o filme “</a:t>
            </a:r>
            <a:r>
              <a:rPr lang="pt-BR" sz="1600" dirty="0" err="1">
                <a:solidFill>
                  <a:prstClr val="black"/>
                </a:solidFill>
                <a:latin typeface="Calibri" panose="020F0502020204030204"/>
              </a:rPr>
              <a:t>Easy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 Rider” (Sem Destino) acrescenta à marca (em nível mundial), os atributos relacionados à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liberdade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identidade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rebeldia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33639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821894" y="6360877"/>
            <a:ext cx="6370106" cy="139074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77857" y="1796744"/>
            <a:ext cx="11163300" cy="0"/>
          </a:xfrm>
          <a:prstGeom prst="line">
            <a:avLst/>
          </a:prstGeom>
          <a:ln w="76200">
            <a:solidFill>
              <a:srgbClr val="FCBB7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734204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4950030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651457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0942763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64814" r="55762" b="14477"/>
          <a:stretch/>
        </p:blipFill>
        <p:spPr>
          <a:xfrm>
            <a:off x="10458668" y="621685"/>
            <a:ext cx="1223683" cy="83371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12562" y="2012544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1903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23620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1969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712776" y="2012544"/>
            <a:ext cx="74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434802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2" t="2359" r="3257" b="4580"/>
          <a:stretch/>
        </p:blipFill>
        <p:spPr>
          <a:xfrm>
            <a:off x="244322" y="811505"/>
            <a:ext cx="1360183" cy="745484"/>
          </a:xfrm>
          <a:prstGeom prst="rect">
            <a:avLst/>
          </a:prstGeom>
        </p:spPr>
      </p:pic>
      <p:pic>
        <p:nvPicPr>
          <p:cNvPr id="17" name="F1D3CD0F-AD8F-4692-AA95-361597D48E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403" t="35255" r="12974" b="35126"/>
          <a:stretch/>
        </p:blipFill>
        <p:spPr>
          <a:xfrm>
            <a:off x="6651457" y="2654237"/>
            <a:ext cx="4958886" cy="34989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B6E8B1-6F42-4848-9273-A8E94B04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20" y="379001"/>
            <a:ext cx="2204196" cy="1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24DA93F-EFB1-43E7-86BD-C833103150A0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76470BE-5973-4404-BA0D-953749269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69" y="5588496"/>
            <a:ext cx="812802" cy="123986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496371E-7E7D-4858-959E-E62BFFAB68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51" t="26698" r="4679" b="24434"/>
          <a:stretch/>
        </p:blipFill>
        <p:spPr>
          <a:xfrm>
            <a:off x="854023" y="5588495"/>
            <a:ext cx="1578924" cy="123986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65C6031-75A2-462A-A30E-4DD41643C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0452" y="5583210"/>
            <a:ext cx="2810688" cy="1186012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41064A51-CC98-41DB-BF1B-7FB71753BF9B}"/>
              </a:ext>
            </a:extLst>
          </p:cNvPr>
          <p:cNvSpPr txBox="1"/>
          <p:nvPr/>
        </p:nvSpPr>
        <p:spPr>
          <a:xfrm>
            <a:off x="199177" y="2429545"/>
            <a:ext cx="6330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Com a abertura das suas ações na Bolsa, em 1969, a empresa AMF (</a:t>
            </a:r>
            <a:r>
              <a:rPr lang="pt-BR" sz="1600" i="1" dirty="0">
                <a:solidFill>
                  <a:prstClr val="black"/>
                </a:solidFill>
                <a:latin typeface="Calibri" panose="020F0502020204030204"/>
              </a:rPr>
              <a:t>American </a:t>
            </a:r>
            <a:r>
              <a:rPr lang="pt-BR" sz="1600" i="1" dirty="0" err="1">
                <a:solidFill>
                  <a:prstClr val="black"/>
                </a:solidFill>
                <a:latin typeface="Calibri" panose="020F0502020204030204"/>
              </a:rPr>
              <a:t>Machine</a:t>
            </a:r>
            <a:r>
              <a:rPr lang="pt-BR" sz="16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t-BR" sz="1600" i="1" dirty="0" err="1">
                <a:solidFill>
                  <a:prstClr val="black"/>
                </a:solidFill>
                <a:latin typeface="Calibri" panose="020F0502020204030204"/>
              </a:rPr>
              <a:t>Foudry</a:t>
            </a:r>
            <a:r>
              <a:rPr lang="pt-BR" sz="16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t-BR" sz="1600" dirty="0">
                <a:solidFill>
                  <a:prstClr val="black"/>
                </a:solidFill>
                <a:latin typeface="Calibri" panose="020F0502020204030204"/>
              </a:rPr>
              <a:t>- uma fabricante norte-americana de produtos focados no lazer), adquiriu a maioria das ações da Harley, dando fim ao controle familiar na empresa.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E846C45-AFDF-482A-B16B-3A6B11DF8997}"/>
              </a:ext>
            </a:extLst>
          </p:cNvPr>
          <p:cNvSpPr txBox="1"/>
          <p:nvPr/>
        </p:nvSpPr>
        <p:spPr>
          <a:xfrm>
            <a:off x="279167" y="3512378"/>
            <a:ext cx="633098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Com a recessão da década de 70, as motos japonesas estavam se tornado cada vez mais populares nos EUA e a AMF estipulou um aumento na produção de motocicletas de baixa cilindrada, diminuindo a qualidade das motos e dos materiais utilizados (de 15.000 para 75.000 unidades/ano)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 AMF incorporou à marca Harley a sua linda de carrinhos de golfe e produziu uma linha de </a:t>
            </a:r>
            <a:r>
              <a:rPr lang="pt-BR" sz="1600" dirty="0" err="1"/>
              <a:t>snowmobiles</a:t>
            </a:r>
            <a:r>
              <a:rPr lang="pt-BR" sz="1600" dirty="0"/>
              <a:t> de 1971 até 1975.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B83F1A4-03E7-434A-A0CE-EB41C5C99978}"/>
              </a:ext>
            </a:extLst>
          </p:cNvPr>
          <p:cNvGrpSpPr/>
          <p:nvPr/>
        </p:nvGrpSpPr>
        <p:grpSpPr>
          <a:xfrm>
            <a:off x="5366432" y="5752054"/>
            <a:ext cx="1030923" cy="898448"/>
            <a:chOff x="5453516" y="5752054"/>
            <a:chExt cx="1030923" cy="898448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82901A9-9136-4D18-A3E8-501156D3027E}"/>
                </a:ext>
              </a:extLst>
            </p:cNvPr>
            <p:cNvSpPr txBox="1"/>
            <p:nvPr/>
          </p:nvSpPr>
          <p:spPr>
            <a:xfrm>
              <a:off x="5503669" y="5781529"/>
              <a:ext cx="363707" cy="8060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A</a:t>
              </a:r>
            </a:p>
            <a:p>
              <a:pPr marR="0" lvl="0" algn="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t-BR" sz="16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M </a:t>
              </a:r>
            </a:p>
            <a:p>
              <a:pPr marR="0" lvl="0" algn="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F </a:t>
              </a:r>
            </a:p>
          </p:txBody>
        </p:sp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0319D6DA-08E1-4318-9DF5-B84CC0B3414E}"/>
                </a:ext>
              </a:extLst>
            </p:cNvPr>
            <p:cNvSpPr/>
            <p:nvPr/>
          </p:nvSpPr>
          <p:spPr>
            <a:xfrm>
              <a:off x="5453516" y="5752054"/>
              <a:ext cx="1030923" cy="898448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9AD5942-A5F6-41FB-9E81-7E8904F60112}"/>
                </a:ext>
              </a:extLst>
            </p:cNvPr>
            <p:cNvSpPr txBox="1">
              <a:spLocks/>
            </p:cNvSpPr>
            <p:nvPr/>
          </p:nvSpPr>
          <p:spPr>
            <a:xfrm>
              <a:off x="5798966" y="5805394"/>
              <a:ext cx="628215" cy="7822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tlCol="0">
              <a:no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merican</a:t>
              </a:r>
              <a:endPara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t-BR" sz="1200" i="1" dirty="0">
                  <a:solidFill>
                    <a:prstClr val="black"/>
                  </a:solidFill>
                  <a:latin typeface="Calibri" panose="020F0502020204030204"/>
                </a:rPr>
                <a:t> achine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oundry</a:t>
              </a:r>
              <a:endPara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8023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377857" y="1796744"/>
            <a:ext cx="11163300" cy="0"/>
          </a:xfrm>
          <a:prstGeom prst="line">
            <a:avLst/>
          </a:prstGeom>
          <a:ln w="76200">
            <a:solidFill>
              <a:srgbClr val="FCBB7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/>
          <p:cNvSpPr/>
          <p:nvPr/>
        </p:nvSpPr>
        <p:spPr>
          <a:xfrm>
            <a:off x="734204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4950030" y="1668997"/>
            <a:ext cx="255494" cy="255494"/>
          </a:xfrm>
          <a:prstGeom prst="ellips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651457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0942763" y="1668997"/>
            <a:ext cx="255494" cy="25549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64814" r="55762" b="14477"/>
          <a:stretch/>
        </p:blipFill>
        <p:spPr>
          <a:xfrm>
            <a:off x="10133410" y="172275"/>
            <a:ext cx="1883302" cy="128312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230482" y="6360877"/>
            <a:ext cx="5961518" cy="150092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1EB93EB-512C-4A53-9D3B-BDC63CBF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09" y="631436"/>
            <a:ext cx="1584748" cy="8438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447104F-66EC-47EF-AF52-E7D43BCBC86F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0F64-112B-4C80-A945-14798AE26B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2" t="2359" r="3257" b="4580"/>
          <a:stretch/>
        </p:blipFill>
        <p:spPr>
          <a:xfrm>
            <a:off x="244322" y="811505"/>
            <a:ext cx="1360183" cy="74548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4481A26-CB0C-4CF7-B95D-95CC4373E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29" y="5658670"/>
            <a:ext cx="1252082" cy="120032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48F78D27-E503-44BE-A0D4-14B47651B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008" y="5657671"/>
            <a:ext cx="1155472" cy="120032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712911E8-4E51-4CFE-A311-FDE25069F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3921" y="5657671"/>
            <a:ext cx="1323892" cy="1200329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1B6543B3-6D67-46D5-9194-CE9D1AD61AA4}"/>
              </a:ext>
            </a:extLst>
          </p:cNvPr>
          <p:cNvSpPr txBox="1"/>
          <p:nvPr/>
        </p:nvSpPr>
        <p:spPr>
          <a:xfrm>
            <a:off x="512562" y="2012544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1903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F68D30F-563F-4E1A-9CF6-E5D211ED4A36}"/>
              </a:ext>
            </a:extLst>
          </p:cNvPr>
          <p:cNvSpPr txBox="1"/>
          <p:nvPr/>
        </p:nvSpPr>
        <p:spPr>
          <a:xfrm>
            <a:off x="4723620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1969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95D6EDE-93E4-445E-92F7-2B73CDE7B931}"/>
              </a:ext>
            </a:extLst>
          </p:cNvPr>
          <p:cNvSpPr txBox="1"/>
          <p:nvPr/>
        </p:nvSpPr>
        <p:spPr>
          <a:xfrm>
            <a:off x="10712776" y="2012544"/>
            <a:ext cx="747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Atual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8AF3547-397F-41D8-B72A-3D93D8C05AA9}"/>
              </a:ext>
            </a:extLst>
          </p:cNvPr>
          <p:cNvSpPr txBox="1"/>
          <p:nvPr/>
        </p:nvSpPr>
        <p:spPr>
          <a:xfrm>
            <a:off x="6434802" y="20125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EB18D28-7561-4645-BE39-F808CC324BEF}"/>
              </a:ext>
            </a:extLst>
          </p:cNvPr>
          <p:cNvGrpSpPr/>
          <p:nvPr/>
        </p:nvGrpSpPr>
        <p:grpSpPr>
          <a:xfrm>
            <a:off x="4415436" y="5539229"/>
            <a:ext cx="1388806" cy="1261512"/>
            <a:chOff x="4372306" y="5427090"/>
            <a:chExt cx="1388806" cy="1261512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4A248CB7-5AFA-4C8E-82C9-EB7DA96739CF}"/>
                </a:ext>
              </a:extLst>
            </p:cNvPr>
            <p:cNvGrpSpPr/>
            <p:nvPr/>
          </p:nvGrpSpPr>
          <p:grpSpPr>
            <a:xfrm>
              <a:off x="4372306" y="5427090"/>
              <a:ext cx="1388806" cy="1261512"/>
              <a:chOff x="4417455" y="5205303"/>
              <a:chExt cx="1388806" cy="1261512"/>
            </a:xfrm>
          </p:grpSpPr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B090E07A-B7F6-4150-9243-A2FC8248A9D4}"/>
                  </a:ext>
                </a:extLst>
              </p:cNvPr>
              <p:cNvSpPr txBox="1"/>
              <p:nvPr/>
            </p:nvSpPr>
            <p:spPr>
              <a:xfrm>
                <a:off x="4417455" y="5266486"/>
                <a:ext cx="454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A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pt-BR" sz="24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M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F </a:t>
                </a: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B114FDE2-95F6-43B2-9DAF-D21F8419795C}"/>
                  </a:ext>
                </a:extLst>
              </p:cNvPr>
              <p:cNvSpPr txBox="1"/>
              <p:nvPr/>
            </p:nvSpPr>
            <p:spPr>
              <a:xfrm>
                <a:off x="4638127" y="5299324"/>
                <a:ext cx="1168134" cy="1143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pt-BR" sz="2000" i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pt-BR" sz="2000" i="1" dirty="0" err="1">
                    <a:solidFill>
                      <a:prstClr val="black"/>
                    </a:solidFill>
                    <a:latin typeface="Calibri" panose="020F0502020204030204"/>
                  </a:rPr>
                  <a:t>dios</a:t>
                </a:r>
                <a:endParaRPr kumimoji="0" lang="pt-B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pt-BR" sz="2000" i="1" dirty="0">
                    <a:solidFill>
                      <a:prstClr val="black"/>
                    </a:solidFill>
                    <a:latin typeface="Calibri" panose="020F0502020204030204"/>
                  </a:rPr>
                  <a:t>  y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pt-BR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pt-BR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riends</a:t>
                </a:r>
                <a:endParaRPr kumimoji="0" lang="pt-B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7D81DA7B-7B6A-4830-BB4E-E34D1ABF4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6882" y="5205303"/>
                <a:ext cx="363054" cy="122119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4AA3EADE-2021-4FBD-8FB7-58AD97A5E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8448" y="5225554"/>
                <a:ext cx="282634" cy="1210369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79E1AC27-B855-46D0-BBC3-EBAADD727131}"/>
                </a:ext>
              </a:extLst>
            </p:cNvPr>
            <p:cNvSpPr/>
            <p:nvPr/>
          </p:nvSpPr>
          <p:spPr>
            <a:xfrm>
              <a:off x="4372306" y="5521111"/>
              <a:ext cx="1168135" cy="116124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E0F67AE-6100-4D5F-A0B5-2588AE1D9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3213" y="2765453"/>
            <a:ext cx="5290846" cy="2909965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852228A-27EE-47E7-AB17-18B7210510F5}"/>
              </a:ext>
            </a:extLst>
          </p:cNvPr>
          <p:cNvSpPr txBox="1"/>
          <p:nvPr/>
        </p:nvSpPr>
        <p:spPr>
          <a:xfrm>
            <a:off x="206566" y="2439503"/>
            <a:ext cx="640176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pt-BR" dirty="0"/>
              <a:t>Em 1981, um grupo de executivos seniores da Harley, liderados por Willie G. Davidson (neto de um dos fundadores), recomprou a Harley. Movidos pela </a:t>
            </a:r>
            <a:r>
              <a:rPr lang="pt-BR" b="1" dirty="0"/>
              <a:t>paixão</a:t>
            </a:r>
            <a:r>
              <a:rPr lang="pt-BR" dirty="0"/>
              <a:t> os executivos conseguiram resgatar a empresa do buraco e para comemorar a nova era, criaram o slogan “</a:t>
            </a:r>
            <a:r>
              <a:rPr lang="pt-BR" b="1" i="1" dirty="0"/>
              <a:t>The </a:t>
            </a:r>
            <a:r>
              <a:rPr lang="pt-BR" b="1" i="1" dirty="0" err="1"/>
              <a:t>eagle</a:t>
            </a:r>
            <a:r>
              <a:rPr lang="pt-BR" b="1" i="1" dirty="0"/>
              <a:t> </a:t>
            </a:r>
            <a:r>
              <a:rPr lang="pt-BR" b="1" i="1" dirty="0" err="1"/>
              <a:t>soars</a:t>
            </a:r>
            <a:r>
              <a:rPr lang="pt-BR" b="1" i="1" dirty="0"/>
              <a:t> </a:t>
            </a:r>
            <a:r>
              <a:rPr lang="pt-BR" b="1" i="1" dirty="0" err="1"/>
              <a:t>alone</a:t>
            </a:r>
            <a:r>
              <a:rPr lang="pt-BR" dirty="0"/>
              <a:t>”(a águia voa sozinha).</a:t>
            </a:r>
          </a:p>
          <a:p>
            <a:r>
              <a:rPr lang="pt-BR" dirty="0"/>
              <a:t>Nos anos seguintes, a marca fortaleceu os seus atributos e conseguiu se restabelecer mesmo perante um crescente e agressivo aumento da concorrência das motos asiáticas.</a:t>
            </a:r>
          </a:p>
          <a:p>
            <a:r>
              <a:rPr lang="pt-BR" dirty="0"/>
              <a:t>A cultura original voltou a ser cultuada, praticada e comunicada: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B676EC1-6C4C-47A5-AB1A-E46C4A6258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922" y="5055604"/>
            <a:ext cx="1826944" cy="3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453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AD70E7-30D7-4B35-AD46-1483BF6B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93" y="1735500"/>
            <a:ext cx="5637097" cy="37865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C4DDD22-89F4-4595-8601-D0E725BD1B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026" y="1735500"/>
            <a:ext cx="5886682" cy="389202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230482" y="6360877"/>
            <a:ext cx="5961518" cy="150092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0361C0-57D2-4904-84FD-EA62DC79D352}"/>
              </a:ext>
            </a:extLst>
          </p:cNvPr>
          <p:cNvSpPr txBox="1"/>
          <p:nvPr/>
        </p:nvSpPr>
        <p:spPr>
          <a:xfrm>
            <a:off x="308893" y="448027"/>
            <a:ext cx="5068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PÓS ANOS 80...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F406F7-5EFA-4C5B-8175-706C2F230BEC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12551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14984435-F8D7-428A-B334-47533232C13B}"/>
              </a:ext>
            </a:extLst>
          </p:cNvPr>
          <p:cNvSpPr txBox="1"/>
          <p:nvPr/>
        </p:nvSpPr>
        <p:spPr>
          <a:xfrm>
            <a:off x="485990" y="841573"/>
            <a:ext cx="3801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elaboração da </a:t>
            </a:r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ESTRATÉGIA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por meio da </a:t>
            </a:r>
            <a:r>
              <a:rPr kumimoji="0" lang="pt-BR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Visão Baseada em Recursos (RBV)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privilegia os </a:t>
            </a:r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RECURSOS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 as </a:t>
            </a:r>
            <a:r>
              <a:rPr lang="pt-B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CAPACIDADES INTERNAS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 empresa como elementos fundamentais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 o atingimento de seus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bjetivos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30482" y="6360877"/>
            <a:ext cx="5961518" cy="150092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984435-F8D7-428A-B334-47533232C13B}"/>
              </a:ext>
            </a:extLst>
          </p:cNvPr>
          <p:cNvSpPr txBox="1"/>
          <p:nvPr/>
        </p:nvSpPr>
        <p:spPr>
          <a:xfrm>
            <a:off x="373847" y="4241446"/>
            <a:ext cx="3913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defRPr>
            </a:lvl1pPr>
          </a:lstStyle>
          <a:p>
            <a:r>
              <a:rPr lang="pt-BR" dirty="0"/>
              <a:t>E a base para a</a:t>
            </a:r>
          </a:p>
          <a:p>
            <a:r>
              <a:rPr lang="pt-BR" dirty="0">
                <a:solidFill>
                  <a:schemeClr val="accent2"/>
                </a:solidFill>
              </a:rPr>
              <a:t>estratégia</a:t>
            </a:r>
            <a:r>
              <a:rPr lang="pt-BR" dirty="0"/>
              <a:t> da empresa será a combinação e utilização</a:t>
            </a:r>
          </a:p>
          <a:p>
            <a:r>
              <a:rPr lang="pt-BR" dirty="0"/>
              <a:t>de seus (valiosos e singulares) recursos. </a:t>
            </a:r>
          </a:p>
          <a:p>
            <a:endParaRPr lang="pt-BR" sz="300" dirty="0"/>
          </a:p>
          <a:p>
            <a:r>
              <a:rPr lang="pt-BR" dirty="0"/>
              <a:t>E é isso que tratará a diferenciação necessária, na medida em que eles são únicos...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48" y="1561864"/>
            <a:ext cx="7050017" cy="411776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3434E02-5776-4217-B22F-D1DFC2D2AF07}"/>
              </a:ext>
            </a:extLst>
          </p:cNvPr>
          <p:cNvSpPr txBox="1"/>
          <p:nvPr/>
        </p:nvSpPr>
        <p:spPr>
          <a:xfrm>
            <a:off x="9118122" y="2169117"/>
            <a:ext cx="2700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defRPr>
            </a:lvl1pPr>
          </a:lstStyle>
          <a:p>
            <a:pPr algn="ctr"/>
            <a:r>
              <a:rPr lang="pt-BR" dirty="0"/>
              <a:t>E a </a:t>
            </a:r>
            <a:r>
              <a:rPr lang="pt-BR" dirty="0">
                <a:solidFill>
                  <a:schemeClr val="accent2"/>
                </a:solidFill>
              </a:rPr>
              <a:t>CULTURA ORGANIZACIONAL</a:t>
            </a:r>
            <a:r>
              <a:rPr lang="pt-BR" dirty="0"/>
              <a:t>, como grande força motriz, deve ser considerada além de uma </a:t>
            </a:r>
            <a:r>
              <a:rPr lang="pt-BR" dirty="0">
                <a:solidFill>
                  <a:schemeClr val="accent2"/>
                </a:solidFill>
              </a:rPr>
              <a:t>CAPACIDADE INTERNA</a:t>
            </a:r>
            <a:r>
              <a:rPr lang="pt-BR" dirty="0"/>
              <a:t>, mas como elemento transformador dos ambientes internos e externos...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D536AB3-C48F-40EE-9221-807619FB47AE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770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0" name="Google Shape;1550;p58"/>
          <p:cNvSpPr txBox="1"/>
          <p:nvPr/>
        </p:nvSpPr>
        <p:spPr>
          <a:xfrm>
            <a:off x="5523737" y="1459202"/>
            <a:ext cx="5934964" cy="250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000000"/>
              </a:buClr>
              <a:buSzPts val="3800"/>
            </a:pPr>
            <a:r>
              <a:rPr lang="pt-BR" sz="2400" b="1" dirty="0">
                <a:solidFill>
                  <a:schemeClr val="bg1"/>
                </a:solidFill>
              </a:rPr>
              <a:t>O RBV vê as empresas como um conjunto de ativos, capacidades físicas e intangíveis. </a:t>
            </a:r>
          </a:p>
          <a:p>
            <a:pPr lvl="0">
              <a:buClr>
                <a:srgbClr val="000000"/>
              </a:buClr>
              <a:buSzPts val="3800"/>
            </a:pPr>
            <a:endParaRPr lang="pt-BR" sz="2400" b="1" dirty="0">
              <a:solidFill>
                <a:schemeClr val="bg1"/>
              </a:solidFill>
            </a:endParaRPr>
          </a:p>
          <a:p>
            <a:pPr lvl="0">
              <a:buClr>
                <a:srgbClr val="000000"/>
              </a:buClr>
              <a:buSzPts val="3800"/>
            </a:pPr>
            <a:r>
              <a:rPr lang="pt-BR" sz="2400" b="1" dirty="0">
                <a:solidFill>
                  <a:schemeClr val="bg1"/>
                </a:solidFill>
              </a:rPr>
              <a:t>Não há duas empresas iguais porque não tiveram o mesmo conjunto de experiências, adquiriram os mesmos ativos e habilidades ou construíram as mesmas culturas organizacionais. Esses </a:t>
            </a:r>
            <a:r>
              <a:rPr lang="pt-BR" sz="2400" b="1" dirty="0">
                <a:solidFill>
                  <a:srgbClr val="F28106"/>
                </a:solidFill>
              </a:rPr>
              <a:t>ativos e recursos determinam com que eficiência e eficácia uma empresa realiza suas atividades funcionais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</a:p>
          <a:p>
            <a:pPr lvl="0">
              <a:buClr>
                <a:srgbClr val="000000"/>
              </a:buClr>
              <a:buSzPts val="3800"/>
            </a:pPr>
            <a:r>
              <a:rPr lang="pt-BR" sz="2400" b="1" dirty="0">
                <a:solidFill>
                  <a:schemeClr val="bg1"/>
                </a:solidFill>
              </a:rPr>
              <a:t>As empresas serão bem sucedidas se tiverem os </a:t>
            </a:r>
            <a:r>
              <a:rPr lang="pt-BR" sz="2400" b="1" dirty="0">
                <a:solidFill>
                  <a:srgbClr val="F28106"/>
                </a:solidFill>
              </a:rPr>
              <a:t>recursos apropriados para o seu negócio e estratégia</a:t>
            </a:r>
            <a:r>
              <a:rPr lang="pt-BR" sz="2400" b="1" dirty="0">
                <a:solidFill>
                  <a:schemeClr val="bg1"/>
                </a:solidFill>
              </a:rPr>
              <a:t>.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493" y="1643743"/>
            <a:ext cx="10058400" cy="60350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43" y="352539"/>
            <a:ext cx="3043042" cy="7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3752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5245" r="402" b="5419"/>
          <a:stretch/>
        </p:blipFill>
        <p:spPr>
          <a:xfrm>
            <a:off x="0" y="-13447"/>
            <a:ext cx="12196483" cy="687144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169398"/>
            <a:ext cx="7732814" cy="120697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230482" y="6360877"/>
            <a:ext cx="5961518" cy="150092"/>
          </a:xfrm>
          <a:prstGeom prst="rect">
            <a:avLst/>
          </a:prstGeom>
          <a:solidFill>
            <a:srgbClr val="F28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FB3BBCC-0CA2-41F2-B06D-F0C991CCC57D}"/>
              </a:ext>
            </a:extLst>
          </p:cNvPr>
          <p:cNvSpPr txBox="1"/>
          <p:nvPr/>
        </p:nvSpPr>
        <p:spPr>
          <a:xfrm>
            <a:off x="5095005" y="5098860"/>
            <a:ext cx="200199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Obrigado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43" y="352539"/>
            <a:ext cx="3043042" cy="7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8927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6"/>
          <a:stretch/>
        </p:blipFill>
        <p:spPr>
          <a:xfrm>
            <a:off x="-38769" y="-13447"/>
            <a:ext cx="5718026" cy="6871447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2076021" y="1807369"/>
            <a:ext cx="3589678" cy="3596480"/>
            <a:chOff x="667238" y="2707481"/>
            <a:chExt cx="3589678" cy="3596480"/>
          </a:xfrm>
        </p:grpSpPr>
        <p:sp>
          <p:nvSpPr>
            <p:cNvPr id="805" name="Google Shape;805;p33"/>
            <p:cNvSpPr/>
            <p:nvPr/>
          </p:nvSpPr>
          <p:spPr>
            <a:xfrm>
              <a:off x="667238" y="2707481"/>
              <a:ext cx="3589678" cy="3596480"/>
            </a:xfrm>
            <a:prstGeom prst="ellipse">
              <a:avLst/>
            </a:prstGeom>
            <a:solidFill>
              <a:srgbClr val="EAEAEA">
                <a:alpha val="5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05;p33"/>
            <p:cNvSpPr/>
            <p:nvPr/>
          </p:nvSpPr>
          <p:spPr>
            <a:xfrm>
              <a:off x="865695" y="2906315"/>
              <a:ext cx="3192764" cy="3198813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D675BD4-128E-4213-86F6-07C31AD8643E}"/>
              </a:ext>
            </a:extLst>
          </p:cNvPr>
          <p:cNvSpPr txBox="1"/>
          <p:nvPr/>
        </p:nvSpPr>
        <p:spPr>
          <a:xfrm>
            <a:off x="2598249" y="2314324"/>
            <a:ext cx="2543146" cy="248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pt-BR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defRPr sz="1700" b="1" i="0" u="none">
                <a:solidFill>
                  <a:srgbClr val="FFFFFF"/>
                </a:solidFill>
                <a:latin typeface="Montserrat" panose="02000505000000020004" pitchFamily="2" charset="77"/>
                <a:ea typeface="Open Sans Semibold"/>
                <a:cs typeface="Open Sans Semibold"/>
              </a:defRPr>
            </a:lvl1pPr>
          </a:lstStyle>
          <a:p>
            <a:r>
              <a:rPr lang="pt-BR" sz="3600" dirty="0">
                <a:solidFill>
                  <a:srgbClr val="F28106"/>
                </a:solidFill>
                <a:latin typeface="+mn-lt"/>
              </a:rPr>
              <a:t>Recursos</a:t>
            </a:r>
          </a:p>
          <a:p>
            <a:r>
              <a:rPr lang="pt-BR" sz="3600" dirty="0">
                <a:solidFill>
                  <a:srgbClr val="F28106"/>
                </a:solidFill>
                <a:latin typeface="+mn-lt"/>
              </a:rPr>
              <a:t>Valiosos</a:t>
            </a:r>
            <a:endParaRPr lang="pt-BR" sz="1600" dirty="0">
              <a:solidFill>
                <a:srgbClr val="F28106"/>
              </a:solidFill>
              <a:latin typeface="+mn-lt"/>
            </a:endParaRPr>
          </a:p>
          <a:p>
            <a:endParaRPr lang="pt-BR" sz="300" dirty="0">
              <a:solidFill>
                <a:schemeClr val="tx1"/>
              </a:solidFill>
              <a:latin typeface="+mj-lt"/>
            </a:endParaRPr>
          </a:p>
          <a:p>
            <a:r>
              <a:rPr lang="pt-BR" sz="1600" dirty="0">
                <a:solidFill>
                  <a:schemeClr val="tx1"/>
                </a:solidFill>
                <a:latin typeface="+mn-lt"/>
              </a:rPr>
              <a:t>O RBV vincula as capacidades internas (o que  a empresa faz bem) e seu ambiente externo (o que o mercado exige e que os concorrentes oferecem)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314" y="327827"/>
            <a:ext cx="1828374" cy="432337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5009400" y="1209007"/>
            <a:ext cx="6204631" cy="1473808"/>
            <a:chOff x="5009401" y="1209007"/>
            <a:chExt cx="5412556" cy="1067672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6389732" y="1231543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C0A43C-18AD-CC49-AD8E-2A60A480D4D0}"/>
                </a:ext>
              </a:extLst>
            </p:cNvPr>
            <p:cNvGrpSpPr/>
            <p:nvPr/>
          </p:nvGrpSpPr>
          <p:grpSpPr>
            <a:xfrm>
              <a:off x="5009401" y="1665492"/>
              <a:ext cx="1512069" cy="611187"/>
              <a:chOff x="4084637" y="1471612"/>
              <a:chExt cx="1512069" cy="611187"/>
            </a:xfrm>
          </p:grpSpPr>
          <p:sp>
            <p:nvSpPr>
              <p:cNvPr id="810" name="Google Shape;810;p33"/>
              <p:cNvSpPr/>
              <p:nvPr/>
            </p:nvSpPr>
            <p:spPr>
              <a:xfrm>
                <a:off x="4124325" y="1509712"/>
                <a:ext cx="1399782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36" extrusionOk="0">
                    <a:moveTo>
                      <a:pt x="0" y="336"/>
                    </a:moveTo>
                    <a:lnTo>
                      <a:pt x="370" y="0"/>
                    </a:lnTo>
                    <a:lnTo>
                      <a:pt x="1312" y="0"/>
                    </a:lnTo>
                  </a:path>
                </a:pathLst>
              </a:custGeom>
              <a:noFill/>
              <a:ln w="20625" cap="flat" cmpd="sng">
                <a:solidFill>
                  <a:srgbClr val="1E0F00"/>
                </a:solidFill>
                <a:prstDash val="solid"/>
                <a:miter lim="524288"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22094" y="1471612"/>
                <a:ext cx="74612" cy="77787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4084637" y="2008187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1" name="Google Shape;821;p33"/>
            <p:cNvSpPr txBox="1"/>
            <p:nvPr/>
          </p:nvSpPr>
          <p:spPr>
            <a:xfrm>
              <a:off x="6669279" y="1209007"/>
              <a:ext cx="2995600" cy="916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endParaRPr lang="en-US" sz="600" b="1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r>
                <a:rPr lang="en-US" sz="2000" b="1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FÍSICOS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endParaRPr lang="en-US" sz="600" b="1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máquinas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ea typeface="Open Sans"/>
                  <a:cs typeface="Open Sans"/>
                  <a:sym typeface="Open Sans"/>
                </a:rPr>
                <a:t>equipamentos</a:t>
              </a:r>
              <a:r>
                <a:rPr lang="en-US" sz="2000" dirty="0">
                  <a:solidFill>
                    <a:schemeClr val="bg1"/>
                  </a:solidFill>
                  <a:ea typeface="Open Sans"/>
                  <a:cs typeface="Open Sans"/>
                  <a:sym typeface="Open Sans"/>
                </a:rPr>
                <a:t>, footprint </a:t>
              </a:r>
              <a:r>
                <a:rPr lang="en-US" sz="2000" dirty="0" err="1">
                  <a:solidFill>
                    <a:schemeClr val="bg1"/>
                  </a:solidFill>
                  <a:ea typeface="Open Sans"/>
                  <a:cs typeface="Open Sans"/>
                  <a:sym typeface="Open Sans"/>
                </a:rPr>
                <a:t>geográfico</a:t>
              </a:r>
              <a:r>
                <a:rPr lang="en-US" sz="2000" dirty="0">
                  <a:solidFill>
                    <a:schemeClr val="bg1"/>
                  </a:solidFill>
                  <a:ea typeface="Open Sans"/>
                  <a:cs typeface="Open Sans"/>
                  <a:sym typeface="Open Sans"/>
                </a:rPr>
                <a:t>.</a:t>
              </a:r>
              <a:endParaRPr sz="2800" dirty="0">
                <a:solidFill>
                  <a:schemeClr val="bg1"/>
                </a:solidFill>
              </a:endParaRPr>
            </a:p>
          </p:txBody>
        </p:sp>
        <p:pic>
          <p:nvPicPr>
            <p:cNvPr id="8194" name="Picture 2" descr="Machine Icon 414245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6127" y="1436300"/>
              <a:ext cx="613958" cy="613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5596776" y="3020391"/>
            <a:ext cx="5531299" cy="1347804"/>
            <a:chOff x="5596776" y="3020391"/>
            <a:chExt cx="4825181" cy="976391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6389732" y="3046895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355DFE-FF43-5640-A540-8FD6860A8075}"/>
                </a:ext>
              </a:extLst>
            </p:cNvPr>
            <p:cNvGrpSpPr/>
            <p:nvPr/>
          </p:nvGrpSpPr>
          <p:grpSpPr>
            <a:xfrm>
              <a:off x="5596776" y="3587955"/>
              <a:ext cx="935922" cy="74612"/>
              <a:chOff x="4672012" y="3394075"/>
              <a:chExt cx="935922" cy="74612"/>
            </a:xfrm>
          </p:grpSpPr>
          <p:cxnSp>
            <p:nvCxnSpPr>
              <p:cNvPr id="809" name="Google Shape;809;p33"/>
              <p:cNvCxnSpPr/>
              <p:nvPr/>
            </p:nvCxnSpPr>
            <p:spPr>
              <a:xfrm flipH="1">
                <a:off x="4711701" y="3430587"/>
                <a:ext cx="883073" cy="1"/>
              </a:xfrm>
              <a:prstGeom prst="straightConnector1">
                <a:avLst/>
              </a:prstGeom>
              <a:noFill/>
              <a:ln w="20625" cap="flat" cmpd="sng">
                <a:solidFill>
                  <a:srgbClr val="1E0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814" name="Google Shape;814;p33"/>
              <p:cNvSpPr/>
              <p:nvPr/>
            </p:nvSpPr>
            <p:spPr>
              <a:xfrm>
                <a:off x="5528559" y="3394075"/>
                <a:ext cx="79375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4672012" y="3394075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821;p33"/>
            <p:cNvSpPr txBox="1"/>
            <p:nvPr/>
          </p:nvSpPr>
          <p:spPr>
            <a:xfrm>
              <a:off x="6669279" y="3020391"/>
              <a:ext cx="2893297" cy="949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endParaRPr lang="en-US" sz="600" b="1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r>
                <a:rPr lang="en-US" sz="2000" b="1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INTANGÍVEIS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endParaRPr lang="en-US" sz="400" b="1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Open Sans"/>
                <a:buNone/>
              </a:pP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marca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reputação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 know-how </a:t>
              </a: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tecnológico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.</a:t>
              </a:r>
              <a:endParaRPr sz="2800" dirty="0"/>
            </a:p>
          </p:txBody>
        </p:sp>
        <p:pic>
          <p:nvPicPr>
            <p:cNvPr id="8196" name="Picture 4" descr="photonics Icon 242618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2735" y="3193252"/>
              <a:ext cx="611559" cy="61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/>
          <p:cNvGrpSpPr/>
          <p:nvPr/>
        </p:nvGrpSpPr>
        <p:grpSpPr>
          <a:xfrm>
            <a:off x="4993526" y="5010354"/>
            <a:ext cx="6222829" cy="1459455"/>
            <a:chOff x="4993526" y="5010355"/>
            <a:chExt cx="5428431" cy="1057274"/>
          </a:xfrm>
        </p:grpSpPr>
        <p:sp>
          <p:nvSpPr>
            <p:cNvPr id="51" name="Retângulo de cantos arredondados 50"/>
            <p:cNvSpPr/>
            <p:nvPr/>
          </p:nvSpPr>
          <p:spPr>
            <a:xfrm>
              <a:off x="6389732" y="5117742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Google Shape;821;p33"/>
            <p:cNvSpPr txBox="1"/>
            <p:nvPr/>
          </p:nvSpPr>
          <p:spPr>
            <a:xfrm>
              <a:off x="6669278" y="5088125"/>
              <a:ext cx="3023103" cy="919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ts val="1400"/>
              </a:pPr>
              <a:r>
                <a:rPr lang="en-US" sz="2000" b="1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CAPACIDADES ORGANIZACIONAIS</a:t>
              </a:r>
            </a:p>
            <a:p>
              <a:pPr lvl="0" algn="ctr">
                <a:buClr>
                  <a:schemeClr val="lt1"/>
                </a:buClr>
                <a:buSzPts val="1400"/>
              </a:pP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cultura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rotinas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 de </a:t>
              </a: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gestão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000" dirty="0" err="1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processos</a:t>
              </a:r>
              <a:r>
                <a:rPr lang="en-US" sz="20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, skills.</a:t>
              </a:r>
              <a:endParaRPr sz="2800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D1EC67-96B6-084D-9178-35904F435405}"/>
                </a:ext>
              </a:extLst>
            </p:cNvPr>
            <p:cNvGrpSpPr/>
            <p:nvPr/>
          </p:nvGrpSpPr>
          <p:grpSpPr>
            <a:xfrm>
              <a:off x="4993526" y="5010355"/>
              <a:ext cx="1526012" cy="627062"/>
              <a:chOff x="4068762" y="4816475"/>
              <a:chExt cx="1526012" cy="627062"/>
            </a:xfrm>
          </p:grpSpPr>
          <p:sp>
            <p:nvSpPr>
              <p:cNvPr id="811" name="Google Shape;811;p33"/>
              <p:cNvSpPr/>
              <p:nvPr/>
            </p:nvSpPr>
            <p:spPr>
              <a:xfrm>
                <a:off x="4103688" y="4856162"/>
                <a:ext cx="143456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345" extrusionOk="0">
                    <a:moveTo>
                      <a:pt x="0" y="0"/>
                    </a:moveTo>
                    <a:lnTo>
                      <a:pt x="383" y="345"/>
                    </a:lnTo>
                    <a:lnTo>
                      <a:pt x="1325" y="345"/>
                    </a:lnTo>
                  </a:path>
                </a:pathLst>
              </a:custGeom>
              <a:noFill/>
              <a:ln w="20625" cap="flat" cmpd="sng">
                <a:solidFill>
                  <a:srgbClr val="1E0F00"/>
                </a:solidFill>
                <a:prstDash val="solid"/>
                <a:miter lim="524288"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20162" y="5368925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4068762" y="4816475"/>
                <a:ext cx="74612" cy="793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198" name="Picture 6" descr="Culture Icon 295258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2576" y="5215706"/>
              <a:ext cx="768809" cy="76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51778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8825" cy="7046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/>
          <p:cNvGrpSpPr/>
          <p:nvPr/>
        </p:nvGrpSpPr>
        <p:grpSpPr>
          <a:xfrm>
            <a:off x="3239818" y="659225"/>
            <a:ext cx="1973363" cy="6122061"/>
            <a:chOff x="3239818" y="747361"/>
            <a:chExt cx="1973363" cy="6122061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789DB23-DA3E-45D7-9343-E632AF30E811}"/>
                </a:ext>
              </a:extLst>
            </p:cNvPr>
            <p:cNvSpPr txBox="1"/>
            <p:nvPr/>
          </p:nvSpPr>
          <p:spPr>
            <a:xfrm>
              <a:off x="3544087" y="1239808"/>
              <a:ext cx="141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Durabilidade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5B2A3FB-5DCB-4330-B556-2F214ABDA15D}"/>
                </a:ext>
              </a:extLst>
            </p:cNvPr>
            <p:cNvSpPr txBox="1"/>
            <p:nvPr/>
          </p:nvSpPr>
          <p:spPr>
            <a:xfrm>
              <a:off x="3308814" y="2252774"/>
              <a:ext cx="1904367" cy="461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Os recursos tem uma duração limitada e produzirão retorno por um período de tempo. </a:t>
              </a:r>
            </a:p>
            <a:p>
              <a:r>
                <a:rPr lang="pt-BR" sz="1400" b="1" dirty="0"/>
                <a:t>Quanto mais duradouro</a:t>
              </a:r>
            </a:p>
            <a:p>
              <a:r>
                <a:rPr lang="pt-BR" sz="1400" b="1" dirty="0"/>
                <a:t>o recurso  ou  quanto maior o tempo que ele oferecer uma vantagem competitiva, mais valioso será.</a:t>
              </a:r>
            </a:p>
            <a:p>
              <a:r>
                <a:rPr lang="pt-BR" sz="1400" b="1" dirty="0"/>
                <a:t>Algumas indústrias são estáveis por longos períodos enquanto outras se tornam obsoletas muito rapidamente.  Mesmo os Early </a:t>
              </a:r>
              <a:r>
                <a:rPr lang="pt-BR" sz="1400" b="1" dirty="0" err="1"/>
                <a:t>movers</a:t>
              </a:r>
              <a:r>
                <a:rPr lang="pt-BR" sz="1400" b="1" dirty="0"/>
                <a:t> com suas inovações, terão seu retorno por um tempo limitado.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F7CFDFD6-C89E-422E-A664-622885834B1D}"/>
                </a:ext>
              </a:extLst>
            </p:cNvPr>
            <p:cNvSpPr txBox="1"/>
            <p:nvPr/>
          </p:nvSpPr>
          <p:spPr>
            <a:xfrm>
              <a:off x="3372308" y="1531839"/>
              <a:ext cx="1782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28106"/>
                  </a:solidFill>
                </a:rPr>
                <a:t>Com que rapidez  se deprecia?</a:t>
              </a:r>
            </a:p>
          </p:txBody>
        </p:sp>
        <p:sp>
          <p:nvSpPr>
            <p:cNvPr id="50" name="Google Shape;923;p39">
              <a:extLst>
                <a:ext uri="{FF2B5EF4-FFF2-40B4-BE49-F238E27FC236}">
                  <a16:creationId xmlns:a16="http://schemas.microsoft.com/office/drawing/2014/main" id="{9F357632-104E-4985-AE1C-BE0B1355DAB6}"/>
                </a:ext>
              </a:extLst>
            </p:cNvPr>
            <p:cNvSpPr/>
            <p:nvPr/>
          </p:nvSpPr>
          <p:spPr>
            <a:xfrm>
              <a:off x="3239818" y="747361"/>
              <a:ext cx="635009" cy="391076"/>
            </a:xfrm>
            <a:custGeom>
              <a:avLst/>
              <a:gdLst/>
              <a:ahLst/>
              <a:cxnLst/>
              <a:rect l="l" t="t" r="r" b="b"/>
              <a:pathLst>
                <a:path w="1049" h="823" extrusionOk="0">
                  <a:moveTo>
                    <a:pt x="868" y="206"/>
                  </a:moveTo>
                  <a:lnTo>
                    <a:pt x="688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688" y="823"/>
                  </a:lnTo>
                  <a:lnTo>
                    <a:pt x="868" y="617"/>
                  </a:lnTo>
                  <a:lnTo>
                    <a:pt x="1049" y="413"/>
                  </a:lnTo>
                  <a:lnTo>
                    <a:pt x="868" y="206"/>
                  </a:lnTo>
                  <a:close/>
                </a:path>
              </a:pathLst>
            </a:custGeom>
            <a:solidFill>
              <a:srgbClr val="F28106">
                <a:alpha val="6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928;p39">
              <a:extLst>
                <a:ext uri="{FF2B5EF4-FFF2-40B4-BE49-F238E27FC236}">
                  <a16:creationId xmlns:a16="http://schemas.microsoft.com/office/drawing/2014/main" id="{8C11D7E0-5DB9-401D-AE0B-EB753D62375A}"/>
                </a:ext>
              </a:extLst>
            </p:cNvPr>
            <p:cNvSpPr txBox="1"/>
            <p:nvPr/>
          </p:nvSpPr>
          <p:spPr>
            <a:xfrm>
              <a:off x="3372308" y="855916"/>
              <a:ext cx="455482" cy="32856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900"/>
                <a:buFont typeface="Montserrat"/>
                <a:buNone/>
              </a:pPr>
              <a:r>
                <a:rPr lang="en-US" sz="1600" b="1" i="0" u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358282" y="646525"/>
            <a:ext cx="2079342" cy="5308282"/>
            <a:chOff x="5358282" y="734661"/>
            <a:chExt cx="2079342" cy="5308282"/>
          </a:xfrm>
        </p:grpSpPr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0B014547-E2B3-429C-97E7-4A84449C42C3}"/>
                </a:ext>
              </a:extLst>
            </p:cNvPr>
            <p:cNvSpPr txBox="1"/>
            <p:nvPr/>
          </p:nvSpPr>
          <p:spPr>
            <a:xfrm>
              <a:off x="5774164" y="1227108"/>
              <a:ext cx="1255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Adequação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67886C78-1ADE-4726-A482-9E95B43523F6}"/>
                </a:ext>
              </a:extLst>
            </p:cNvPr>
            <p:cNvSpPr txBox="1"/>
            <p:nvPr/>
          </p:nvSpPr>
          <p:spPr>
            <a:xfrm>
              <a:off x="5431769" y="2288069"/>
              <a:ext cx="1900867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Nem todos resultados</a:t>
              </a:r>
            </a:p>
            <a:p>
              <a:r>
                <a:rPr lang="pt-BR" sz="1400" b="1" dirty="0"/>
                <a:t>fluem automaticamente</a:t>
              </a:r>
            </a:p>
            <a:p>
              <a:r>
                <a:rPr lang="pt-BR" sz="1400" b="1" dirty="0"/>
                <a:t>para a empresa que </a:t>
              </a:r>
            </a:p>
            <a:p>
              <a:r>
                <a:rPr lang="pt-BR" sz="1400" b="1" dirty="0"/>
                <a:t>possui o recurso, pois o valor sempre está sujeito a negociações entre clientes, fornecedores, funcionários, etc.</a:t>
              </a:r>
            </a:p>
            <a:p>
              <a:r>
                <a:rPr lang="pt-BR" sz="1400" b="1" dirty="0"/>
                <a:t>Por exemplo, contratos ou networks que são muito dependentes de indivíduos e não da organização como um todo. </a:t>
              </a:r>
            </a:p>
            <a:p>
              <a:endParaRPr lang="pt-BR" sz="1400" b="1" dirty="0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82BE22F-AF32-4DEB-BF02-F43B360936A9}"/>
                </a:ext>
              </a:extLst>
            </p:cNvPr>
            <p:cNvSpPr txBox="1"/>
            <p:nvPr/>
          </p:nvSpPr>
          <p:spPr>
            <a:xfrm>
              <a:off x="5401669" y="1531839"/>
              <a:ext cx="2035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28106"/>
                  </a:solidFill>
                </a:rPr>
                <a:t>Quem captura o valor que o recurso cria?</a:t>
              </a:r>
            </a:p>
          </p:txBody>
        </p:sp>
        <p:sp>
          <p:nvSpPr>
            <p:cNvPr id="64" name="Google Shape;923;p39">
              <a:extLst>
                <a:ext uri="{FF2B5EF4-FFF2-40B4-BE49-F238E27FC236}">
                  <a16:creationId xmlns:a16="http://schemas.microsoft.com/office/drawing/2014/main" id="{C2177AD0-9050-44FF-BDFD-CD38065583FE}"/>
                </a:ext>
              </a:extLst>
            </p:cNvPr>
            <p:cNvSpPr/>
            <p:nvPr/>
          </p:nvSpPr>
          <p:spPr>
            <a:xfrm>
              <a:off x="5358282" y="734661"/>
              <a:ext cx="635009" cy="391076"/>
            </a:xfrm>
            <a:custGeom>
              <a:avLst/>
              <a:gdLst/>
              <a:ahLst/>
              <a:cxnLst/>
              <a:rect l="l" t="t" r="r" b="b"/>
              <a:pathLst>
                <a:path w="1049" h="823" extrusionOk="0">
                  <a:moveTo>
                    <a:pt x="868" y="206"/>
                  </a:moveTo>
                  <a:lnTo>
                    <a:pt x="688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688" y="823"/>
                  </a:lnTo>
                  <a:lnTo>
                    <a:pt x="868" y="617"/>
                  </a:lnTo>
                  <a:lnTo>
                    <a:pt x="1049" y="413"/>
                  </a:lnTo>
                  <a:lnTo>
                    <a:pt x="868" y="206"/>
                  </a:lnTo>
                  <a:close/>
                </a:path>
              </a:pathLst>
            </a:custGeom>
            <a:solidFill>
              <a:srgbClr val="F28106">
                <a:alpha val="28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928;p39">
              <a:extLst>
                <a:ext uri="{FF2B5EF4-FFF2-40B4-BE49-F238E27FC236}">
                  <a16:creationId xmlns:a16="http://schemas.microsoft.com/office/drawing/2014/main" id="{24193FD0-0D24-42E7-AE49-C4BEF6E7C5F9}"/>
                </a:ext>
              </a:extLst>
            </p:cNvPr>
            <p:cNvSpPr txBox="1"/>
            <p:nvPr/>
          </p:nvSpPr>
          <p:spPr>
            <a:xfrm>
              <a:off x="5490772" y="855916"/>
              <a:ext cx="455482" cy="32856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900"/>
                <a:buFont typeface="Montserrat"/>
                <a:buNone/>
              </a:pPr>
              <a:r>
                <a:rPr lang="en-US" sz="1600" b="1" i="0" u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513658" y="660553"/>
            <a:ext cx="1996294" cy="3798849"/>
            <a:chOff x="7513658" y="748689"/>
            <a:chExt cx="1996294" cy="3798849"/>
          </a:xfrm>
        </p:grpSpPr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180B0129-9FC5-4341-963E-BA0E0CDC0232}"/>
                </a:ext>
              </a:extLst>
            </p:cNvPr>
            <p:cNvSpPr txBox="1"/>
            <p:nvPr/>
          </p:nvSpPr>
          <p:spPr>
            <a:xfrm>
              <a:off x="7581732" y="1227108"/>
              <a:ext cx="1928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Substitutibilidade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187621CB-F385-4C31-B3B1-97BF05490B56}"/>
                </a:ext>
              </a:extLst>
            </p:cNvPr>
            <p:cNvSpPr txBox="1"/>
            <p:nvPr/>
          </p:nvSpPr>
          <p:spPr>
            <a:xfrm>
              <a:off x="7627600" y="2300769"/>
              <a:ext cx="175148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Potencial impacto por  substitutos. </a:t>
              </a:r>
            </a:p>
            <a:p>
              <a:r>
                <a:rPr lang="pt-BR" sz="1400" b="1" dirty="0"/>
                <a:t>Produtos ou serviços que podem ser substituídos pela concorrência e que atendam a demandas antigas ou novas do mercado consumidor. 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C48ADB98-6598-4EDA-BA16-E2AE41820B65}"/>
                </a:ext>
              </a:extLst>
            </p:cNvPr>
            <p:cNvSpPr txBox="1"/>
            <p:nvPr/>
          </p:nvSpPr>
          <p:spPr>
            <a:xfrm>
              <a:off x="7627600" y="1544539"/>
              <a:ext cx="1810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28106"/>
                  </a:solidFill>
                </a:rPr>
                <a:t>Pode ser superado por outro recurso?</a:t>
              </a:r>
            </a:p>
          </p:txBody>
        </p:sp>
        <p:sp>
          <p:nvSpPr>
            <p:cNvPr id="67" name="Google Shape;923;p39">
              <a:extLst>
                <a:ext uri="{FF2B5EF4-FFF2-40B4-BE49-F238E27FC236}">
                  <a16:creationId xmlns:a16="http://schemas.microsoft.com/office/drawing/2014/main" id="{5F6A902D-91FC-472D-9E1A-C8303B867503}"/>
                </a:ext>
              </a:extLst>
            </p:cNvPr>
            <p:cNvSpPr/>
            <p:nvPr/>
          </p:nvSpPr>
          <p:spPr>
            <a:xfrm>
              <a:off x="7513658" y="748689"/>
              <a:ext cx="635009" cy="391076"/>
            </a:xfrm>
            <a:custGeom>
              <a:avLst/>
              <a:gdLst/>
              <a:ahLst/>
              <a:cxnLst/>
              <a:rect l="l" t="t" r="r" b="b"/>
              <a:pathLst>
                <a:path w="1049" h="823" extrusionOk="0">
                  <a:moveTo>
                    <a:pt x="868" y="206"/>
                  </a:moveTo>
                  <a:lnTo>
                    <a:pt x="688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688" y="823"/>
                  </a:lnTo>
                  <a:lnTo>
                    <a:pt x="868" y="617"/>
                  </a:lnTo>
                  <a:lnTo>
                    <a:pt x="1049" y="413"/>
                  </a:lnTo>
                  <a:lnTo>
                    <a:pt x="868" y="206"/>
                  </a:lnTo>
                  <a:close/>
                </a:path>
              </a:pathLst>
            </a:custGeom>
            <a:solidFill>
              <a:srgbClr val="F28106">
                <a:alpha val="24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928;p39">
              <a:extLst>
                <a:ext uri="{FF2B5EF4-FFF2-40B4-BE49-F238E27FC236}">
                  <a16:creationId xmlns:a16="http://schemas.microsoft.com/office/drawing/2014/main" id="{62A22FF4-D0FE-4D3D-A7FC-73E90989F7D1}"/>
                </a:ext>
              </a:extLst>
            </p:cNvPr>
            <p:cNvSpPr txBox="1"/>
            <p:nvPr/>
          </p:nvSpPr>
          <p:spPr>
            <a:xfrm>
              <a:off x="7646148" y="844544"/>
              <a:ext cx="455482" cy="32856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900"/>
                <a:buFont typeface="Montserrat"/>
                <a:buNone/>
              </a:pPr>
              <a:r>
                <a:rPr lang="en-US" sz="1600" b="1" i="0" u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04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9636949" y="681752"/>
            <a:ext cx="2273791" cy="4641912"/>
            <a:chOff x="9636949" y="769888"/>
            <a:chExt cx="2273791" cy="4641912"/>
          </a:xfrm>
        </p:grpSpPr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DFF49F8B-E74A-4443-9612-7366066BB40C}"/>
                </a:ext>
              </a:extLst>
            </p:cNvPr>
            <p:cNvSpPr txBox="1"/>
            <p:nvPr/>
          </p:nvSpPr>
          <p:spPr>
            <a:xfrm>
              <a:off x="10084298" y="123980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Superioridade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500C275E-8CF6-4F30-A7BD-7849E09DAAFA}"/>
                </a:ext>
              </a:extLst>
            </p:cNvPr>
            <p:cNvSpPr txBox="1"/>
            <p:nvPr/>
          </p:nvSpPr>
          <p:spPr>
            <a:xfrm>
              <a:off x="9856410" y="2303257"/>
              <a:ext cx="196409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Avaliação externa de que a empresa é realmente melhor</a:t>
              </a:r>
            </a:p>
            <a:p>
              <a:r>
                <a:rPr lang="pt-BR" sz="1400" b="1" dirty="0"/>
                <a:t>do que seus concorrentes.</a:t>
              </a:r>
            </a:p>
            <a:p>
              <a:r>
                <a:rPr lang="pt-BR" sz="1400" b="1" dirty="0"/>
                <a:t>As vezes o recurso valioso é</a:t>
              </a:r>
            </a:p>
            <a:p>
              <a:r>
                <a:rPr lang="pt-BR" sz="1400" b="1" dirty="0"/>
                <a:t>uma combinação de</a:t>
              </a:r>
            </a:p>
            <a:p>
              <a:r>
                <a:rPr lang="pt-BR" sz="1400" b="1" dirty="0"/>
                <a:t>habilidades, nenhuma das quais é superior em si, mas quando combinadas, </a:t>
              </a:r>
            </a:p>
            <a:p>
              <a:r>
                <a:rPr lang="pt-BR" sz="1400" b="1" dirty="0"/>
                <a:t>se tornam valiosas.</a:t>
              </a:r>
            </a:p>
            <a:p>
              <a:endParaRPr lang="pt-BR" sz="1400" b="1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D57B9DA0-EA8A-4A79-9E55-7E2D6DA76541}"/>
                </a:ext>
              </a:extLst>
            </p:cNvPr>
            <p:cNvSpPr txBox="1"/>
            <p:nvPr/>
          </p:nvSpPr>
          <p:spPr>
            <a:xfrm>
              <a:off x="9824418" y="1582639"/>
              <a:ext cx="2086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28106"/>
                  </a:solidFill>
                </a:rPr>
                <a:t>O recurso realmente é melhor?</a:t>
              </a:r>
            </a:p>
          </p:txBody>
        </p:sp>
        <p:sp>
          <p:nvSpPr>
            <p:cNvPr id="70" name="Google Shape;923;p39">
              <a:extLst>
                <a:ext uri="{FF2B5EF4-FFF2-40B4-BE49-F238E27FC236}">
                  <a16:creationId xmlns:a16="http://schemas.microsoft.com/office/drawing/2014/main" id="{3D975E6F-B4E1-4A63-8719-CE5759363491}"/>
                </a:ext>
              </a:extLst>
            </p:cNvPr>
            <p:cNvSpPr/>
            <p:nvPr/>
          </p:nvSpPr>
          <p:spPr>
            <a:xfrm>
              <a:off x="9636949" y="769888"/>
              <a:ext cx="635009" cy="391076"/>
            </a:xfrm>
            <a:custGeom>
              <a:avLst/>
              <a:gdLst/>
              <a:ahLst/>
              <a:cxnLst/>
              <a:rect l="l" t="t" r="r" b="b"/>
              <a:pathLst>
                <a:path w="1049" h="823" extrusionOk="0">
                  <a:moveTo>
                    <a:pt x="868" y="206"/>
                  </a:moveTo>
                  <a:lnTo>
                    <a:pt x="688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688" y="823"/>
                  </a:lnTo>
                  <a:lnTo>
                    <a:pt x="868" y="617"/>
                  </a:lnTo>
                  <a:lnTo>
                    <a:pt x="1049" y="413"/>
                  </a:lnTo>
                  <a:lnTo>
                    <a:pt x="868" y="206"/>
                  </a:lnTo>
                  <a:close/>
                </a:path>
              </a:pathLst>
            </a:custGeom>
            <a:solidFill>
              <a:srgbClr val="F28106">
                <a:alpha val="1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928;p39">
              <a:extLst>
                <a:ext uri="{FF2B5EF4-FFF2-40B4-BE49-F238E27FC236}">
                  <a16:creationId xmlns:a16="http://schemas.microsoft.com/office/drawing/2014/main" id="{14C07109-06DB-4870-AD0C-93CE436E41DC}"/>
                </a:ext>
              </a:extLst>
            </p:cNvPr>
            <p:cNvSpPr txBox="1"/>
            <p:nvPr/>
          </p:nvSpPr>
          <p:spPr>
            <a:xfrm>
              <a:off x="9769439" y="853043"/>
              <a:ext cx="455482" cy="32856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900"/>
                <a:buFont typeface="Montserrat"/>
                <a:buNone/>
              </a:pPr>
              <a:r>
                <a:rPr lang="en-US" sz="1600" b="1" i="0" u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05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588775C-9EB3-4708-A67B-1F1E33558D95}"/>
              </a:ext>
            </a:extLst>
          </p:cNvPr>
          <p:cNvSpPr txBox="1"/>
          <p:nvPr/>
        </p:nvSpPr>
        <p:spPr>
          <a:xfrm rot="16200000">
            <a:off x="-2228519" y="3361906"/>
            <a:ext cx="5196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O que torna um recurso valioso?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926562" y="68091"/>
            <a:ext cx="5184964" cy="7636525"/>
            <a:chOff x="926562" y="156227"/>
            <a:chExt cx="5184964" cy="7636525"/>
          </a:xfrm>
        </p:grpSpPr>
        <p:sp>
          <p:nvSpPr>
            <p:cNvPr id="923" name="Google Shape;923;p39"/>
            <p:cNvSpPr/>
            <p:nvPr/>
          </p:nvSpPr>
          <p:spPr>
            <a:xfrm>
              <a:off x="1147606" y="822340"/>
              <a:ext cx="635009" cy="391076"/>
            </a:xfrm>
            <a:custGeom>
              <a:avLst/>
              <a:gdLst/>
              <a:ahLst/>
              <a:cxnLst/>
              <a:rect l="l" t="t" r="r" b="b"/>
              <a:pathLst>
                <a:path w="1049" h="823" extrusionOk="0">
                  <a:moveTo>
                    <a:pt x="868" y="206"/>
                  </a:moveTo>
                  <a:lnTo>
                    <a:pt x="688" y="0"/>
                  </a:lnTo>
                  <a:lnTo>
                    <a:pt x="0" y="0"/>
                  </a:lnTo>
                  <a:lnTo>
                    <a:pt x="0" y="823"/>
                  </a:lnTo>
                  <a:lnTo>
                    <a:pt x="688" y="823"/>
                  </a:lnTo>
                  <a:lnTo>
                    <a:pt x="868" y="617"/>
                  </a:lnTo>
                  <a:lnTo>
                    <a:pt x="1049" y="413"/>
                  </a:lnTo>
                  <a:lnTo>
                    <a:pt x="868" y="206"/>
                  </a:lnTo>
                  <a:close/>
                </a:path>
              </a:pathLst>
            </a:custGeom>
            <a:solidFill>
              <a:srgbClr val="F281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9"/>
            <p:cNvSpPr txBox="1"/>
            <p:nvPr/>
          </p:nvSpPr>
          <p:spPr>
            <a:xfrm>
              <a:off x="1280096" y="918195"/>
              <a:ext cx="455482" cy="3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900"/>
                <a:buFont typeface="Montserrat"/>
                <a:buNone/>
              </a:pPr>
              <a:r>
                <a:rPr lang="en-US" sz="1600" b="1" i="0" u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endParaRPr sz="1600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CA739F6-B85F-466B-AB58-165F6DC72411}"/>
                </a:ext>
              </a:extLst>
            </p:cNvPr>
            <p:cNvSpPr txBox="1"/>
            <p:nvPr/>
          </p:nvSpPr>
          <p:spPr>
            <a:xfrm>
              <a:off x="1303450" y="1303703"/>
              <a:ext cx="1628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err="1"/>
                <a:t>Inimitabilidade</a:t>
              </a:r>
              <a:endParaRPr lang="pt-BR" b="1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7A4CE71-3E22-4033-8173-75AA42F711B2}"/>
                </a:ext>
              </a:extLst>
            </p:cNvPr>
            <p:cNvSpPr txBox="1"/>
            <p:nvPr/>
          </p:nvSpPr>
          <p:spPr>
            <a:xfrm>
              <a:off x="1227251" y="1623916"/>
              <a:ext cx="1738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28106"/>
                  </a:solidFill>
                </a:rPr>
                <a:t>O recurso é difícil de ser copiado?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8DE6113-D9C2-4687-B34A-0F02ADAD1A40}"/>
                </a:ext>
              </a:extLst>
            </p:cNvPr>
            <p:cNvSpPr txBox="1"/>
            <p:nvPr/>
          </p:nvSpPr>
          <p:spPr>
            <a:xfrm>
              <a:off x="1060113" y="2252774"/>
              <a:ext cx="2035955" cy="553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Limita as ações dos</a:t>
              </a:r>
            </a:p>
            <a:p>
              <a:r>
                <a:rPr lang="pt-BR" sz="1400" b="1" dirty="0"/>
                <a:t>concorrentes mas não</a:t>
              </a:r>
            </a:p>
            <a:p>
              <a:r>
                <a:rPr lang="pt-BR" sz="1400" b="1" dirty="0"/>
                <a:t>dura para sempre.</a:t>
              </a:r>
            </a:p>
            <a:p>
              <a:endParaRPr lang="pt-BR" sz="1400" b="1" dirty="0"/>
            </a:p>
            <a:p>
              <a:r>
                <a:rPr lang="pt-BR" sz="1400" b="1" dirty="0"/>
                <a:t>* Singularidade Física</a:t>
              </a:r>
            </a:p>
            <a:p>
              <a:r>
                <a:rPr lang="pt-BR" sz="1200" dirty="0"/>
                <a:t>Raro e não pode ser copiado.</a:t>
              </a:r>
            </a:p>
            <a:p>
              <a:endParaRPr lang="pt-BR" sz="1200" dirty="0"/>
            </a:p>
            <a:p>
              <a:r>
                <a:rPr lang="pt-BR" sz="1400" b="1" dirty="0"/>
                <a:t>* Construído ao longo do  caminho </a:t>
              </a:r>
            </a:p>
            <a:p>
              <a:r>
                <a:rPr lang="pt-BR" sz="1200" dirty="0"/>
                <a:t>Único por conta de tudo </a:t>
              </a:r>
            </a:p>
            <a:p>
              <a:r>
                <a:rPr lang="pt-BR" sz="1200" dirty="0"/>
                <a:t>o que aconteceu ao longo</a:t>
              </a:r>
            </a:p>
            <a:p>
              <a:r>
                <a:rPr lang="pt-BR" sz="1200" dirty="0"/>
                <a:t>do caminho percorrido</a:t>
              </a:r>
            </a:p>
            <a:p>
              <a:r>
                <a:rPr lang="pt-BR" sz="1200" dirty="0"/>
                <a:t>em sua acumulação.</a:t>
              </a:r>
            </a:p>
            <a:p>
              <a:endParaRPr lang="pt-BR" sz="1200" dirty="0"/>
            </a:p>
            <a:p>
              <a:r>
                <a:rPr lang="pt-BR" sz="1400" b="1" dirty="0"/>
                <a:t>* Ambiguidade causal</a:t>
              </a:r>
              <a:r>
                <a:rPr lang="pt-BR" sz="1400" dirty="0"/>
                <a:t> </a:t>
              </a:r>
              <a:endParaRPr lang="pt-BR" sz="1200" dirty="0"/>
            </a:p>
            <a:p>
              <a:r>
                <a:rPr lang="pt-BR" sz="1200" dirty="0"/>
                <a:t>Concorrentes são frustrados</a:t>
              </a:r>
            </a:p>
            <a:p>
              <a:r>
                <a:rPr lang="pt-BR" sz="1200" dirty="0"/>
                <a:t>porque é impossível desvendar qual é o recurso valioso ou como recriá-lo.</a:t>
              </a:r>
            </a:p>
            <a:p>
              <a:endParaRPr lang="pt-BR" sz="1200" dirty="0"/>
            </a:p>
            <a:p>
              <a:r>
                <a:rPr lang="pt-BR" sz="1400" b="1" dirty="0"/>
                <a:t>* Dissuasão econômica</a:t>
              </a:r>
              <a:endParaRPr lang="pt-BR" sz="1200" dirty="0"/>
            </a:p>
            <a:p>
              <a:r>
                <a:rPr lang="pt-BR" sz="1200" dirty="0"/>
                <a:t>Empresa se antecipa ao </a:t>
              </a:r>
            </a:p>
            <a:p>
              <a:r>
                <a:rPr lang="pt-BR" sz="1200" dirty="0"/>
                <a:t>concorrente e faz um</a:t>
              </a:r>
            </a:p>
            <a:p>
              <a:r>
                <a:rPr lang="pt-BR" sz="1200" dirty="0"/>
                <a:t>alto investimento em ativo.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A292917C-8F6C-4C29-8135-673E9C8F5080}"/>
                </a:ext>
              </a:extLst>
            </p:cNvPr>
            <p:cNvSpPr txBox="1"/>
            <p:nvPr/>
          </p:nvSpPr>
          <p:spPr>
            <a:xfrm>
              <a:off x="1132010" y="4781493"/>
              <a:ext cx="2199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 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78B37E6-B5A6-4D15-B231-F942972388D0}"/>
                </a:ext>
              </a:extLst>
            </p:cNvPr>
            <p:cNvSpPr txBox="1"/>
            <p:nvPr/>
          </p:nvSpPr>
          <p:spPr>
            <a:xfrm>
              <a:off x="5926795" y="5010613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sz="1200" dirty="0"/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F4143F60-29C9-4D99-BCD8-1CC0839441E9}"/>
                </a:ext>
              </a:extLst>
            </p:cNvPr>
            <p:cNvSpPr txBox="1"/>
            <p:nvPr/>
          </p:nvSpPr>
          <p:spPr>
            <a:xfrm>
              <a:off x="1147606" y="2158133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sz="1400" b="1" dirty="0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24665C1A-0760-41C8-8B37-3C7BE97FB5AC}"/>
                </a:ext>
              </a:extLst>
            </p:cNvPr>
            <p:cNvSpPr txBox="1"/>
            <p:nvPr/>
          </p:nvSpPr>
          <p:spPr>
            <a:xfrm>
              <a:off x="926562" y="156227"/>
              <a:ext cx="19774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F28106"/>
                  </a:solidFill>
                </a:rPr>
                <a:t>OS 5 TESTES</a:t>
              </a:r>
            </a:p>
          </p:txBody>
        </p:sp>
      </p:grpSp>
      <p:pic>
        <p:nvPicPr>
          <p:cNvPr id="58" name="Imagem 5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0F1F4F9-EA69-44C1-9EF0-1F2A47778FE4}"/>
              </a:ext>
            </a:extLst>
          </p:cNvPr>
          <p:cNvCxnSpPr/>
          <p:nvPr/>
        </p:nvCxnSpPr>
        <p:spPr>
          <a:xfrm>
            <a:off x="1060113" y="2120555"/>
            <a:ext cx="111318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454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F6D29189-AC5A-4F45-BDD6-507F4725602E}"/>
              </a:ext>
            </a:extLst>
          </p:cNvPr>
          <p:cNvSpPr txBox="1"/>
          <p:nvPr/>
        </p:nvSpPr>
        <p:spPr>
          <a:xfrm>
            <a:off x="4008835" y="2165519"/>
            <a:ext cx="7691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melhor desses recursos geralmente é </a:t>
            </a:r>
            <a:r>
              <a:rPr lang="pt-BR" b="1" dirty="0">
                <a:solidFill>
                  <a:srgbClr val="F28106"/>
                </a:solidFill>
              </a:rPr>
              <a:t>intangível</a:t>
            </a:r>
            <a:r>
              <a:rPr lang="pt-BR" dirty="0"/>
              <a:t>, não físico, daí a ênfase nas abordagens sobre a </a:t>
            </a:r>
            <a:r>
              <a:rPr lang="pt-BR" b="1" dirty="0">
                <a:solidFill>
                  <a:srgbClr val="F28106"/>
                </a:solidFill>
              </a:rPr>
              <a:t>cultura, a tecnologia e o líder transformacional.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863D3F6-5448-426E-AA01-A51992FA16E3}"/>
              </a:ext>
            </a:extLst>
          </p:cNvPr>
          <p:cNvSpPr txBox="1"/>
          <p:nvPr/>
        </p:nvSpPr>
        <p:spPr>
          <a:xfrm>
            <a:off x="4008835" y="3223172"/>
            <a:ext cx="7399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r>
              <a:rPr lang="pt-BR" b="0" dirty="0"/>
              <a:t>Recursos valiosos ainda devem ser unidos a outros </a:t>
            </a:r>
            <a:r>
              <a:rPr lang="pt-BR" dirty="0">
                <a:solidFill>
                  <a:srgbClr val="F28106"/>
                </a:solidFill>
              </a:rPr>
              <a:t>recursos e incorporados </a:t>
            </a:r>
            <a:r>
              <a:rPr lang="pt-BR" b="0" dirty="0"/>
              <a:t>em um conjunto de </a:t>
            </a:r>
            <a:r>
              <a:rPr lang="pt-BR" dirty="0">
                <a:solidFill>
                  <a:srgbClr val="F28106"/>
                </a:solidFill>
              </a:rPr>
              <a:t>políticas e atividades funcionais </a:t>
            </a:r>
            <a:r>
              <a:rPr lang="pt-BR" b="0" dirty="0"/>
              <a:t>que distinguem a posição da empresa no mercado.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99CA0CCE-DD8E-4EDC-88C0-249841B6B89E}"/>
              </a:ext>
            </a:extLst>
          </p:cNvPr>
          <p:cNvSpPr txBox="1"/>
          <p:nvPr/>
        </p:nvSpPr>
        <p:spPr>
          <a:xfrm>
            <a:off x="4008835" y="4557823"/>
            <a:ext cx="7486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As empresas com a sorte de ter uma </a:t>
            </a:r>
            <a:r>
              <a:rPr lang="pt-BR" b="1" dirty="0">
                <a:solidFill>
                  <a:srgbClr val="F28106"/>
                </a:solidFill>
              </a:rPr>
              <a:t>competência</a:t>
            </a:r>
            <a:r>
              <a:rPr lang="pt-BR" dirty="0"/>
              <a:t> verdadeiramente distinta também devem ser sábias o suficiente para perceber que seu </a:t>
            </a:r>
            <a:r>
              <a:rPr lang="pt-BR" b="1" dirty="0">
                <a:solidFill>
                  <a:srgbClr val="F28106"/>
                </a:solidFill>
              </a:rPr>
              <a:t>valor</a:t>
            </a:r>
            <a:r>
              <a:rPr lang="pt-BR" dirty="0"/>
              <a:t> é corroído pelo tempo e pela concorrência.</a:t>
            </a:r>
          </a:p>
        </p:txBody>
      </p:sp>
      <p:pic>
        <p:nvPicPr>
          <p:cNvPr id="1028" name="Picture 4" descr="strategic Icon 35387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039"/>
            <a:ext cx="3737535" cy="37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3D8026-659B-4F60-B8E9-996A127AB763}"/>
              </a:ext>
            </a:extLst>
          </p:cNvPr>
          <p:cNvSpPr txBox="1"/>
          <p:nvPr/>
        </p:nvSpPr>
        <p:spPr>
          <a:xfrm>
            <a:off x="308893" y="249627"/>
            <a:ext cx="505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IMPLICAÇÕES ESTRATÉGICAS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EE89384-8BD0-4A54-AF00-A7EBCD2961BE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9755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Google Shape;1136;p40"/>
          <p:cNvSpPr>
            <a:spLocks/>
          </p:cNvSpPr>
          <p:nvPr/>
        </p:nvSpPr>
        <p:spPr bwMode="auto">
          <a:xfrm>
            <a:off x="1049338" y="3609975"/>
            <a:ext cx="4122737" cy="2332038"/>
          </a:xfrm>
          <a:custGeom>
            <a:avLst/>
            <a:gdLst>
              <a:gd name="T0" fmla="*/ 2147483646 w 1076"/>
              <a:gd name="T1" fmla="*/ 2147483646 h 608"/>
              <a:gd name="T2" fmla="*/ 2147483646 w 1076"/>
              <a:gd name="T3" fmla="*/ 2147483646 h 608"/>
              <a:gd name="T4" fmla="*/ 2147483646 w 1076"/>
              <a:gd name="T5" fmla="*/ 2147483646 h 608"/>
              <a:gd name="T6" fmla="*/ 2147483646 w 1076"/>
              <a:gd name="T7" fmla="*/ 2147483646 h 608"/>
              <a:gd name="T8" fmla="*/ 2147483646 w 1076"/>
              <a:gd name="T9" fmla="*/ 2147483646 h 608"/>
              <a:gd name="T10" fmla="*/ 2147483646 w 1076"/>
              <a:gd name="T11" fmla="*/ 2147483646 h 608"/>
              <a:gd name="T12" fmla="*/ 2147483646 w 1076"/>
              <a:gd name="T13" fmla="*/ 2147483646 h 608"/>
              <a:gd name="T14" fmla="*/ 2147483646 w 1076"/>
              <a:gd name="T15" fmla="*/ 2147483646 h 608"/>
              <a:gd name="T16" fmla="*/ 2147483646 w 1076"/>
              <a:gd name="T17" fmla="*/ 0 h 608"/>
              <a:gd name="T18" fmla="*/ 2147483646 w 1076"/>
              <a:gd name="T19" fmla="*/ 2147483646 h 6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76" h="608" extrusionOk="0">
                <a:moveTo>
                  <a:pt x="1015" y="99"/>
                </a:moveTo>
                <a:cubicBezTo>
                  <a:pt x="940" y="182"/>
                  <a:pt x="826" y="186"/>
                  <a:pt x="804" y="186"/>
                </a:cubicBezTo>
                <a:cubicBezTo>
                  <a:pt x="802" y="186"/>
                  <a:pt x="801" y="186"/>
                  <a:pt x="800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40" y="210"/>
                  <a:pt x="0" y="297"/>
                  <a:pt x="28" y="385"/>
                </a:cubicBezTo>
                <a:cubicBezTo>
                  <a:pt x="67" y="506"/>
                  <a:pt x="179" y="561"/>
                  <a:pt x="180" y="561"/>
                </a:cubicBezTo>
                <a:cubicBezTo>
                  <a:pt x="181" y="562"/>
                  <a:pt x="181" y="562"/>
                  <a:pt x="181" y="562"/>
                </a:cubicBezTo>
                <a:cubicBezTo>
                  <a:pt x="258" y="592"/>
                  <a:pt x="339" y="608"/>
                  <a:pt x="423" y="608"/>
                </a:cubicBezTo>
                <a:cubicBezTo>
                  <a:pt x="768" y="608"/>
                  <a:pt x="1052" y="339"/>
                  <a:pt x="1076" y="0"/>
                </a:cubicBezTo>
                <a:cubicBezTo>
                  <a:pt x="1063" y="33"/>
                  <a:pt x="1044" y="67"/>
                  <a:pt x="1015" y="9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77830" name="Google Shape;1135;p40"/>
          <p:cNvSpPr>
            <a:spLocks/>
          </p:cNvSpPr>
          <p:nvPr/>
        </p:nvSpPr>
        <p:spPr bwMode="auto">
          <a:xfrm>
            <a:off x="163513" y="1271588"/>
            <a:ext cx="2444750" cy="4240212"/>
          </a:xfrm>
          <a:custGeom>
            <a:avLst/>
            <a:gdLst>
              <a:gd name="T0" fmla="*/ 2147483646 w 638"/>
              <a:gd name="T1" fmla="*/ 2147483646 h 1106"/>
              <a:gd name="T2" fmla="*/ 2147483646 w 638"/>
              <a:gd name="T3" fmla="*/ 0 h 1106"/>
              <a:gd name="T4" fmla="*/ 2147483646 w 638"/>
              <a:gd name="T5" fmla="*/ 2147483646 h 1106"/>
              <a:gd name="T6" fmla="*/ 0 w 638"/>
              <a:gd name="T7" fmla="*/ 2147483646 h 1106"/>
              <a:gd name="T8" fmla="*/ 2147483646 w 638"/>
              <a:gd name="T9" fmla="*/ 2147483646 h 1106"/>
              <a:gd name="T10" fmla="*/ 2147483646 w 638"/>
              <a:gd name="T11" fmla="*/ 2147483646 h 1106"/>
              <a:gd name="T12" fmla="*/ 2147483646 w 638"/>
              <a:gd name="T13" fmla="*/ 2147483646 h 1106"/>
              <a:gd name="T14" fmla="*/ 2147483646 w 638"/>
              <a:gd name="T15" fmla="*/ 2147483646 h 1106"/>
              <a:gd name="T16" fmla="*/ 2147483646 w 638"/>
              <a:gd name="T17" fmla="*/ 2147483646 h 1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38" h="1106" extrusionOk="0">
                <a:moveTo>
                  <a:pt x="478" y="6"/>
                </a:moveTo>
                <a:cubicBezTo>
                  <a:pt x="459" y="2"/>
                  <a:pt x="439" y="0"/>
                  <a:pt x="419" y="0"/>
                </a:cubicBezTo>
                <a:cubicBezTo>
                  <a:pt x="326" y="0"/>
                  <a:pt x="255" y="46"/>
                  <a:pt x="250" y="49"/>
                </a:cubicBezTo>
                <a:cubicBezTo>
                  <a:pt x="91" y="174"/>
                  <a:pt x="0" y="362"/>
                  <a:pt x="0" y="564"/>
                </a:cubicBezTo>
                <a:cubicBezTo>
                  <a:pt x="0" y="785"/>
                  <a:pt x="109" y="986"/>
                  <a:pt x="288" y="1106"/>
                </a:cubicBezTo>
                <a:cubicBezTo>
                  <a:pt x="266" y="1079"/>
                  <a:pt x="245" y="1045"/>
                  <a:pt x="232" y="1003"/>
                </a:cubicBezTo>
                <a:cubicBezTo>
                  <a:pt x="195" y="889"/>
                  <a:pt x="260" y="781"/>
                  <a:pt x="264" y="774"/>
                </a:cubicBezTo>
                <a:cubicBezTo>
                  <a:pt x="638" y="127"/>
                  <a:pt x="638" y="127"/>
                  <a:pt x="638" y="127"/>
                </a:cubicBezTo>
                <a:cubicBezTo>
                  <a:pt x="623" y="104"/>
                  <a:pt x="568" y="25"/>
                  <a:pt x="478" y="6"/>
                </a:cubicBezTo>
                <a:close/>
              </a:path>
            </a:pathLst>
          </a:custGeom>
          <a:solidFill>
            <a:srgbClr val="F28106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77829" name="Google Shape;1134;p40"/>
          <p:cNvSpPr>
            <a:spLocks/>
          </p:cNvSpPr>
          <p:nvPr/>
        </p:nvSpPr>
        <p:spPr bwMode="auto">
          <a:xfrm>
            <a:off x="1570038" y="922338"/>
            <a:ext cx="3609975" cy="3294062"/>
          </a:xfrm>
          <a:custGeom>
            <a:avLst/>
            <a:gdLst>
              <a:gd name="T0" fmla="*/ 2147483646 w 942"/>
              <a:gd name="T1" fmla="*/ 2147483646 h 859"/>
              <a:gd name="T2" fmla="*/ 2147483646 w 942"/>
              <a:gd name="T3" fmla="*/ 0 h 859"/>
              <a:gd name="T4" fmla="*/ 0 w 942"/>
              <a:gd name="T5" fmla="*/ 2147483646 h 859"/>
              <a:gd name="T6" fmla="*/ 2147483646 w 942"/>
              <a:gd name="T7" fmla="*/ 2147483646 h 859"/>
              <a:gd name="T8" fmla="*/ 2147483646 w 942"/>
              <a:gd name="T9" fmla="*/ 2147483646 h 859"/>
              <a:gd name="T10" fmla="*/ 2147483646 w 942"/>
              <a:gd name="T11" fmla="*/ 2147483646 h 859"/>
              <a:gd name="T12" fmla="*/ 2147483646 w 942"/>
              <a:gd name="T13" fmla="*/ 2147483646 h 859"/>
              <a:gd name="T14" fmla="*/ 2147483646 w 942"/>
              <a:gd name="T15" fmla="*/ 2147483646 h 859"/>
              <a:gd name="T16" fmla="*/ 2147483646 w 942"/>
              <a:gd name="T17" fmla="*/ 2147483646 h 8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42" h="859" extrusionOk="0">
                <a:moveTo>
                  <a:pt x="935" y="562"/>
                </a:moveTo>
                <a:cubicBezTo>
                  <a:pt x="889" y="242"/>
                  <a:pt x="611" y="0"/>
                  <a:pt x="287" y="0"/>
                </a:cubicBezTo>
                <a:cubicBezTo>
                  <a:pt x="186" y="0"/>
                  <a:pt x="88" y="23"/>
                  <a:pt x="0" y="66"/>
                </a:cubicBezTo>
                <a:cubicBezTo>
                  <a:pt x="16" y="64"/>
                  <a:pt x="34" y="62"/>
                  <a:pt x="52" y="62"/>
                </a:cubicBezTo>
                <a:cubicBezTo>
                  <a:pt x="74" y="62"/>
                  <a:pt x="96" y="65"/>
                  <a:pt x="117" y="69"/>
                </a:cubicBezTo>
                <a:cubicBezTo>
                  <a:pt x="234" y="95"/>
                  <a:pt x="295" y="204"/>
                  <a:pt x="299" y="211"/>
                </a:cubicBezTo>
                <a:cubicBezTo>
                  <a:pt x="673" y="859"/>
                  <a:pt x="673" y="859"/>
                  <a:pt x="673" y="859"/>
                </a:cubicBezTo>
                <a:cubicBezTo>
                  <a:pt x="702" y="858"/>
                  <a:pt x="796" y="850"/>
                  <a:pt x="858" y="781"/>
                </a:cubicBezTo>
                <a:cubicBezTo>
                  <a:pt x="942" y="688"/>
                  <a:pt x="935" y="568"/>
                  <a:pt x="935" y="56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24EE3A-777C-4B0F-9DB2-39DF34DCF04E}"/>
              </a:ext>
            </a:extLst>
          </p:cNvPr>
          <p:cNvSpPr txBox="1"/>
          <p:nvPr/>
        </p:nvSpPr>
        <p:spPr>
          <a:xfrm>
            <a:off x="3471850" y="1932950"/>
            <a:ext cx="1079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Investir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    em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recursos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33410D2-12B9-4CDD-8E17-89DB24285628}"/>
              </a:ext>
            </a:extLst>
          </p:cNvPr>
          <p:cNvSpPr txBox="1"/>
          <p:nvPr/>
        </p:nvSpPr>
        <p:spPr>
          <a:xfrm>
            <a:off x="2220742" y="4587418"/>
            <a:ext cx="1127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Atualizar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     os 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recursos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06C4C1D-6C53-4B51-930D-C21DE084F77D}"/>
              </a:ext>
            </a:extLst>
          </p:cNvPr>
          <p:cNvSpPr txBox="1"/>
          <p:nvPr/>
        </p:nvSpPr>
        <p:spPr>
          <a:xfrm>
            <a:off x="442958" y="2455054"/>
            <a:ext cx="13188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Aproveitar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      os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recursos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F88AF6A-1693-44E9-9E03-4DB3F8E62EBF}"/>
              </a:ext>
            </a:extLst>
          </p:cNvPr>
          <p:cNvSpPr txBox="1"/>
          <p:nvPr/>
        </p:nvSpPr>
        <p:spPr>
          <a:xfrm>
            <a:off x="2033816" y="3219450"/>
            <a:ext cx="1233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Estratégia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36611BF-B407-486B-8490-ED8E430C8841}"/>
              </a:ext>
            </a:extLst>
          </p:cNvPr>
          <p:cNvGrpSpPr/>
          <p:nvPr/>
        </p:nvGrpSpPr>
        <p:grpSpPr>
          <a:xfrm>
            <a:off x="5102225" y="922338"/>
            <a:ext cx="889000" cy="938212"/>
            <a:chOff x="5187950" y="922338"/>
            <a:chExt cx="889000" cy="938212"/>
          </a:xfrm>
        </p:grpSpPr>
        <p:sp>
          <p:nvSpPr>
            <p:cNvPr id="77837" name="Google Shape;1142;p40"/>
            <p:cNvSpPr>
              <a:spLocks noChangeArrowheads="1"/>
            </p:cNvSpPr>
            <p:nvPr/>
          </p:nvSpPr>
          <p:spPr bwMode="auto">
            <a:xfrm>
              <a:off x="5187950" y="922338"/>
              <a:ext cx="889000" cy="89376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7838" name="Google Shape;1143;p40"/>
            <p:cNvSpPr txBox="1">
              <a:spLocks noChangeArrowheads="1"/>
            </p:cNvSpPr>
            <p:nvPr/>
          </p:nvSpPr>
          <p:spPr bwMode="auto">
            <a:xfrm>
              <a:off x="5518150" y="1036638"/>
              <a:ext cx="542925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4400"/>
                <a:buFont typeface="Montserrat" panose="02000505000000020004" pitchFamily="2" charset="0"/>
                <a:buNone/>
              </a:pPr>
              <a:r>
                <a:rPr lang="en-US" altLang="en-US" sz="4400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1</a:t>
              </a:r>
              <a:endParaRPr lang="en-US" altLang="en-US" dirty="0"/>
            </a:p>
          </p:txBody>
        </p: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5E445B5-5EE1-4392-B074-EDBAB1ABD643}"/>
              </a:ext>
            </a:extLst>
          </p:cNvPr>
          <p:cNvSpPr txBox="1"/>
          <p:nvPr/>
        </p:nvSpPr>
        <p:spPr>
          <a:xfrm>
            <a:off x="6192838" y="925563"/>
            <a:ext cx="5602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Como todos os recursos se depreciam, uma estratégia corporativa  eficaz requer investimento contínuo para manter e construir recursos valiosos.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70DAD18-CF5A-4A41-8912-BB6DBA0D28E5}"/>
              </a:ext>
            </a:extLst>
          </p:cNvPr>
          <p:cNvGrpSpPr/>
          <p:nvPr/>
        </p:nvGrpSpPr>
        <p:grpSpPr>
          <a:xfrm>
            <a:off x="5665788" y="3027363"/>
            <a:ext cx="942975" cy="920750"/>
            <a:chOff x="7942263" y="3027363"/>
            <a:chExt cx="942975" cy="920750"/>
          </a:xfrm>
        </p:grpSpPr>
        <p:sp>
          <p:nvSpPr>
            <p:cNvPr id="77835" name="Google Shape;1140;p40"/>
            <p:cNvSpPr>
              <a:spLocks noChangeArrowheads="1"/>
            </p:cNvSpPr>
            <p:nvPr/>
          </p:nvSpPr>
          <p:spPr bwMode="auto">
            <a:xfrm>
              <a:off x="7942263" y="3027363"/>
              <a:ext cx="892175" cy="893762"/>
            </a:xfrm>
            <a:prstGeom prst="ellipse">
              <a:avLst/>
            </a:prstGeom>
            <a:solidFill>
              <a:srgbClr val="AF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7839" name="Google Shape;1144;p40"/>
            <p:cNvSpPr txBox="1">
              <a:spLocks noChangeArrowheads="1"/>
            </p:cNvSpPr>
            <p:nvPr/>
          </p:nvSpPr>
          <p:spPr bwMode="auto">
            <a:xfrm>
              <a:off x="8226425" y="3124200"/>
              <a:ext cx="658813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4400"/>
                <a:buFont typeface="Montserrat" panose="02000505000000020004" pitchFamily="2" charset="0"/>
                <a:buNone/>
              </a:pPr>
              <a:r>
                <a:rPr lang="en-US" altLang="en-US" sz="4400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2</a:t>
              </a:r>
              <a:endParaRPr lang="en-US" altLang="en-US" dirty="0"/>
            </a:p>
          </p:txBody>
        </p:sp>
      </p:grpSp>
      <p:sp>
        <p:nvSpPr>
          <p:cNvPr id="77841" name="Google Shape;1146;p40"/>
          <p:cNvSpPr>
            <a:spLocks/>
          </p:cNvSpPr>
          <p:nvPr/>
        </p:nvSpPr>
        <p:spPr bwMode="auto">
          <a:xfrm>
            <a:off x="5773738" y="1857375"/>
            <a:ext cx="320675" cy="1062038"/>
          </a:xfrm>
          <a:custGeom>
            <a:avLst/>
            <a:gdLst>
              <a:gd name="T0" fmla="*/ 2147483646 w 84"/>
              <a:gd name="T1" fmla="*/ 2147483646 h 277"/>
              <a:gd name="T2" fmla="*/ 2147483646 w 84"/>
              <a:gd name="T3" fmla="*/ 2147483646 h 277"/>
              <a:gd name="T4" fmla="*/ 2147483646 w 84"/>
              <a:gd name="T5" fmla="*/ 2147483646 h 277"/>
              <a:gd name="T6" fmla="*/ 2147483646 w 84"/>
              <a:gd name="T7" fmla="*/ 2147483646 h 277"/>
              <a:gd name="T8" fmla="*/ 2147483646 w 84"/>
              <a:gd name="T9" fmla="*/ 2147483646 h 277"/>
              <a:gd name="T10" fmla="*/ 2147483646 w 84"/>
              <a:gd name="T11" fmla="*/ 2147483646 h 277"/>
              <a:gd name="T12" fmla="*/ 2147483646 w 84"/>
              <a:gd name="T13" fmla="*/ 2147483646 h 277"/>
              <a:gd name="T14" fmla="*/ 2147483646 w 84"/>
              <a:gd name="T15" fmla="*/ 2147483646 h 2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4" h="277" extrusionOk="0">
                <a:moveTo>
                  <a:pt x="78" y="277"/>
                </a:moveTo>
                <a:cubicBezTo>
                  <a:pt x="75" y="277"/>
                  <a:pt x="73" y="275"/>
                  <a:pt x="72" y="272"/>
                </a:cubicBezTo>
                <a:cubicBezTo>
                  <a:pt x="60" y="182"/>
                  <a:pt x="36" y="93"/>
                  <a:pt x="2" y="9"/>
                </a:cubicBezTo>
                <a:cubicBezTo>
                  <a:pt x="0" y="6"/>
                  <a:pt x="2" y="3"/>
                  <a:pt x="5" y="2"/>
                </a:cubicBezTo>
                <a:cubicBezTo>
                  <a:pt x="8" y="0"/>
                  <a:pt x="11" y="2"/>
                  <a:pt x="12" y="5"/>
                </a:cubicBezTo>
                <a:cubicBezTo>
                  <a:pt x="47" y="90"/>
                  <a:pt x="72" y="179"/>
                  <a:pt x="84" y="271"/>
                </a:cubicBezTo>
                <a:cubicBezTo>
                  <a:pt x="84" y="274"/>
                  <a:pt x="82" y="277"/>
                  <a:pt x="79" y="277"/>
                </a:cubicBezTo>
                <a:cubicBezTo>
                  <a:pt x="79" y="277"/>
                  <a:pt x="78" y="277"/>
                  <a:pt x="78" y="277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C704888-204B-4836-B15A-50ED5A39E619}"/>
              </a:ext>
            </a:extLst>
          </p:cNvPr>
          <p:cNvSpPr txBox="1"/>
          <p:nvPr/>
        </p:nvSpPr>
        <p:spPr>
          <a:xfrm>
            <a:off x="6688138" y="2597686"/>
            <a:ext cx="54117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Atualizar recursos significa ir além do que a empresa já é boa, o que pode ser realizado através das seguintes maneiras:</a:t>
            </a:r>
          </a:p>
          <a:p>
            <a:pPr marL="285750" indent="-285750">
              <a:buFontTx/>
              <a:buChar char="-"/>
            </a:pPr>
            <a:r>
              <a:rPr lang="pt-BR" sz="1600" b="1" dirty="0"/>
              <a:t>Adicionar novos recursos;</a:t>
            </a:r>
          </a:p>
          <a:p>
            <a:pPr marL="285750" indent="-285750">
              <a:buFontTx/>
              <a:buChar char="-"/>
            </a:pPr>
            <a:r>
              <a:rPr lang="pt-BR" sz="1600" b="1" dirty="0"/>
              <a:t>Fazer um upgrade para recursos alternativos que estão ameaçando as capacidades atuais da empresa.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01C756D-23AE-0A4E-A644-AB22C22F775F}"/>
              </a:ext>
            </a:extLst>
          </p:cNvPr>
          <p:cNvGrpSpPr/>
          <p:nvPr/>
        </p:nvGrpSpPr>
        <p:grpSpPr>
          <a:xfrm>
            <a:off x="5102225" y="5078413"/>
            <a:ext cx="941388" cy="936625"/>
            <a:chOff x="7378700" y="5078413"/>
            <a:chExt cx="941388" cy="936625"/>
          </a:xfrm>
        </p:grpSpPr>
        <p:sp>
          <p:nvSpPr>
            <p:cNvPr id="77836" name="Google Shape;1141;p40"/>
            <p:cNvSpPr>
              <a:spLocks noChangeArrowheads="1"/>
            </p:cNvSpPr>
            <p:nvPr/>
          </p:nvSpPr>
          <p:spPr bwMode="auto">
            <a:xfrm>
              <a:off x="7378700" y="5078413"/>
              <a:ext cx="889000" cy="890587"/>
            </a:xfrm>
            <a:prstGeom prst="ellipse">
              <a:avLst/>
            </a:prstGeom>
            <a:solidFill>
              <a:srgbClr val="F281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7840" name="Google Shape;1145;p40"/>
            <p:cNvSpPr txBox="1">
              <a:spLocks noChangeArrowheads="1"/>
            </p:cNvSpPr>
            <p:nvPr/>
          </p:nvSpPr>
          <p:spPr bwMode="auto">
            <a:xfrm>
              <a:off x="7666038" y="5191125"/>
              <a:ext cx="654050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4400"/>
                <a:buFont typeface="Montserrat" panose="02000505000000020004" pitchFamily="2" charset="0"/>
                <a:buNone/>
              </a:pPr>
              <a:r>
                <a:rPr lang="en-US" altLang="en-US" sz="4400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3</a:t>
              </a:r>
              <a:endParaRPr lang="en-US" altLang="en-US" dirty="0"/>
            </a:p>
          </p:txBody>
        </p:sp>
      </p:grpSp>
      <p:sp>
        <p:nvSpPr>
          <p:cNvPr id="77842" name="Google Shape;1147;p40"/>
          <p:cNvSpPr>
            <a:spLocks/>
          </p:cNvSpPr>
          <p:nvPr/>
        </p:nvSpPr>
        <p:spPr bwMode="auto">
          <a:xfrm>
            <a:off x="5773738" y="4002088"/>
            <a:ext cx="320675" cy="1062037"/>
          </a:xfrm>
          <a:custGeom>
            <a:avLst/>
            <a:gdLst>
              <a:gd name="T0" fmla="*/ 2147483646 w 84"/>
              <a:gd name="T1" fmla="*/ 2147483646 h 277"/>
              <a:gd name="T2" fmla="*/ 2147483646 w 84"/>
              <a:gd name="T3" fmla="*/ 2147483646 h 277"/>
              <a:gd name="T4" fmla="*/ 2147483646 w 84"/>
              <a:gd name="T5" fmla="*/ 2147483646 h 277"/>
              <a:gd name="T6" fmla="*/ 2147483646 w 84"/>
              <a:gd name="T7" fmla="*/ 2147483646 h 277"/>
              <a:gd name="T8" fmla="*/ 2147483646 w 84"/>
              <a:gd name="T9" fmla="*/ 2147483646 h 277"/>
              <a:gd name="T10" fmla="*/ 2147483646 w 84"/>
              <a:gd name="T11" fmla="*/ 2147483646 h 277"/>
              <a:gd name="T12" fmla="*/ 2147483646 w 84"/>
              <a:gd name="T13" fmla="*/ 2147483646 h 277"/>
              <a:gd name="T14" fmla="*/ 2147483646 w 84"/>
              <a:gd name="T15" fmla="*/ 2147483646 h 2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4" h="277" extrusionOk="0">
                <a:moveTo>
                  <a:pt x="7" y="277"/>
                </a:moveTo>
                <a:cubicBezTo>
                  <a:pt x="6" y="277"/>
                  <a:pt x="5" y="277"/>
                  <a:pt x="5" y="276"/>
                </a:cubicBezTo>
                <a:cubicBezTo>
                  <a:pt x="2" y="275"/>
                  <a:pt x="0" y="272"/>
                  <a:pt x="2" y="269"/>
                </a:cubicBezTo>
                <a:cubicBezTo>
                  <a:pt x="36" y="185"/>
                  <a:pt x="60" y="96"/>
                  <a:pt x="72" y="6"/>
                </a:cubicBezTo>
                <a:cubicBezTo>
                  <a:pt x="73" y="3"/>
                  <a:pt x="76" y="0"/>
                  <a:pt x="79" y="1"/>
                </a:cubicBezTo>
                <a:cubicBezTo>
                  <a:pt x="82" y="1"/>
                  <a:pt x="84" y="4"/>
                  <a:pt x="84" y="7"/>
                </a:cubicBezTo>
                <a:cubicBezTo>
                  <a:pt x="72" y="99"/>
                  <a:pt x="47" y="188"/>
                  <a:pt x="12" y="273"/>
                </a:cubicBezTo>
                <a:cubicBezTo>
                  <a:pt x="11" y="275"/>
                  <a:pt x="9" y="277"/>
                  <a:pt x="7" y="277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883C5D7-F1C8-430C-9A4A-6F39DA4E6D02}"/>
              </a:ext>
            </a:extLst>
          </p:cNvPr>
          <p:cNvSpPr txBox="1"/>
          <p:nvPr/>
        </p:nvSpPr>
        <p:spPr>
          <a:xfrm>
            <a:off x="6291764" y="4533106"/>
            <a:ext cx="56023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As estratégias corporativas devem se esforçar para alavancar recursos em todos os mercados nos quais esses recursos contribuem para a vantagem competitiva.</a:t>
            </a:r>
          </a:p>
          <a:p>
            <a:r>
              <a:rPr lang="pt-BR" sz="1600" b="1" dirty="0"/>
              <a:t> </a:t>
            </a:r>
          </a:p>
          <a:p>
            <a:r>
              <a:rPr lang="pt-BR" sz="1600" b="1" dirty="0"/>
              <a:t>Uma boa estratégia corporativa, então, requer uma reavaliação contínua do escopo da empresa. A pergunta que os estrategistas devem fazer é: Até onde o valioso recurso da empresa pode ser estendido aos mercados? 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7AFBCB87-6AAB-4956-9A0A-C4F52A095F2F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53538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62B26C-E03C-4FBE-BA41-B1DA0ABE75A1}"/>
              </a:ext>
            </a:extLst>
          </p:cNvPr>
          <p:cNvSpPr txBox="1"/>
          <p:nvPr/>
        </p:nvSpPr>
        <p:spPr>
          <a:xfrm>
            <a:off x="754656" y="1043522"/>
            <a:ext cx="1091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RBV nos ajuda a entender porque o histórico de diversificação corporativa tem sido tão ruim e identifica três erros estratégicos comuns e caros que as empresas cometem quando tentam crescer aproveitando recursos: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B739B80-88C8-4EF7-B9F6-5505FAB094A6}"/>
              </a:ext>
            </a:extLst>
          </p:cNvPr>
          <p:cNvSpPr txBox="1"/>
          <p:nvPr/>
        </p:nvSpPr>
        <p:spPr>
          <a:xfrm>
            <a:off x="1494326" y="2015676"/>
            <a:ext cx="3301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Superestimar a transferência</a:t>
            </a:r>
          </a:p>
          <a:p>
            <a:r>
              <a:rPr lang="pt-BR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 ativos e recursos específicos</a:t>
            </a:r>
            <a:r>
              <a:rPr lang="pt-BR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79D3E7D-C3DE-496F-9BEA-C27EABB0A0E5}"/>
              </a:ext>
            </a:extLst>
          </p:cNvPr>
          <p:cNvSpPr txBox="1"/>
          <p:nvPr/>
        </p:nvSpPr>
        <p:spPr>
          <a:xfrm>
            <a:off x="1494326" y="2952755"/>
            <a:ext cx="3524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Superestimar sua capacidade de competir em setores altamente lucrativos</a:t>
            </a:r>
            <a:r>
              <a:rPr lang="pt-BR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AD63E49-8BBC-4D6F-9951-EE67F752B184}"/>
              </a:ext>
            </a:extLst>
          </p:cNvPr>
          <p:cNvSpPr txBox="1"/>
          <p:nvPr/>
        </p:nvSpPr>
        <p:spPr>
          <a:xfrm>
            <a:off x="6732799" y="2254309"/>
            <a:ext cx="41676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28106"/>
                </a:solidFill>
                <a:effectLst/>
                <a:ea typeface="Calibri" panose="020F0502020204030204" pitchFamily="34" charset="0"/>
              </a:rPr>
              <a:t>Muitos gerentes não conseguem ver a conexão </a:t>
            </a:r>
            <a:r>
              <a:rPr lang="pt-BR" sz="2400" dirty="0">
                <a:solidFill>
                  <a:srgbClr val="F28106"/>
                </a:solidFill>
              </a:rPr>
              <a:t>entre os recursos </a:t>
            </a:r>
            <a:r>
              <a:rPr lang="pt-BR" sz="2400" dirty="0">
                <a:solidFill>
                  <a:srgbClr val="F28106"/>
                </a:solidFill>
                <a:effectLst/>
                <a:ea typeface="Calibri" panose="020F0502020204030204" pitchFamily="34" charset="0"/>
              </a:rPr>
              <a:t>da empresa e os lucros do setor e se convencem de que podem saltar a barreira de entrada, sem considerar quais fatores determinarão o sucesso no setor. </a:t>
            </a:r>
            <a:endParaRPr lang="pt-BR" sz="2400" dirty="0">
              <a:solidFill>
                <a:srgbClr val="F28106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B3BBCC-0CA2-41F2-B06D-F0C991CCC57D}"/>
              </a:ext>
            </a:extLst>
          </p:cNvPr>
          <p:cNvSpPr txBox="1"/>
          <p:nvPr/>
        </p:nvSpPr>
        <p:spPr>
          <a:xfrm>
            <a:off x="891169" y="1814516"/>
            <a:ext cx="618565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F28106"/>
                </a:solidFill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FB3BBCC-0CA2-41F2-B06D-F0C991CCC57D}"/>
              </a:ext>
            </a:extLst>
          </p:cNvPr>
          <p:cNvSpPr txBox="1"/>
          <p:nvPr/>
        </p:nvSpPr>
        <p:spPr>
          <a:xfrm>
            <a:off x="891169" y="2791814"/>
            <a:ext cx="618565" cy="103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F28106"/>
                </a:solidFill>
              </a:rPr>
              <a:t>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B3BBCC-0CA2-41F2-B06D-F0C991CCC57D}"/>
              </a:ext>
            </a:extLst>
          </p:cNvPr>
          <p:cNvSpPr txBox="1"/>
          <p:nvPr/>
        </p:nvSpPr>
        <p:spPr>
          <a:xfrm>
            <a:off x="875761" y="3972626"/>
            <a:ext cx="618565" cy="103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F28106"/>
                </a:solidFill>
              </a:rPr>
              <a:t>3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D63E49-8BBC-4D6F-9951-EE67F752B184}"/>
              </a:ext>
            </a:extLst>
          </p:cNvPr>
          <p:cNvSpPr txBox="1"/>
          <p:nvPr/>
        </p:nvSpPr>
        <p:spPr>
          <a:xfrm>
            <a:off x="6173060" y="1233283"/>
            <a:ext cx="2864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900" dirty="0">
                <a:solidFill>
                  <a:srgbClr val="F28106"/>
                </a:solidFill>
                <a:latin typeface="Times New Roman" panose="02020603050405020304" pitchFamily="18" charset="0"/>
              </a:rPr>
              <a:t>“</a:t>
            </a:r>
            <a:endParaRPr lang="pt-BR" sz="19900" dirty="0">
              <a:solidFill>
                <a:srgbClr val="F28106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AD63E49-8BBC-4D6F-9951-EE67F752B184}"/>
              </a:ext>
            </a:extLst>
          </p:cNvPr>
          <p:cNvSpPr txBox="1"/>
          <p:nvPr/>
        </p:nvSpPr>
        <p:spPr>
          <a:xfrm rot="10800000">
            <a:off x="10962973" y="3048346"/>
            <a:ext cx="2864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900" dirty="0">
                <a:solidFill>
                  <a:srgbClr val="F28106"/>
                </a:solidFill>
                <a:latin typeface="Times New Roman" panose="02020603050405020304" pitchFamily="18" charset="0"/>
              </a:rPr>
              <a:t>“</a:t>
            </a:r>
            <a:endParaRPr lang="pt-BR" sz="19900" dirty="0">
              <a:solidFill>
                <a:srgbClr val="F28106"/>
              </a:solidFill>
            </a:endParaRPr>
          </a:p>
        </p:txBody>
      </p:sp>
      <p:pic>
        <p:nvPicPr>
          <p:cNvPr id="5122" name="Picture 2" descr="graphics Icon 21263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27" y="5564527"/>
            <a:ext cx="1142832" cy="114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B423C60-9E88-4DC7-A06F-AF5F6F261FC5}"/>
              </a:ext>
            </a:extLst>
          </p:cNvPr>
          <p:cNvSpPr txBox="1"/>
          <p:nvPr/>
        </p:nvSpPr>
        <p:spPr>
          <a:xfrm>
            <a:off x="1494326" y="4178434"/>
            <a:ext cx="41676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Diversificação é supor que a alavancagem de recursos genéricos, como manufatura enxuta, será uma importante fonte de vantagem competitiva em um novo mercado, independente da dinâmica competitiva específica desse mercado.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A956EF4-3DCF-4F7F-8757-C2246C697A1F}"/>
              </a:ext>
            </a:extLst>
          </p:cNvPr>
          <p:cNvSpPr txBox="1"/>
          <p:nvPr/>
        </p:nvSpPr>
        <p:spPr>
          <a:xfrm>
            <a:off x="308893" y="249627"/>
            <a:ext cx="9083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28106"/>
                </a:solidFill>
                <a:latin typeface="Calibri" panose="020F0502020204030204"/>
              </a:rPr>
              <a:t>HISTÓRICO SOBRE A DIVERSIFICAÇÃO CORPORATIVA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281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74B717-0E5F-47F0-92B3-3FD50A921F13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30657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AA564AB-406A-42D3-98C6-2CEAFD7D0760}"/>
              </a:ext>
            </a:extLst>
          </p:cNvPr>
          <p:cNvSpPr/>
          <p:nvPr/>
        </p:nvSpPr>
        <p:spPr>
          <a:xfrm>
            <a:off x="5976510" y="2386187"/>
            <a:ext cx="4886325" cy="42902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6"/>
          <a:stretch/>
        </p:blipFill>
        <p:spPr>
          <a:xfrm>
            <a:off x="-38769" y="-13447"/>
            <a:ext cx="5718026" cy="6871447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2076021" y="1807369"/>
            <a:ext cx="3589678" cy="3596480"/>
            <a:chOff x="667238" y="2707481"/>
            <a:chExt cx="3589678" cy="3596480"/>
          </a:xfrm>
        </p:grpSpPr>
        <p:sp>
          <p:nvSpPr>
            <p:cNvPr id="805" name="Google Shape;805;p33"/>
            <p:cNvSpPr/>
            <p:nvPr/>
          </p:nvSpPr>
          <p:spPr>
            <a:xfrm>
              <a:off x="667238" y="2707481"/>
              <a:ext cx="3589678" cy="3596480"/>
            </a:xfrm>
            <a:prstGeom prst="ellipse">
              <a:avLst/>
            </a:prstGeom>
            <a:solidFill>
              <a:srgbClr val="EAEAEA">
                <a:alpha val="5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05;p33"/>
            <p:cNvSpPr/>
            <p:nvPr/>
          </p:nvSpPr>
          <p:spPr>
            <a:xfrm>
              <a:off x="865695" y="2906315"/>
              <a:ext cx="3192764" cy="3198813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D675BD4-128E-4213-86F6-07C31AD8643E}"/>
              </a:ext>
            </a:extLst>
          </p:cNvPr>
          <p:cNvSpPr txBox="1"/>
          <p:nvPr/>
        </p:nvSpPr>
        <p:spPr>
          <a:xfrm>
            <a:off x="2524631" y="2986016"/>
            <a:ext cx="2543146" cy="107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pt-BR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defRPr sz="1700" b="1" i="0" u="none">
                <a:solidFill>
                  <a:srgbClr val="FFFFFF"/>
                </a:solidFill>
                <a:latin typeface="Montserrat" panose="02000505000000020004" pitchFamily="2" charset="77"/>
                <a:ea typeface="Open Sans Semibold"/>
                <a:cs typeface="Open San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Open Sans Semibold"/>
                <a:cs typeface="Open Sans Semibold"/>
              </a:rPr>
              <a:t>Recursos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Open Sans Semibold"/>
                <a:cs typeface="Open Sans Semibold"/>
              </a:rPr>
              <a:t>Valiosos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28106"/>
              </a:solidFill>
              <a:effectLst/>
              <a:uLnTx/>
              <a:uFillTx/>
              <a:latin typeface="Calibri" panose="020F0502020204030204"/>
              <a:ea typeface="Open Sans Semibold"/>
              <a:cs typeface="Open Sans Semi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Open Sans Semibold"/>
              <a:cs typeface="Open Sans Semibold"/>
            </a:endParaRP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314" y="327827"/>
            <a:ext cx="1828374" cy="432337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5596776" y="3046895"/>
            <a:ext cx="4825181" cy="949887"/>
            <a:chOff x="5596776" y="3046895"/>
            <a:chExt cx="4825181" cy="949887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6389732" y="3046895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355DFE-FF43-5640-A540-8FD6860A8075}"/>
                </a:ext>
              </a:extLst>
            </p:cNvPr>
            <p:cNvGrpSpPr/>
            <p:nvPr/>
          </p:nvGrpSpPr>
          <p:grpSpPr>
            <a:xfrm>
              <a:off x="5596776" y="3483180"/>
              <a:ext cx="935922" cy="74612"/>
              <a:chOff x="4672012" y="3289300"/>
              <a:chExt cx="935922" cy="74612"/>
            </a:xfrm>
          </p:grpSpPr>
          <p:cxnSp>
            <p:nvCxnSpPr>
              <p:cNvPr id="809" name="Google Shape;809;p33"/>
              <p:cNvCxnSpPr/>
              <p:nvPr/>
            </p:nvCxnSpPr>
            <p:spPr>
              <a:xfrm flipH="1">
                <a:off x="4711701" y="3316287"/>
                <a:ext cx="883073" cy="1"/>
              </a:xfrm>
              <a:prstGeom prst="straightConnector1">
                <a:avLst/>
              </a:prstGeom>
              <a:noFill/>
              <a:ln w="20625" cap="flat" cmpd="sng">
                <a:solidFill>
                  <a:srgbClr val="1E0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814" name="Google Shape;814;p33"/>
              <p:cNvSpPr/>
              <p:nvPr/>
            </p:nvSpPr>
            <p:spPr>
              <a:xfrm>
                <a:off x="5528559" y="3289300"/>
                <a:ext cx="79375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4672012" y="3289300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821;p33"/>
            <p:cNvSpPr txBox="1"/>
            <p:nvPr/>
          </p:nvSpPr>
          <p:spPr>
            <a:xfrm>
              <a:off x="6669278" y="3254851"/>
              <a:ext cx="2893297" cy="567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400"/>
                <a:buFont typeface="Open Sans"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Intangíveis: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 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MARCA </a:t>
              </a:r>
              <a:endPara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96" name="Picture 4" descr="photonics Icon 242618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2735" y="3193252"/>
              <a:ext cx="611559" cy="61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/>
          <p:cNvGrpSpPr/>
          <p:nvPr/>
        </p:nvGrpSpPr>
        <p:grpSpPr>
          <a:xfrm>
            <a:off x="4993526" y="5010355"/>
            <a:ext cx="5428431" cy="1057274"/>
            <a:chOff x="4993526" y="5010355"/>
            <a:chExt cx="5428431" cy="1057274"/>
          </a:xfrm>
        </p:grpSpPr>
        <p:sp>
          <p:nvSpPr>
            <p:cNvPr id="51" name="Retângulo de cantos arredondados 50"/>
            <p:cNvSpPr/>
            <p:nvPr/>
          </p:nvSpPr>
          <p:spPr>
            <a:xfrm>
              <a:off x="6389732" y="5117742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821;p33"/>
            <p:cNvSpPr txBox="1"/>
            <p:nvPr/>
          </p:nvSpPr>
          <p:spPr>
            <a:xfrm>
              <a:off x="6510240" y="5355345"/>
              <a:ext cx="3372088" cy="474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400"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Capacidades: </a:t>
              </a: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CULTURA</a:t>
              </a:r>
              <a:endPara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D1EC67-96B6-084D-9178-35904F435405}"/>
                </a:ext>
              </a:extLst>
            </p:cNvPr>
            <p:cNvGrpSpPr/>
            <p:nvPr/>
          </p:nvGrpSpPr>
          <p:grpSpPr>
            <a:xfrm>
              <a:off x="4993526" y="5010355"/>
              <a:ext cx="1526012" cy="627062"/>
              <a:chOff x="4068762" y="4816475"/>
              <a:chExt cx="1526012" cy="627062"/>
            </a:xfrm>
          </p:grpSpPr>
          <p:sp>
            <p:nvSpPr>
              <p:cNvPr id="811" name="Google Shape;811;p33"/>
              <p:cNvSpPr/>
              <p:nvPr/>
            </p:nvSpPr>
            <p:spPr>
              <a:xfrm>
                <a:off x="4103688" y="4856162"/>
                <a:ext cx="1434560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345" extrusionOk="0">
                    <a:moveTo>
                      <a:pt x="0" y="0"/>
                    </a:moveTo>
                    <a:lnTo>
                      <a:pt x="383" y="345"/>
                    </a:lnTo>
                    <a:lnTo>
                      <a:pt x="1325" y="345"/>
                    </a:lnTo>
                  </a:path>
                </a:pathLst>
              </a:custGeom>
              <a:noFill/>
              <a:ln w="20625" cap="flat" cmpd="sng">
                <a:solidFill>
                  <a:srgbClr val="1E0F00"/>
                </a:solidFill>
                <a:prstDash val="solid"/>
                <a:miter lim="524288"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20162" y="5368925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4068762" y="4816475"/>
                <a:ext cx="74612" cy="793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198" name="Picture 6" descr="Culture Icon 295258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2576" y="5215706"/>
              <a:ext cx="768809" cy="76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upo 19">
            <a:extLst>
              <a:ext uri="{FF2B5EF4-FFF2-40B4-BE49-F238E27FC236}">
                <a16:creationId xmlns:a16="http://schemas.microsoft.com/office/drawing/2014/main" id="{5A399A5B-08CD-48F8-BD14-FB97373366AA}"/>
              </a:ext>
            </a:extLst>
          </p:cNvPr>
          <p:cNvGrpSpPr/>
          <p:nvPr/>
        </p:nvGrpSpPr>
        <p:grpSpPr>
          <a:xfrm>
            <a:off x="5009401" y="1231543"/>
            <a:ext cx="5412556" cy="1045136"/>
            <a:chOff x="5009401" y="1231543"/>
            <a:chExt cx="5412556" cy="1045136"/>
          </a:xfrm>
        </p:grpSpPr>
        <p:sp>
          <p:nvSpPr>
            <p:cNvPr id="35" name="Retângulo de cantos arredondados 16">
              <a:extLst>
                <a:ext uri="{FF2B5EF4-FFF2-40B4-BE49-F238E27FC236}">
                  <a16:creationId xmlns:a16="http://schemas.microsoft.com/office/drawing/2014/main" id="{2528D77F-7FF5-4945-8DD6-276EF3BEAF65}"/>
                </a:ext>
              </a:extLst>
            </p:cNvPr>
            <p:cNvSpPr/>
            <p:nvPr/>
          </p:nvSpPr>
          <p:spPr>
            <a:xfrm>
              <a:off x="6389732" y="1231543"/>
              <a:ext cx="4032225" cy="949887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5A76319F-A040-4242-BC3F-73FF513BB01B}"/>
                </a:ext>
              </a:extLst>
            </p:cNvPr>
            <p:cNvGrpSpPr/>
            <p:nvPr/>
          </p:nvGrpSpPr>
          <p:grpSpPr>
            <a:xfrm>
              <a:off x="5009401" y="1665492"/>
              <a:ext cx="1512069" cy="611187"/>
              <a:chOff x="4084637" y="1471612"/>
              <a:chExt cx="1512069" cy="611187"/>
            </a:xfrm>
          </p:grpSpPr>
          <p:sp>
            <p:nvSpPr>
              <p:cNvPr id="39" name="Google Shape;810;p33">
                <a:extLst>
                  <a:ext uri="{FF2B5EF4-FFF2-40B4-BE49-F238E27FC236}">
                    <a16:creationId xmlns:a16="http://schemas.microsoft.com/office/drawing/2014/main" id="{C8AD477B-4F60-4DA5-AA75-AAC53C1A935C}"/>
                  </a:ext>
                </a:extLst>
              </p:cNvPr>
              <p:cNvSpPr/>
              <p:nvPr/>
            </p:nvSpPr>
            <p:spPr>
              <a:xfrm>
                <a:off x="4124325" y="1509712"/>
                <a:ext cx="1399782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36" extrusionOk="0">
                    <a:moveTo>
                      <a:pt x="0" y="336"/>
                    </a:moveTo>
                    <a:lnTo>
                      <a:pt x="370" y="0"/>
                    </a:lnTo>
                    <a:lnTo>
                      <a:pt x="1312" y="0"/>
                    </a:lnTo>
                  </a:path>
                </a:pathLst>
              </a:custGeom>
              <a:noFill/>
              <a:ln w="20625" cap="flat" cmpd="sng">
                <a:solidFill>
                  <a:srgbClr val="1E0F00"/>
                </a:solidFill>
                <a:prstDash val="solid"/>
                <a:miter lim="524288"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812;p33">
                <a:extLst>
                  <a:ext uri="{FF2B5EF4-FFF2-40B4-BE49-F238E27FC236}">
                    <a16:creationId xmlns:a16="http://schemas.microsoft.com/office/drawing/2014/main" id="{36BDB403-1A90-4F75-AFE2-7B50726880DE}"/>
                  </a:ext>
                </a:extLst>
              </p:cNvPr>
              <p:cNvSpPr/>
              <p:nvPr/>
            </p:nvSpPr>
            <p:spPr>
              <a:xfrm>
                <a:off x="5522094" y="1471612"/>
                <a:ext cx="74612" cy="77787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813;p33">
                <a:extLst>
                  <a:ext uri="{FF2B5EF4-FFF2-40B4-BE49-F238E27FC236}">
                    <a16:creationId xmlns:a16="http://schemas.microsoft.com/office/drawing/2014/main" id="{AAAC7135-D460-439F-8A52-642EA8B7B0B7}"/>
                  </a:ext>
                </a:extLst>
              </p:cNvPr>
              <p:cNvSpPr/>
              <p:nvPr/>
            </p:nvSpPr>
            <p:spPr>
              <a:xfrm>
                <a:off x="4084637" y="2008187"/>
                <a:ext cx="74612" cy="7461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821;p33">
              <a:extLst>
                <a:ext uri="{FF2B5EF4-FFF2-40B4-BE49-F238E27FC236}">
                  <a16:creationId xmlns:a16="http://schemas.microsoft.com/office/drawing/2014/main" id="{894D13B8-0AA8-416F-A048-08F1C2E779A7}"/>
                </a:ext>
              </a:extLst>
            </p:cNvPr>
            <p:cNvSpPr txBox="1"/>
            <p:nvPr/>
          </p:nvSpPr>
          <p:spPr>
            <a:xfrm>
              <a:off x="6618126" y="1479177"/>
              <a:ext cx="2995600" cy="45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400"/>
                <a:buFont typeface="Open Sans"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/>
                  <a:cs typeface="Open Sans"/>
                  <a:sym typeface="Open Sans"/>
                </a:rPr>
                <a:t>Físicos</a:t>
              </a:r>
              <a:endPara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2" descr="Machine Icon 4142455">
              <a:extLst>
                <a:ext uri="{FF2B5EF4-FFF2-40B4-BE49-F238E27FC236}">
                  <a16:creationId xmlns:a16="http://schemas.microsoft.com/office/drawing/2014/main" id="{F0D4491C-73A4-4453-8C78-56A40F7B0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6127" y="1436300"/>
              <a:ext cx="613958" cy="613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62922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9C49BE-6254-4B36-9851-9D63EDFFCFCF}"/>
              </a:ext>
            </a:extLst>
          </p:cNvPr>
          <p:cNvSpPr txBox="1"/>
          <p:nvPr/>
        </p:nvSpPr>
        <p:spPr>
          <a:xfrm>
            <a:off x="4559069" y="1207900"/>
            <a:ext cx="664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são dois fatores indissociáveis quando falamos de organizações e são as principais alavancas para se perseguir viabilidade e a eficácia organizacionais.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direciona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empresa para ao alcance dos objetivos do negócio, fornecendo clareza e foco para as ações e decisões... Mas 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determinará se os comportamentos, modos de pensar e padrões sociais serão aderentes ou não à perseguição da estratégia organizacional.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Portanto, é impossível falar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sem falar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organizacional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 para o bem ou para o mal, elas estão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indissoluvelmente associadas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não será diferente quando adotamos 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Visão Baseada em Recursos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como método de analise da estratégia da empresa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08893" y="249627"/>
            <a:ext cx="4297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 E CULTURA </a:t>
            </a:r>
          </a:p>
        </p:txBody>
      </p:sp>
      <p:pic>
        <p:nvPicPr>
          <p:cNvPr id="4100" name="Picture 4" descr="Heart Icon 4101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5" y="4351740"/>
            <a:ext cx="2020045" cy="20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1441753" y="2632664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281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B7D252-F2CC-4D99-9612-2E57CCB8E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50" y="142814"/>
            <a:ext cx="1828374" cy="432337"/>
          </a:xfrm>
          <a:prstGeom prst="rect">
            <a:avLst/>
          </a:prstGeom>
        </p:spPr>
      </p:pic>
      <p:pic>
        <p:nvPicPr>
          <p:cNvPr id="9" name="Picture 2" descr="Brain Icon 3625136">
            <a:extLst>
              <a:ext uri="{FF2B5EF4-FFF2-40B4-BE49-F238E27FC236}">
                <a16:creationId xmlns:a16="http://schemas.microsoft.com/office/drawing/2014/main" id="{17A963DB-8470-4893-96B2-10D8C36F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983" y="1260121"/>
            <a:ext cx="2181801" cy="22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2F6A086-3E12-42F2-9FC5-5A46F2F7C468}"/>
              </a:ext>
            </a:extLst>
          </p:cNvPr>
          <p:cNvSpPr/>
          <p:nvPr/>
        </p:nvSpPr>
        <p:spPr>
          <a:xfrm>
            <a:off x="56812" y="6588607"/>
            <a:ext cx="957532" cy="26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39656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1727</Words>
  <Application>Microsoft Office PowerPoint</Application>
  <PresentationFormat>Widescreen</PresentationFormat>
  <Paragraphs>208</Paragraphs>
  <Slides>20</Slides>
  <Notes>11</Notes>
  <HiddenSlides>0</HiddenSlides>
  <MMClips>3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Montserrat</vt:lpstr>
      <vt:lpstr>Open Sans</vt:lpstr>
      <vt:lpstr>Open Sans SemiBold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Jorge Fernandes Jacinto</dc:creator>
  <cp:lastModifiedBy>Jorge Fernandes</cp:lastModifiedBy>
  <cp:revision>225</cp:revision>
  <dcterms:created xsi:type="dcterms:W3CDTF">2021-10-18T17:38:19Z</dcterms:created>
  <dcterms:modified xsi:type="dcterms:W3CDTF">2025-04-16T11:40:27Z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d3a4f4-cbe0-4d31-8ab2-261b545b2734_Enabled">
    <vt:lpwstr>true</vt:lpwstr>
  </property>
  <property fmtid="{D5CDD505-2E9C-101B-9397-08002B2CF9AE}" pid="3" name="MSIP_Label_d8d3a4f4-cbe0-4d31-8ab2-261b545b2734_SetDate">
    <vt:lpwstr>2021-10-21T03:15:08Z</vt:lpwstr>
  </property>
  <property fmtid="{D5CDD505-2E9C-101B-9397-08002B2CF9AE}" pid="4" name="MSIP_Label_d8d3a4f4-cbe0-4d31-8ab2-261b545b2734_Method">
    <vt:lpwstr>Privileged</vt:lpwstr>
  </property>
  <property fmtid="{D5CDD505-2E9C-101B-9397-08002B2CF9AE}" pid="5" name="MSIP_Label_d8d3a4f4-cbe0-4d31-8ab2-261b545b2734_Name">
    <vt:lpwstr>Oxiteno - Interna</vt:lpwstr>
  </property>
  <property fmtid="{D5CDD505-2E9C-101B-9397-08002B2CF9AE}" pid="6" name="MSIP_Label_d8d3a4f4-cbe0-4d31-8ab2-261b545b2734_SiteId">
    <vt:lpwstr>72b5f416-8f41-4c88-a6a0-bb4b91383888</vt:lpwstr>
  </property>
  <property fmtid="{D5CDD505-2E9C-101B-9397-08002B2CF9AE}" pid="7" name="MSIP_Label_d8d3a4f4-cbe0-4d31-8ab2-261b545b2734_ActionId">
    <vt:lpwstr>e40926ab-f914-4d96-a87b-4654207b0b8c</vt:lpwstr>
  </property>
  <property fmtid="{D5CDD505-2E9C-101B-9397-08002B2CF9AE}" pid="8" name="MSIP_Label_d8d3a4f4-cbe0-4d31-8ab2-261b545b2734_ContentBits">
    <vt:lpwstr>2</vt:lpwstr>
  </property>
</Properties>
</file>