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4630400" cy="8229600"/>
  <p:notesSz cx="8229600" cy="14630400"/>
  <p:embeddedFontLst>
    <p:embeddedFont>
      <p:font typeface="Raleway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87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39403"/>
            <a:ext cx="8190722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ESG: O Tripé da Sustentabilidade Empresarial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27167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Os critérios ESG representam os pilares fundamentais para empresas que buscam um modelo de negócio sustentável e responsável no século XXI. Esta sigla, que significa Environmental (Ambiental), Social (Social) e Governance (Governança), tornou-se essencial para avaliar como as organizações gerenciam seus impactos ambientais, suas relações sociais e suas estruturas de governança.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2648" y="119932"/>
            <a:ext cx="127201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Dimensão Ambiental: Protegendo Nosso Planeta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63563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dimensão ambiental do ESG avalia como as empresas interagem com o meio ambiente e gerenciam seus recursos naturais de forma responsável e sustentável.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793790" y="2616591"/>
            <a:ext cx="4196358" cy="3837372"/>
          </a:xfrm>
          <a:prstGeom prst="roundRect">
            <a:avLst>
              <a:gd name="adj" fmla="val 272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sz="2000"/>
          </a:p>
        </p:txBody>
      </p:sp>
      <p:sp>
        <p:nvSpPr>
          <p:cNvPr id="5" name="Text 3"/>
          <p:cNvSpPr/>
          <p:nvPr/>
        </p:nvSpPr>
        <p:spPr>
          <a:xfrm>
            <a:off x="1028224" y="28510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Gestão de Resíduos</a:t>
            </a:r>
            <a:endParaRPr lang="en-US" sz="2000" b="1" dirty="0"/>
          </a:p>
        </p:txBody>
      </p:sp>
      <p:sp>
        <p:nvSpPr>
          <p:cNvPr id="6" name="Text 4"/>
          <p:cNvSpPr/>
          <p:nvPr/>
        </p:nvSpPr>
        <p:spPr>
          <a:xfrm>
            <a:off x="1028224" y="3341443"/>
            <a:ext cx="372749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Implementação de programas eficientes de reciclagem, reutilização de materiais e técnicas avançadas para o descarte adequado de resíduos perigosos, reduzindo significativamente o impacto ambiental.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5216962" y="2616591"/>
            <a:ext cx="4196358" cy="3837372"/>
          </a:xfrm>
          <a:prstGeom prst="roundRect">
            <a:avLst>
              <a:gd name="adj" fmla="val 272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sz="2000"/>
          </a:p>
        </p:txBody>
      </p:sp>
      <p:sp>
        <p:nvSpPr>
          <p:cNvPr id="8" name="Text 6"/>
          <p:cNvSpPr/>
          <p:nvPr/>
        </p:nvSpPr>
        <p:spPr>
          <a:xfrm>
            <a:off x="5451396" y="28510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Eficiência Energética</a:t>
            </a:r>
            <a:endParaRPr lang="en-US" sz="2000" b="1" dirty="0"/>
          </a:p>
        </p:txBody>
      </p:sp>
      <p:sp>
        <p:nvSpPr>
          <p:cNvPr id="9" name="Text 7"/>
          <p:cNvSpPr/>
          <p:nvPr/>
        </p:nvSpPr>
        <p:spPr>
          <a:xfrm>
            <a:off x="5451396" y="3341443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Adoção de tecnologias que promovem o uso racional de energia, investimentos em fontes renováveis como solar e eólica, e implementação de sistemas de gestão energética inteligentes.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9640133" y="2616591"/>
            <a:ext cx="4196358" cy="3837372"/>
          </a:xfrm>
          <a:prstGeom prst="roundRect">
            <a:avLst>
              <a:gd name="adj" fmla="val 272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sz="2000"/>
          </a:p>
        </p:txBody>
      </p:sp>
      <p:sp>
        <p:nvSpPr>
          <p:cNvPr id="11" name="Text 9"/>
          <p:cNvSpPr/>
          <p:nvPr/>
        </p:nvSpPr>
        <p:spPr>
          <a:xfrm>
            <a:off x="9874568" y="28510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Carbono Zero</a:t>
            </a:r>
            <a:endParaRPr lang="en-US" sz="2000" b="1" dirty="0"/>
          </a:p>
        </p:txBody>
      </p:sp>
      <p:sp>
        <p:nvSpPr>
          <p:cNvPr id="12" name="Text 10"/>
          <p:cNvSpPr/>
          <p:nvPr/>
        </p:nvSpPr>
        <p:spPr>
          <a:xfrm>
            <a:off x="9874568" y="3341443"/>
            <a:ext cx="372749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Estabelecimento de metas ambiciosas para redução e neutralização das emissões de gases de efeito estufa, incluindo estratégias de compensação e transformação dos processos produtivos.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93670" y="702653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Empresas que implementam práticas ambientais robustas não apenas reduzem custos operacionais, mas também fortalecem sua reputação no mercado e antecipam-se a regulamentações futuras mais rigorosas.</a:t>
            </a:r>
            <a:endParaRPr lang="en-US" sz="20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BDEF86C-D6EE-1FFF-2E3A-3EDE8B8AF73A}"/>
              </a:ext>
            </a:extLst>
          </p:cNvPr>
          <p:cNvSpPr/>
          <p:nvPr/>
        </p:nvSpPr>
        <p:spPr>
          <a:xfrm>
            <a:off x="252648" y="792867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FD72AB-BB79-A319-8C3E-D17C9D1EF372}"/>
              </a:ext>
            </a:extLst>
          </p:cNvPr>
          <p:cNvSpPr/>
          <p:nvPr/>
        </p:nvSpPr>
        <p:spPr>
          <a:xfrm>
            <a:off x="600731" y="840159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5A857224-70BA-442A-4D7A-5414FA63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44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2298" y="266447"/>
            <a:ext cx="11025664" cy="557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Preservação Ambiental: Além da Conformidade Legal</a:t>
            </a:r>
            <a:endParaRPr lang="en-US" sz="3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89" y="3107174"/>
            <a:ext cx="8028623" cy="802862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988" y="5781020"/>
            <a:ext cx="301109" cy="37647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889" y="3107174"/>
            <a:ext cx="8028623" cy="802862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478" y="4151531"/>
            <a:ext cx="301109" cy="37647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889" y="3107174"/>
            <a:ext cx="8028623" cy="8028623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694" y="4151531"/>
            <a:ext cx="301109" cy="376476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0889" y="3107174"/>
            <a:ext cx="8028623" cy="8028623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6184" y="5781020"/>
            <a:ext cx="301109" cy="376476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624602" y="7322225"/>
            <a:ext cx="13381196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práticas ambientais mais avançadas ultrapassam a simples conformidade com legislações, buscando inovação constante e soluções regenerativas que possam contribuir positivamente para o meio ambiente, estabelecendo novos padrões para o setor e inspirando outras organizações.</a:t>
            </a:r>
            <a:endParaRPr lang="en-US" sz="1600" dirty="0"/>
          </a:p>
        </p:txBody>
      </p:sp>
      <p:sp>
        <p:nvSpPr>
          <p:cNvPr id="12" name="Text 2"/>
          <p:cNvSpPr/>
          <p:nvPr/>
        </p:nvSpPr>
        <p:spPr>
          <a:xfrm>
            <a:off x="766678" y="3847804"/>
            <a:ext cx="2230993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6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Biodiversidade</a:t>
            </a:r>
            <a:endParaRPr lang="en-US" sz="1600" b="1" dirty="0"/>
          </a:p>
        </p:txBody>
      </p:sp>
      <p:sp>
        <p:nvSpPr>
          <p:cNvPr id="13" name="Text 3"/>
          <p:cNvSpPr/>
          <p:nvPr/>
        </p:nvSpPr>
        <p:spPr>
          <a:xfrm>
            <a:off x="309954" y="4233686"/>
            <a:ext cx="3144560" cy="1142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Proteção ativa de habitats naturais, áreas verdes e ecossistemas, incluindo programas de reflorestamento e conservação de espécies em risco.</a:t>
            </a:r>
            <a:endParaRPr lang="en-US" sz="1600" dirty="0"/>
          </a:p>
        </p:txBody>
      </p:sp>
      <p:sp>
        <p:nvSpPr>
          <p:cNvPr id="14" name="Text 4"/>
          <p:cNvSpPr/>
          <p:nvPr/>
        </p:nvSpPr>
        <p:spPr>
          <a:xfrm>
            <a:off x="3625990" y="1493327"/>
            <a:ext cx="2230993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6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Recursos Hídricos</a:t>
            </a:r>
            <a:endParaRPr lang="en-US" sz="1600" b="1" dirty="0"/>
          </a:p>
        </p:txBody>
      </p:sp>
      <p:sp>
        <p:nvSpPr>
          <p:cNvPr id="15" name="Text 5"/>
          <p:cNvSpPr/>
          <p:nvPr/>
        </p:nvSpPr>
        <p:spPr>
          <a:xfrm>
            <a:off x="3169266" y="1879208"/>
            <a:ext cx="3144560" cy="1142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Estratégias para reuso de água, redução do consumo, tratamento adequado de efluentes e preservação de bacias hidrográficas essenciais.</a:t>
            </a:r>
            <a:endParaRPr lang="en-US" sz="1600" dirty="0"/>
          </a:p>
        </p:txBody>
      </p:sp>
      <p:sp>
        <p:nvSpPr>
          <p:cNvPr id="16" name="Text 6"/>
          <p:cNvSpPr/>
          <p:nvPr/>
        </p:nvSpPr>
        <p:spPr>
          <a:xfrm>
            <a:off x="8773418" y="1684138"/>
            <a:ext cx="2230993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6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Economia Circular</a:t>
            </a:r>
            <a:endParaRPr lang="en-US" sz="1600" b="1" dirty="0"/>
          </a:p>
        </p:txBody>
      </p:sp>
      <p:sp>
        <p:nvSpPr>
          <p:cNvPr id="17" name="Text 7"/>
          <p:cNvSpPr/>
          <p:nvPr/>
        </p:nvSpPr>
        <p:spPr>
          <a:xfrm>
            <a:off x="8316694" y="2070019"/>
            <a:ext cx="3144560" cy="1142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Redesenho de produtos e processos para minimizar desperdícios, reutilizar materiais e criar cadeias de valor sustentáveis.</a:t>
            </a:r>
            <a:endParaRPr lang="en-US" sz="1600" dirty="0"/>
          </a:p>
        </p:txBody>
      </p:sp>
      <p:sp>
        <p:nvSpPr>
          <p:cNvPr id="18" name="Text 8"/>
          <p:cNvSpPr/>
          <p:nvPr/>
        </p:nvSpPr>
        <p:spPr>
          <a:xfrm>
            <a:off x="11516350" y="4169694"/>
            <a:ext cx="2230993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6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Gestão de Riscos</a:t>
            </a:r>
            <a:endParaRPr lang="en-US" sz="1600" b="1" dirty="0"/>
          </a:p>
        </p:txBody>
      </p:sp>
      <p:sp>
        <p:nvSpPr>
          <p:cNvPr id="19" name="Text 9"/>
          <p:cNvSpPr/>
          <p:nvPr/>
        </p:nvSpPr>
        <p:spPr>
          <a:xfrm>
            <a:off x="11059626" y="4555576"/>
            <a:ext cx="3144560" cy="1142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Avaliação sistemática e prevenção de impactos ambientais negativos, incluindo planos de contingência para desastres.</a:t>
            </a:r>
            <a:endParaRPr lang="en-US" sz="16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9760DC4-B3E2-5D49-57CD-CB0E7737CA54}"/>
              </a:ext>
            </a:extLst>
          </p:cNvPr>
          <p:cNvSpPr/>
          <p:nvPr/>
        </p:nvSpPr>
        <p:spPr>
          <a:xfrm>
            <a:off x="252648" y="792867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095DD93-50F0-86AE-9AB1-797247298983}"/>
              </a:ext>
            </a:extLst>
          </p:cNvPr>
          <p:cNvSpPr/>
          <p:nvPr/>
        </p:nvSpPr>
        <p:spPr>
          <a:xfrm>
            <a:off x="600731" y="840159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Picture 2" descr="UMC">
            <a:extLst>
              <a:ext uri="{FF2B5EF4-FFF2-40B4-BE49-F238E27FC236}">
                <a16:creationId xmlns:a16="http://schemas.microsoft.com/office/drawing/2014/main" id="{B525E41F-BF8F-9616-DCA4-40BDA86B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44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1226" y="101749"/>
            <a:ext cx="11899463" cy="646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Dimensão Social: Pessoas no Centro da Estratégia</a:t>
            </a:r>
            <a:endParaRPr lang="en-US" sz="4050" dirty="0"/>
          </a:p>
        </p:txBody>
      </p:sp>
      <p:sp>
        <p:nvSpPr>
          <p:cNvPr id="3" name="Shape 1"/>
          <p:cNvSpPr/>
          <p:nvPr/>
        </p:nvSpPr>
        <p:spPr>
          <a:xfrm>
            <a:off x="724138" y="1852706"/>
            <a:ext cx="13182124" cy="22860"/>
          </a:xfrm>
          <a:prstGeom prst="roundRect">
            <a:avLst>
              <a:gd name="adj" fmla="val 38013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2282785" y="1852646"/>
            <a:ext cx="22860" cy="620673"/>
          </a:xfrm>
          <a:prstGeom prst="roundRect">
            <a:avLst>
              <a:gd name="adj" fmla="val 38013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2061567" y="1619998"/>
            <a:ext cx="465415" cy="465415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77" y="1658694"/>
            <a:ext cx="310277" cy="38790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01197" y="2680428"/>
            <a:ext cx="2586276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Direitos Humanos</a:t>
            </a:r>
            <a:endParaRPr lang="en-US" b="1" dirty="0"/>
          </a:p>
        </p:txBody>
      </p:sp>
      <p:sp>
        <p:nvSpPr>
          <p:cNvPr id="8" name="Text 5"/>
          <p:cNvSpPr/>
          <p:nvPr/>
        </p:nvSpPr>
        <p:spPr>
          <a:xfrm>
            <a:off x="930950" y="3127746"/>
            <a:ext cx="2726769" cy="2316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Respeito e promoção de direitos fundamentais em toda a cadeia de valor, combate ativo ao trabalho infantil, escravo ou análogo, e conformidade com normas internacionais de trabalho.</a:t>
            </a: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5629989" y="1852646"/>
            <a:ext cx="22860" cy="620673"/>
          </a:xfrm>
          <a:prstGeom prst="roundRect">
            <a:avLst>
              <a:gd name="adj" fmla="val 38013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7"/>
          <p:cNvSpPr/>
          <p:nvPr/>
        </p:nvSpPr>
        <p:spPr>
          <a:xfrm>
            <a:off x="5408771" y="1619998"/>
            <a:ext cx="465415" cy="465415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281" y="1658694"/>
            <a:ext cx="310277" cy="38790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348401" y="2680428"/>
            <a:ext cx="2586276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Saúde e Segurança</a:t>
            </a:r>
            <a:endParaRPr lang="en-US" b="1" dirty="0"/>
          </a:p>
        </p:txBody>
      </p:sp>
      <p:sp>
        <p:nvSpPr>
          <p:cNvPr id="13" name="Text 9"/>
          <p:cNvSpPr/>
          <p:nvPr/>
        </p:nvSpPr>
        <p:spPr>
          <a:xfrm>
            <a:off x="4278154" y="3127746"/>
            <a:ext cx="2726769" cy="2316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Ambientes de trabalho seguros, programas de prevenção de acidentes, suporte à saúde física e mental dos colaboradores, e políticas de bem-estar abrangentes.</a:t>
            </a:r>
            <a:endParaRPr lang="en-US" dirty="0"/>
          </a:p>
        </p:txBody>
      </p:sp>
      <p:sp>
        <p:nvSpPr>
          <p:cNvPr id="14" name="Shape 10"/>
          <p:cNvSpPr/>
          <p:nvPr/>
        </p:nvSpPr>
        <p:spPr>
          <a:xfrm>
            <a:off x="8977193" y="1852646"/>
            <a:ext cx="22860" cy="620673"/>
          </a:xfrm>
          <a:prstGeom prst="roundRect">
            <a:avLst>
              <a:gd name="adj" fmla="val 38013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1"/>
          <p:cNvSpPr/>
          <p:nvPr/>
        </p:nvSpPr>
        <p:spPr>
          <a:xfrm>
            <a:off x="8755975" y="1619998"/>
            <a:ext cx="465415" cy="465415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485" y="1658694"/>
            <a:ext cx="310277" cy="38790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695605" y="2680428"/>
            <a:ext cx="2586276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Desenvolvimento</a:t>
            </a:r>
            <a:endParaRPr lang="en-US" b="1" dirty="0"/>
          </a:p>
        </p:txBody>
      </p:sp>
      <p:sp>
        <p:nvSpPr>
          <p:cNvPr id="18" name="Text 13"/>
          <p:cNvSpPr/>
          <p:nvPr/>
        </p:nvSpPr>
        <p:spPr>
          <a:xfrm>
            <a:off x="7625358" y="3127746"/>
            <a:ext cx="2726769" cy="2647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Investimentos contínuos em capacitação profissional, programas de educação continuada, planos de carreira claros e oportunidades de crescimento baseadas em mérito.</a:t>
            </a:r>
            <a:endParaRPr lang="en-US" dirty="0"/>
          </a:p>
        </p:txBody>
      </p:sp>
      <p:sp>
        <p:nvSpPr>
          <p:cNvPr id="19" name="Shape 14"/>
          <p:cNvSpPr/>
          <p:nvPr/>
        </p:nvSpPr>
        <p:spPr>
          <a:xfrm>
            <a:off x="12324398" y="1852646"/>
            <a:ext cx="22860" cy="620673"/>
          </a:xfrm>
          <a:prstGeom prst="roundRect">
            <a:avLst>
              <a:gd name="adj" fmla="val 38013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5"/>
          <p:cNvSpPr/>
          <p:nvPr/>
        </p:nvSpPr>
        <p:spPr>
          <a:xfrm>
            <a:off x="12103179" y="1619998"/>
            <a:ext cx="465415" cy="465415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0689" y="1658694"/>
            <a:ext cx="310277" cy="38790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1042809" y="2680428"/>
            <a:ext cx="2586276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Impacto Comunitário</a:t>
            </a:r>
            <a:endParaRPr lang="en-US" b="1" dirty="0"/>
          </a:p>
        </p:txBody>
      </p:sp>
      <p:sp>
        <p:nvSpPr>
          <p:cNvPr id="23" name="Text 17"/>
          <p:cNvSpPr/>
          <p:nvPr/>
        </p:nvSpPr>
        <p:spPr>
          <a:xfrm>
            <a:off x="10972562" y="3127746"/>
            <a:ext cx="2726888" cy="2316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Projetos sociais estruturados, parcerias com comunidades locais, e contribuições para o desenvolvimento regional por meio de educação, saúde e infraestrutura.</a:t>
            </a:r>
            <a:endParaRPr lang="en-US" dirty="0"/>
          </a:p>
        </p:txBody>
      </p:sp>
      <p:sp>
        <p:nvSpPr>
          <p:cNvPr id="24" name="Text 18"/>
          <p:cNvSpPr/>
          <p:nvPr/>
        </p:nvSpPr>
        <p:spPr>
          <a:xfrm>
            <a:off x="600731" y="6365888"/>
            <a:ext cx="13182124" cy="661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dimensão social do ESG reconhece que o sucesso empresarial sustentável depende fundamentalmente de relações éticas e respeitosas com todos os stakeholders, criando valor compartilhado e promovendo um crescimento inclusivo.</a:t>
            </a:r>
            <a:endParaRPr lang="en-US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35CC041-AABA-30E3-93B5-758A50780D2B}"/>
              </a:ext>
            </a:extLst>
          </p:cNvPr>
          <p:cNvSpPr/>
          <p:nvPr/>
        </p:nvSpPr>
        <p:spPr>
          <a:xfrm>
            <a:off x="252648" y="792867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A1262D0-FA3F-1EB2-171E-725DA8CC779E}"/>
              </a:ext>
            </a:extLst>
          </p:cNvPr>
          <p:cNvSpPr/>
          <p:nvPr/>
        </p:nvSpPr>
        <p:spPr>
          <a:xfrm>
            <a:off x="600731" y="840159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Picture 2" descr="UMC">
            <a:extLst>
              <a:ext uri="{FF2B5EF4-FFF2-40B4-BE49-F238E27FC236}">
                <a16:creationId xmlns:a16="http://schemas.microsoft.com/office/drawing/2014/main" id="{3B9AB6B7-2F3B-5A1B-0C19-7A3B3A7F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44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2648" y="140881"/>
            <a:ext cx="12088416" cy="651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Diversidade e Inclusão: Fortalecendo o Pilar Social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9" y="1780219"/>
            <a:ext cx="521613" cy="5216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33690" y="1743786"/>
            <a:ext cx="2327553" cy="651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Equidade de Gênero</a:t>
            </a:r>
            <a:endParaRPr lang="en-US" b="1" dirty="0"/>
          </a:p>
        </p:txBody>
      </p:sp>
      <p:sp>
        <p:nvSpPr>
          <p:cNvPr id="5" name="Text 2"/>
          <p:cNvSpPr/>
          <p:nvPr/>
        </p:nvSpPr>
        <p:spPr>
          <a:xfrm>
            <a:off x="1433690" y="2520907"/>
            <a:ext cx="2327553" cy="3004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Políticas que garantem oportunidades iguais para homens e mulheres, incluindo equidade salarial, programas de desenvolvimento de liderança feminina e combate ao assédio.</a:t>
            </a:r>
            <a:endParaRPr lang="en-US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139" y="1780219"/>
            <a:ext cx="521613" cy="5216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804349" y="1743786"/>
            <a:ext cx="2327553" cy="651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Diversidade Cultural</a:t>
            </a:r>
            <a:endParaRPr lang="en-US" b="1" dirty="0"/>
          </a:p>
        </p:txBody>
      </p:sp>
      <p:sp>
        <p:nvSpPr>
          <p:cNvPr id="8" name="Text 4"/>
          <p:cNvSpPr/>
          <p:nvPr/>
        </p:nvSpPr>
        <p:spPr>
          <a:xfrm>
            <a:off x="4804349" y="2520907"/>
            <a:ext cx="2327553" cy="26708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Valorização da pluralidade étnica e cultural, recrutamento inclusivo, e criação de ambientes que celebram as diferenças como fonte de inovação e criatividade.</a:t>
            </a:r>
            <a:endParaRPr lang="en-US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798" y="1780219"/>
            <a:ext cx="521613" cy="5216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75008" y="1743786"/>
            <a:ext cx="2327553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Acessibilidade</a:t>
            </a:r>
            <a:endParaRPr lang="en-US" b="1" dirty="0"/>
          </a:p>
        </p:txBody>
      </p:sp>
      <p:sp>
        <p:nvSpPr>
          <p:cNvPr id="11" name="Text 6"/>
          <p:cNvSpPr/>
          <p:nvPr/>
        </p:nvSpPr>
        <p:spPr>
          <a:xfrm>
            <a:off x="8175008" y="2194914"/>
            <a:ext cx="2327553" cy="3004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Adaptações físicas e tecnológicas para pessoas com deficiência, cultura organizacional inclusiva e oportunidades de trabalho que reconhecem diferentes habilidades.</a:t>
            </a:r>
            <a:endParaRPr lang="en-US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5458" y="1780219"/>
            <a:ext cx="521613" cy="52161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545668" y="1743786"/>
            <a:ext cx="2327553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Bem-estar</a:t>
            </a:r>
            <a:endParaRPr lang="en-US" b="1" dirty="0"/>
          </a:p>
        </p:txBody>
      </p:sp>
      <p:sp>
        <p:nvSpPr>
          <p:cNvPr id="14" name="Text 8"/>
          <p:cNvSpPr/>
          <p:nvPr/>
        </p:nvSpPr>
        <p:spPr>
          <a:xfrm>
            <a:off x="11545668" y="2194914"/>
            <a:ext cx="2327553" cy="3004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Programas que promovem equilíbrio entre vida profissional e pessoal, suporte psicológico, flexibilidade de trabalho e reconhecimento das necessidades individuais.</a:t>
            </a:r>
            <a:endParaRPr lang="en-US" dirty="0"/>
          </a:p>
        </p:txBody>
      </p:sp>
      <p:sp>
        <p:nvSpPr>
          <p:cNvPr id="15" name="Text 9"/>
          <p:cNvSpPr/>
          <p:nvPr/>
        </p:nvSpPr>
        <p:spPr>
          <a:xfrm>
            <a:off x="573881" y="6211383"/>
            <a:ext cx="13169741" cy="667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Empresas que investem genuinamente em diversidade e inclusão não apenas cumprem uma responsabilidade social, mas também se beneficiam de maior inovação, melhores decisões e maior capacidade de entender e atender diversos mercados consumidores.</a:t>
            </a:r>
            <a:endParaRPr lang="en-US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3ABE1B3-0D93-DB1F-DA12-2B5BFE8926DB}"/>
              </a:ext>
            </a:extLst>
          </p:cNvPr>
          <p:cNvSpPr/>
          <p:nvPr/>
        </p:nvSpPr>
        <p:spPr>
          <a:xfrm>
            <a:off x="252648" y="792867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90DD8BF-91A3-B1C8-0A83-BEF2A917FCAF}"/>
              </a:ext>
            </a:extLst>
          </p:cNvPr>
          <p:cNvSpPr/>
          <p:nvPr/>
        </p:nvSpPr>
        <p:spPr>
          <a:xfrm>
            <a:off x="600731" y="840159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UMC">
            <a:extLst>
              <a:ext uri="{FF2B5EF4-FFF2-40B4-BE49-F238E27FC236}">
                <a16:creationId xmlns:a16="http://schemas.microsoft.com/office/drawing/2014/main" id="{4A3B66EC-9DC2-46CF-3ACC-47A5ADB8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44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2648" y="223258"/>
            <a:ext cx="11642527" cy="5834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Governança Corporativa: Estruturas para a Integridade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068" y="1317939"/>
            <a:ext cx="1648778" cy="107561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131" y="1824908"/>
            <a:ext cx="262533" cy="3281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42535" y="1504629"/>
            <a:ext cx="2333744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Ética e Compliance</a:t>
            </a:r>
            <a:endParaRPr lang="en-US" b="1" dirty="0"/>
          </a:p>
        </p:txBody>
      </p:sp>
      <p:sp>
        <p:nvSpPr>
          <p:cNvPr id="6" name="Text 2"/>
          <p:cNvSpPr/>
          <p:nvPr/>
        </p:nvSpPr>
        <p:spPr>
          <a:xfrm>
            <a:off x="5042535" y="1908251"/>
            <a:ext cx="3429476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Valores corporativos aplicados na prática</a:t>
            </a:r>
            <a:endParaRPr lang="en-US" dirty="0"/>
          </a:p>
        </p:txBody>
      </p:sp>
      <p:sp>
        <p:nvSpPr>
          <p:cNvPr id="7" name="Shape 3"/>
          <p:cNvSpPr/>
          <p:nvPr/>
        </p:nvSpPr>
        <p:spPr>
          <a:xfrm>
            <a:off x="4902518" y="2407361"/>
            <a:ext cx="9075063" cy="11430"/>
          </a:xfrm>
          <a:prstGeom prst="roundRect">
            <a:avLst>
              <a:gd name="adj" fmla="val 686069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679" y="2440223"/>
            <a:ext cx="3297555" cy="1075611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131" y="2813960"/>
            <a:ext cx="262533" cy="32813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6924" y="2626913"/>
            <a:ext cx="2333744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Gestão de Riscos</a:t>
            </a:r>
            <a:endParaRPr lang="en-US" b="1" dirty="0"/>
          </a:p>
        </p:txBody>
      </p:sp>
      <p:sp>
        <p:nvSpPr>
          <p:cNvPr id="11" name="Text 5"/>
          <p:cNvSpPr/>
          <p:nvPr/>
        </p:nvSpPr>
        <p:spPr>
          <a:xfrm>
            <a:off x="5866924" y="3030534"/>
            <a:ext cx="370701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Antecipação e mitigação de vulnerabilidades</a:t>
            </a:r>
            <a:endParaRPr lang="en-US" dirty="0"/>
          </a:p>
        </p:txBody>
      </p:sp>
      <p:sp>
        <p:nvSpPr>
          <p:cNvPr id="12" name="Shape 6"/>
          <p:cNvSpPr/>
          <p:nvPr/>
        </p:nvSpPr>
        <p:spPr>
          <a:xfrm>
            <a:off x="5726906" y="3529644"/>
            <a:ext cx="8250674" cy="11430"/>
          </a:xfrm>
          <a:prstGeom prst="roundRect">
            <a:avLst>
              <a:gd name="adj" fmla="val 686069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290" y="3562506"/>
            <a:ext cx="4946333" cy="107561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0131" y="3936243"/>
            <a:ext cx="262533" cy="328136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91313" y="3749196"/>
            <a:ext cx="2468880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Conselho Diversificado</a:t>
            </a:r>
            <a:endParaRPr lang="en-US" b="1" dirty="0"/>
          </a:p>
        </p:txBody>
      </p:sp>
      <p:sp>
        <p:nvSpPr>
          <p:cNvPr id="16" name="Text 8"/>
          <p:cNvSpPr/>
          <p:nvPr/>
        </p:nvSpPr>
        <p:spPr>
          <a:xfrm>
            <a:off x="6691313" y="4152818"/>
            <a:ext cx="2962632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Liderança inclusiva e representativa</a:t>
            </a:r>
            <a:endParaRPr lang="en-US" dirty="0"/>
          </a:p>
        </p:txBody>
      </p:sp>
      <p:sp>
        <p:nvSpPr>
          <p:cNvPr id="17" name="Shape 9"/>
          <p:cNvSpPr/>
          <p:nvPr/>
        </p:nvSpPr>
        <p:spPr>
          <a:xfrm>
            <a:off x="6551295" y="4651928"/>
            <a:ext cx="7426285" cy="11430"/>
          </a:xfrm>
          <a:prstGeom prst="roundRect">
            <a:avLst>
              <a:gd name="adj" fmla="val 686069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901" y="4684789"/>
            <a:ext cx="6595110" cy="1075611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0131" y="5058526"/>
            <a:ext cx="262533" cy="328136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15701" y="4871479"/>
            <a:ext cx="2333744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Transparência</a:t>
            </a:r>
            <a:endParaRPr lang="en-US" b="1" dirty="0"/>
          </a:p>
        </p:txBody>
      </p:sp>
      <p:sp>
        <p:nvSpPr>
          <p:cNvPr id="21" name="Text 11"/>
          <p:cNvSpPr/>
          <p:nvPr/>
        </p:nvSpPr>
        <p:spPr>
          <a:xfrm>
            <a:off x="7515701" y="5275101"/>
            <a:ext cx="3120033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Divulgação clara de dados e decisões</a:t>
            </a:r>
            <a:endParaRPr lang="en-US" dirty="0"/>
          </a:p>
        </p:txBody>
      </p:sp>
      <p:sp>
        <p:nvSpPr>
          <p:cNvPr id="22" name="Text 12"/>
          <p:cNvSpPr/>
          <p:nvPr/>
        </p:nvSpPr>
        <p:spPr>
          <a:xfrm>
            <a:off x="700683" y="5970426"/>
            <a:ext cx="13323570" cy="597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governança corporativa representa o sistema pelo qual as empresas são dirigidas e monitoradas. Uma boa governança envolve processos decisórios transparentes, prestação de contas consistente e mecanismos eficazes para garantir que a empresa opere de acordo com seus valores declarados.</a:t>
            </a:r>
            <a:endParaRPr lang="en-US" dirty="0"/>
          </a:p>
        </p:txBody>
      </p:sp>
      <p:sp>
        <p:nvSpPr>
          <p:cNvPr id="23" name="Text 13"/>
          <p:cNvSpPr/>
          <p:nvPr/>
        </p:nvSpPr>
        <p:spPr>
          <a:xfrm>
            <a:off x="667226" y="7090832"/>
            <a:ext cx="13323570" cy="597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Organizações com governança sólida implementam códigos de conduta abrangentes, estabelecem canais de denúncia eficientes, mantêm políticas anticorrupção rigorosas e alinham a remuneração executiva com objetivos de sustentabilidade de longo prazo.</a:t>
            </a:r>
            <a:endParaRPr lang="en-U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03684DE-FB7A-8634-9879-44F8C0AF5498}"/>
              </a:ext>
            </a:extLst>
          </p:cNvPr>
          <p:cNvSpPr/>
          <p:nvPr/>
        </p:nvSpPr>
        <p:spPr>
          <a:xfrm>
            <a:off x="252648" y="792867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0E6D0C5-70DE-B889-F698-6331C536E7D2}"/>
              </a:ext>
            </a:extLst>
          </p:cNvPr>
          <p:cNvSpPr/>
          <p:nvPr/>
        </p:nvSpPr>
        <p:spPr>
          <a:xfrm>
            <a:off x="600731" y="840159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Picture 2" descr="UMC">
            <a:extLst>
              <a:ext uri="{FF2B5EF4-FFF2-40B4-BE49-F238E27FC236}">
                <a16:creationId xmlns:a16="http://schemas.microsoft.com/office/drawing/2014/main" id="{D1E03BDC-16B4-D5BF-DFD3-E1C23F2F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44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5199" y="84088"/>
            <a:ext cx="103337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Evolução das Práticas de Governança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33811"/>
            <a:ext cx="4120753" cy="226814"/>
          </a:xfrm>
          <a:prstGeom prst="roundRect">
            <a:avLst>
              <a:gd name="adj" fmla="val 4200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sz="2000"/>
          </a:p>
        </p:txBody>
      </p:sp>
      <p:sp>
        <p:nvSpPr>
          <p:cNvPr id="4" name="Text 2"/>
          <p:cNvSpPr/>
          <p:nvPr/>
        </p:nvSpPr>
        <p:spPr>
          <a:xfrm>
            <a:off x="793790" y="2600786"/>
            <a:ext cx="30584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Governança Tradicional</a:t>
            </a:r>
            <a:endParaRPr lang="en-US" sz="2000" b="1" dirty="0"/>
          </a:p>
        </p:txBody>
      </p:sp>
      <p:sp>
        <p:nvSpPr>
          <p:cNvPr id="5" name="Text 3"/>
          <p:cNvSpPr/>
          <p:nvPr/>
        </p:nvSpPr>
        <p:spPr>
          <a:xfrm>
            <a:off x="793790" y="3091205"/>
            <a:ext cx="41207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Foco exclusivo em resultados financeiros de curto prazo, com estruturas hierárquicas rígidas e pouca prestação de contas a stakeholders externos. Predominância de conselhos homogêneos e políticas de compliance básicas.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5254704" y="1693530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sz="2000"/>
          </a:p>
        </p:txBody>
      </p:sp>
      <p:sp>
        <p:nvSpPr>
          <p:cNvPr id="7" name="Text 5"/>
          <p:cNvSpPr/>
          <p:nvPr/>
        </p:nvSpPr>
        <p:spPr>
          <a:xfrm>
            <a:off x="5254704" y="2260506"/>
            <a:ext cx="33137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Governança Responsável</a:t>
            </a:r>
            <a:endParaRPr lang="en-US" sz="2000" b="1" dirty="0"/>
          </a:p>
        </p:txBody>
      </p:sp>
      <p:sp>
        <p:nvSpPr>
          <p:cNvPr id="8" name="Text 6"/>
          <p:cNvSpPr/>
          <p:nvPr/>
        </p:nvSpPr>
        <p:spPr>
          <a:xfrm>
            <a:off x="5254704" y="2750924"/>
            <a:ext cx="41208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Incorporação de objetivos socioambientais nas estratégias, maior diversidade nos conselhos e comitês especializados em sustentabilidade. Transparência ampliada e valorização do diálogo com stakeholders diversos.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715738" y="1353368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sz="2000"/>
          </a:p>
        </p:txBody>
      </p:sp>
      <p:sp>
        <p:nvSpPr>
          <p:cNvPr id="10" name="Text 8"/>
          <p:cNvSpPr/>
          <p:nvPr/>
        </p:nvSpPr>
        <p:spPr>
          <a:xfrm>
            <a:off x="9715738" y="1920344"/>
            <a:ext cx="28972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Governança Integrada</a:t>
            </a:r>
            <a:endParaRPr lang="en-US" sz="2000" b="1" dirty="0"/>
          </a:p>
        </p:txBody>
      </p:sp>
      <p:sp>
        <p:nvSpPr>
          <p:cNvPr id="11" name="Text 9"/>
          <p:cNvSpPr/>
          <p:nvPr/>
        </p:nvSpPr>
        <p:spPr>
          <a:xfrm>
            <a:off x="9715738" y="2410763"/>
            <a:ext cx="41208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Sustentabilidade como core business, com remuneração executiva vinculada a metas ESG. Tecnologias avançadas para monitoramento de impactos, gestão de riscos preditiva e engajamento contínuo com todas as partes interessadas.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93790" y="6418302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evolução das práticas de governança reflete uma compreensão cada vez mais sofisticada sobre o papel das empresas na sociedade. As organizações líderes em ESG estão transformando suas estruturas de governança para integrar completamente os princípios de sustentabilidade em todos os níveis decisórios.</a:t>
            </a:r>
            <a:endParaRPr lang="en-US" sz="20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7A744C-F270-DA13-2A54-88B9349E0013}"/>
              </a:ext>
            </a:extLst>
          </p:cNvPr>
          <p:cNvSpPr/>
          <p:nvPr/>
        </p:nvSpPr>
        <p:spPr>
          <a:xfrm>
            <a:off x="252648" y="792867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7DC6535-0F73-1EDC-B9D4-EC8DD964A334}"/>
              </a:ext>
            </a:extLst>
          </p:cNvPr>
          <p:cNvSpPr/>
          <p:nvPr/>
        </p:nvSpPr>
        <p:spPr>
          <a:xfrm>
            <a:off x="600731" y="840159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2" descr="UMC">
            <a:extLst>
              <a:ext uri="{FF2B5EF4-FFF2-40B4-BE49-F238E27FC236}">
                <a16:creationId xmlns:a16="http://schemas.microsoft.com/office/drawing/2014/main" id="{05B88023-04BE-F954-D284-3FEF3C01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44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2648" y="244539"/>
            <a:ext cx="8426648" cy="579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Tendências e Desafios do ESG no Brasil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0" y="1460302"/>
            <a:ext cx="927259" cy="13650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54398" y="1645682"/>
            <a:ext cx="2982873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Regulamentação Crescente</a:t>
            </a:r>
            <a:endParaRPr lang="en-US" sz="1600" b="1" dirty="0"/>
          </a:p>
        </p:txBody>
      </p:sp>
      <p:sp>
        <p:nvSpPr>
          <p:cNvPr id="5" name="Text 2"/>
          <p:cNvSpPr/>
          <p:nvPr/>
        </p:nvSpPr>
        <p:spPr>
          <a:xfrm>
            <a:off x="1854398" y="2046565"/>
            <a:ext cx="12126992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Aumento significativo de legislações e normas que exigem maior transparência e conformidade com práticas ESG, incluindo obrigatoriedade de relatórios de sustentabilidade para empresas listadas.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10" y="2825353"/>
            <a:ext cx="927259" cy="13650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54398" y="3010733"/>
            <a:ext cx="2361486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Finanças Sustentáveis</a:t>
            </a:r>
            <a:endParaRPr lang="en-US" sz="1600" b="1" dirty="0"/>
          </a:p>
        </p:txBody>
      </p:sp>
      <p:sp>
        <p:nvSpPr>
          <p:cNvPr id="8" name="Text 4"/>
          <p:cNvSpPr/>
          <p:nvPr/>
        </p:nvSpPr>
        <p:spPr>
          <a:xfrm>
            <a:off x="1854398" y="3411617"/>
            <a:ext cx="12126992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Expansão do mercado de green bonds, fundos de investimento ESG e linhas de crédito com taxas diferenciadas para projetos sustentáveis, ampliando o acesso a capital para empresas comprometidas.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10" y="4190405"/>
            <a:ext cx="927259" cy="13650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54398" y="4375785"/>
            <a:ext cx="2755106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Padronização de Métricas</a:t>
            </a:r>
            <a:endParaRPr lang="en-US" sz="1600" b="1" dirty="0"/>
          </a:p>
        </p:txBody>
      </p:sp>
      <p:sp>
        <p:nvSpPr>
          <p:cNvPr id="11" name="Text 6"/>
          <p:cNvSpPr/>
          <p:nvPr/>
        </p:nvSpPr>
        <p:spPr>
          <a:xfrm>
            <a:off x="1854398" y="4776668"/>
            <a:ext cx="12126992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Evolução dos padrões de medição e divulgação de dados ESG, com maior convergência entre diferentes frameworks e desenvolvimento de metodologias específicas para o contexto brasileiro.</a:t>
            </a:r>
            <a:endParaRPr lang="en-US" sz="1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10" y="5555456"/>
            <a:ext cx="927259" cy="136505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54398" y="5740837"/>
            <a:ext cx="2907387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Combate ao Greenwashing</a:t>
            </a:r>
            <a:endParaRPr lang="en-US" sz="1600" b="1" dirty="0"/>
          </a:p>
        </p:txBody>
      </p:sp>
      <p:sp>
        <p:nvSpPr>
          <p:cNvPr id="14" name="Text 8"/>
          <p:cNvSpPr/>
          <p:nvPr/>
        </p:nvSpPr>
        <p:spPr>
          <a:xfrm>
            <a:off x="1854398" y="6141720"/>
            <a:ext cx="12126992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Crescente escrutínio sobre práticas de marketing verde sem substância real, exigindo que as empresas comprovem com evidências concretas seus compromissos socioambientais.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9010" y="7129105"/>
            <a:ext cx="13332381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mercado brasileiro está vivenciando uma transformação acelerada em relação às práticas ESG, impulsionada tanto por pressões internacionais quanto por uma maior conscientização dos investidores e consumidores locais sobre a importância desses critérios.</a:t>
            </a:r>
            <a:endParaRPr lang="en-US" sz="16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6FDFC4C-4022-74E9-CC83-3659B3EB1208}"/>
              </a:ext>
            </a:extLst>
          </p:cNvPr>
          <p:cNvSpPr/>
          <p:nvPr/>
        </p:nvSpPr>
        <p:spPr>
          <a:xfrm>
            <a:off x="252648" y="792867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4D48073-0C55-2047-5F89-7F74B5A20ABB}"/>
              </a:ext>
            </a:extLst>
          </p:cNvPr>
          <p:cNvSpPr/>
          <p:nvPr/>
        </p:nvSpPr>
        <p:spPr>
          <a:xfrm>
            <a:off x="600731" y="840159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UMC">
            <a:extLst>
              <a:ext uri="{FF2B5EF4-FFF2-40B4-BE49-F238E27FC236}">
                <a16:creationId xmlns:a16="http://schemas.microsoft.com/office/drawing/2014/main" id="{C58478C8-0748-CCD8-DA58-65EE1756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44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2648" y="191952"/>
            <a:ext cx="11052334" cy="555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Implementando ESG: Próximos Passos para Empresas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622102" y="1489353"/>
            <a:ext cx="6559748" cy="586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2790944" y="2025533"/>
            <a:ext cx="22219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Diagnóstico</a:t>
            </a:r>
            <a:endParaRPr lang="en-US" b="1" dirty="0"/>
          </a:p>
        </p:txBody>
      </p:sp>
      <p:sp>
        <p:nvSpPr>
          <p:cNvPr id="5" name="Text 3"/>
          <p:cNvSpPr/>
          <p:nvPr/>
        </p:nvSpPr>
        <p:spPr>
          <a:xfrm>
            <a:off x="622102" y="2682121"/>
            <a:ext cx="6559748" cy="852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Realize uma avaliação completa da situação atual da empresa nos três pilares ESG, identificando pontos fortes e oportunidades de melhoria com o apoio de especialistas qualificados.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448431" y="1489353"/>
            <a:ext cx="6559868" cy="586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9617393" y="2043588"/>
            <a:ext cx="22219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Estratégia</a:t>
            </a:r>
            <a:endParaRPr lang="en-US" b="1" dirty="0"/>
          </a:p>
        </p:txBody>
      </p:sp>
      <p:sp>
        <p:nvSpPr>
          <p:cNvPr id="8" name="Text 6"/>
          <p:cNvSpPr/>
          <p:nvPr/>
        </p:nvSpPr>
        <p:spPr>
          <a:xfrm>
            <a:off x="7448431" y="2682121"/>
            <a:ext cx="6559868" cy="852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Desenvolva um plano estratégico integrado com metas claras, indicadores mensuráveis e responsabilidades bem definidas, alinhado ao core business da organização.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22102" y="4157067"/>
            <a:ext cx="6559748" cy="586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2790944" y="4709448"/>
            <a:ext cx="22219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Implementação</a:t>
            </a:r>
            <a:endParaRPr lang="en-US" b="1" dirty="0"/>
          </a:p>
        </p:txBody>
      </p:sp>
      <p:sp>
        <p:nvSpPr>
          <p:cNvPr id="11" name="Text 9"/>
          <p:cNvSpPr/>
          <p:nvPr/>
        </p:nvSpPr>
        <p:spPr>
          <a:xfrm>
            <a:off x="622102" y="5349835"/>
            <a:ext cx="6559748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Execute as iniciativas priorizadas, garantindo recursos adequados, engajamento das lideranças e comunicação transparente com todos os stakeholders relevantes.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48431" y="4157067"/>
            <a:ext cx="6559868" cy="586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617393" y="4769048"/>
            <a:ext cx="22219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Monitoramento</a:t>
            </a:r>
            <a:endParaRPr lang="en-US" b="1" dirty="0"/>
          </a:p>
        </p:txBody>
      </p:sp>
      <p:sp>
        <p:nvSpPr>
          <p:cNvPr id="14" name="Text 12"/>
          <p:cNvSpPr/>
          <p:nvPr/>
        </p:nvSpPr>
        <p:spPr>
          <a:xfrm>
            <a:off x="7448431" y="5349835"/>
            <a:ext cx="6559868" cy="852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Estabeleça sistemas robustos de acompanhamento, com análise regular dos indicadores e relatórios periódicos de progresso, permitindo ajustes e melhorias contínuas.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88751" y="6989003"/>
            <a:ext cx="13386197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jornada ESG não tem um ponto final - trata-se de um processo contínuo de evolução e aprimoramento. As empresas que começarem agora a estruturar suas iniciativas de forma estratégica estarão mais preparadas para atender às crescentes expectativas do mercado e da sociedade.</a:t>
            </a:r>
            <a:endParaRPr lang="en-US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81C6A72-BE40-5C3E-6C3F-43B1C1A753E4}"/>
              </a:ext>
            </a:extLst>
          </p:cNvPr>
          <p:cNvSpPr/>
          <p:nvPr/>
        </p:nvSpPr>
        <p:spPr>
          <a:xfrm>
            <a:off x="252648" y="792867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CCCD68A-946D-000B-4A10-AAD0BDE6FC3C}"/>
              </a:ext>
            </a:extLst>
          </p:cNvPr>
          <p:cNvSpPr/>
          <p:nvPr/>
        </p:nvSpPr>
        <p:spPr>
          <a:xfrm>
            <a:off x="600731" y="840159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1A3C7BB0-F3A9-9A5D-CB66-BFC425682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44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1225</Words>
  <Application>Microsoft Office PowerPoint</Application>
  <PresentationFormat>Personalizar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Raleway</vt:lpstr>
      <vt:lpstr>Arial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Jorge Fernandes</cp:lastModifiedBy>
  <cp:revision>6</cp:revision>
  <dcterms:created xsi:type="dcterms:W3CDTF">2025-04-23T14:01:12Z</dcterms:created>
  <dcterms:modified xsi:type="dcterms:W3CDTF">2025-04-23T14:09:52Z</dcterms:modified>
</cp:coreProperties>
</file>